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5"/>
    <p:sldMasterId id="214748367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 id="366" r:id="rId118"/>
    <p:sldId id="367" r:id="rId119"/>
    <p:sldId id="368" r:id="rId120"/>
    <p:sldId id="369" r:id="rId121"/>
    <p:sldId id="370" r:id="rId122"/>
    <p:sldId id="371" r:id="rId123"/>
    <p:sldId id="372" r:id="rId124"/>
    <p:sldId id="373" r:id="rId125"/>
  </p:sldIdLst>
  <p:sldSz cy="13716000" cx="24384000"/>
  <p:notesSz cx="6858000" cy="9144000"/>
  <p:embeddedFontLst>
    <p:embeddedFont>
      <p:font typeface="Montserrat SemiBold"/>
      <p:regular r:id="rId126"/>
      <p:bold r:id="rId127"/>
      <p:italic r:id="rId128"/>
      <p:boldItalic r:id="rId129"/>
    </p:embeddedFont>
    <p:embeddedFont>
      <p:font typeface="Montserrat"/>
      <p:regular r:id="rId130"/>
      <p:bold r:id="rId131"/>
      <p:italic r:id="rId132"/>
      <p:boldItalic r:id="rId133"/>
    </p:embeddedFont>
    <p:embeddedFont>
      <p:font typeface="Source Code Pro"/>
      <p:regular r:id="rId134"/>
      <p:bold r:id="rId135"/>
      <p:italic r:id="rId136"/>
      <p:boldItalic r:id="rId137"/>
    </p:embeddedFont>
    <p:embeddedFont>
      <p:font typeface="Montserrat Medium"/>
      <p:regular r:id="rId138"/>
      <p:bold r:id="rId139"/>
      <p:italic r:id="rId140"/>
      <p:boldItalic r:id="rId1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634">
          <p15:clr>
            <a:srgbClr val="9AA0A6"/>
          </p15:clr>
        </p15:guide>
        <p15:guide id="2" orient="horz" pos="1647">
          <p15:clr>
            <a:srgbClr val="9AA0A6"/>
          </p15:clr>
        </p15:guide>
        <p15:guide id="3" pos="1172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A0244BF-E6FA-402A-A201-DCD0D4480055}">
  <a:tblStyle styleId="{EA0244BF-E6FA-402A-A201-DCD0D448005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634"/>
        <p:guide pos="1647" orient="horz"/>
        <p:guide pos="11726"/>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07" Type="http://schemas.openxmlformats.org/officeDocument/2006/relationships/slide" Target="slides/slide100.xml"/><Relationship Id="rId106" Type="http://schemas.openxmlformats.org/officeDocument/2006/relationships/slide" Target="slides/slide99.xml"/><Relationship Id="rId105" Type="http://schemas.openxmlformats.org/officeDocument/2006/relationships/slide" Target="slides/slide98.xml"/><Relationship Id="rId104" Type="http://schemas.openxmlformats.org/officeDocument/2006/relationships/slide" Target="slides/slide97.xml"/><Relationship Id="rId109" Type="http://schemas.openxmlformats.org/officeDocument/2006/relationships/slide" Target="slides/slide102.xml"/><Relationship Id="rId108" Type="http://schemas.openxmlformats.org/officeDocument/2006/relationships/slide" Target="slides/slide101.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103" Type="http://schemas.openxmlformats.org/officeDocument/2006/relationships/slide" Target="slides/slide96.xml"/><Relationship Id="rId102" Type="http://schemas.openxmlformats.org/officeDocument/2006/relationships/slide" Target="slides/slide95.xml"/><Relationship Id="rId101" Type="http://schemas.openxmlformats.org/officeDocument/2006/relationships/slide" Target="slides/slide94.xml"/><Relationship Id="rId100" Type="http://schemas.openxmlformats.org/officeDocument/2006/relationships/slide" Target="slides/slide93.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29" Type="http://schemas.openxmlformats.org/officeDocument/2006/relationships/font" Target="fonts/MontserratSemiBold-boldItalic.fntdata"/><Relationship Id="rId128" Type="http://schemas.openxmlformats.org/officeDocument/2006/relationships/font" Target="fonts/MontserratSemiBold-italic.fntdata"/><Relationship Id="rId127" Type="http://schemas.openxmlformats.org/officeDocument/2006/relationships/font" Target="fonts/MontserratSemiBold-bold.fntdata"/><Relationship Id="rId126" Type="http://schemas.openxmlformats.org/officeDocument/2006/relationships/font" Target="fonts/MontserratSemiBold-regular.fntdata"/><Relationship Id="rId26" Type="http://schemas.openxmlformats.org/officeDocument/2006/relationships/slide" Target="slides/slide19.xml"/><Relationship Id="rId121" Type="http://schemas.openxmlformats.org/officeDocument/2006/relationships/slide" Target="slides/slide114.xml"/><Relationship Id="rId25" Type="http://schemas.openxmlformats.org/officeDocument/2006/relationships/slide" Target="slides/slide18.xml"/><Relationship Id="rId120" Type="http://schemas.openxmlformats.org/officeDocument/2006/relationships/slide" Target="slides/slide113.xml"/><Relationship Id="rId28" Type="http://schemas.openxmlformats.org/officeDocument/2006/relationships/slide" Target="slides/slide21.xml"/><Relationship Id="rId27" Type="http://schemas.openxmlformats.org/officeDocument/2006/relationships/slide" Target="slides/slide20.xml"/><Relationship Id="rId125" Type="http://schemas.openxmlformats.org/officeDocument/2006/relationships/slide" Target="slides/slide118.xml"/><Relationship Id="rId29" Type="http://schemas.openxmlformats.org/officeDocument/2006/relationships/slide" Target="slides/slide22.xml"/><Relationship Id="rId124" Type="http://schemas.openxmlformats.org/officeDocument/2006/relationships/slide" Target="slides/slide117.xml"/><Relationship Id="rId123" Type="http://schemas.openxmlformats.org/officeDocument/2006/relationships/slide" Target="slides/slide116.xml"/><Relationship Id="rId122" Type="http://schemas.openxmlformats.org/officeDocument/2006/relationships/slide" Target="slides/slide115.xml"/><Relationship Id="rId95" Type="http://schemas.openxmlformats.org/officeDocument/2006/relationships/slide" Target="slides/slide88.xml"/><Relationship Id="rId94" Type="http://schemas.openxmlformats.org/officeDocument/2006/relationships/slide" Target="slides/slide87.xml"/><Relationship Id="rId97" Type="http://schemas.openxmlformats.org/officeDocument/2006/relationships/slide" Target="slides/slide90.xml"/><Relationship Id="rId96" Type="http://schemas.openxmlformats.org/officeDocument/2006/relationships/slide" Target="slides/slide89.xml"/><Relationship Id="rId11" Type="http://schemas.openxmlformats.org/officeDocument/2006/relationships/slide" Target="slides/slide4.xml"/><Relationship Id="rId99" Type="http://schemas.openxmlformats.org/officeDocument/2006/relationships/slide" Target="slides/slide92.xml"/><Relationship Id="rId10" Type="http://schemas.openxmlformats.org/officeDocument/2006/relationships/slide" Target="slides/slide3.xml"/><Relationship Id="rId98" Type="http://schemas.openxmlformats.org/officeDocument/2006/relationships/slide" Target="slides/slide91.xml"/><Relationship Id="rId13" Type="http://schemas.openxmlformats.org/officeDocument/2006/relationships/slide" Target="slides/slide6.xml"/><Relationship Id="rId12" Type="http://schemas.openxmlformats.org/officeDocument/2006/relationships/slide" Target="slides/slide5.xml"/><Relationship Id="rId91" Type="http://schemas.openxmlformats.org/officeDocument/2006/relationships/slide" Target="slides/slide84.xml"/><Relationship Id="rId90" Type="http://schemas.openxmlformats.org/officeDocument/2006/relationships/slide" Target="slides/slide83.xml"/><Relationship Id="rId93" Type="http://schemas.openxmlformats.org/officeDocument/2006/relationships/slide" Target="slides/slide86.xml"/><Relationship Id="rId92" Type="http://schemas.openxmlformats.org/officeDocument/2006/relationships/slide" Target="slides/slide85.xml"/><Relationship Id="rId118" Type="http://schemas.openxmlformats.org/officeDocument/2006/relationships/slide" Target="slides/slide111.xml"/><Relationship Id="rId117" Type="http://schemas.openxmlformats.org/officeDocument/2006/relationships/slide" Target="slides/slide110.xml"/><Relationship Id="rId116" Type="http://schemas.openxmlformats.org/officeDocument/2006/relationships/slide" Target="slides/slide109.xml"/><Relationship Id="rId115" Type="http://schemas.openxmlformats.org/officeDocument/2006/relationships/slide" Target="slides/slide108.xml"/><Relationship Id="rId119" Type="http://schemas.openxmlformats.org/officeDocument/2006/relationships/slide" Target="slides/slide112.xml"/><Relationship Id="rId15" Type="http://schemas.openxmlformats.org/officeDocument/2006/relationships/slide" Target="slides/slide8.xml"/><Relationship Id="rId110" Type="http://schemas.openxmlformats.org/officeDocument/2006/relationships/slide" Target="slides/slide103.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14" Type="http://schemas.openxmlformats.org/officeDocument/2006/relationships/slide" Target="slides/slide107.xml"/><Relationship Id="rId18" Type="http://schemas.openxmlformats.org/officeDocument/2006/relationships/slide" Target="slides/slide11.xml"/><Relationship Id="rId113" Type="http://schemas.openxmlformats.org/officeDocument/2006/relationships/slide" Target="slides/slide106.xml"/><Relationship Id="rId112" Type="http://schemas.openxmlformats.org/officeDocument/2006/relationships/slide" Target="slides/slide105.xml"/><Relationship Id="rId111" Type="http://schemas.openxmlformats.org/officeDocument/2006/relationships/slide" Target="slides/slide104.xml"/><Relationship Id="rId84" Type="http://schemas.openxmlformats.org/officeDocument/2006/relationships/slide" Target="slides/slide77.xml"/><Relationship Id="rId83" Type="http://schemas.openxmlformats.org/officeDocument/2006/relationships/slide" Target="slides/slide76.xml"/><Relationship Id="rId86" Type="http://schemas.openxmlformats.org/officeDocument/2006/relationships/slide" Target="slides/slide79.xml"/><Relationship Id="rId85" Type="http://schemas.openxmlformats.org/officeDocument/2006/relationships/slide" Target="slides/slide78.xml"/><Relationship Id="rId88" Type="http://schemas.openxmlformats.org/officeDocument/2006/relationships/slide" Target="slides/slide81.xml"/><Relationship Id="rId87" Type="http://schemas.openxmlformats.org/officeDocument/2006/relationships/slide" Target="slides/slide80.xml"/><Relationship Id="rId89" Type="http://schemas.openxmlformats.org/officeDocument/2006/relationships/slide" Target="slides/slide82.xml"/><Relationship Id="rId80" Type="http://schemas.openxmlformats.org/officeDocument/2006/relationships/slide" Target="slides/slide73.xml"/><Relationship Id="rId82" Type="http://schemas.openxmlformats.org/officeDocument/2006/relationships/slide" Target="slides/slide75.xml"/><Relationship Id="rId81" Type="http://schemas.openxmlformats.org/officeDocument/2006/relationships/slide" Target="slides/slide74.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141" Type="http://schemas.openxmlformats.org/officeDocument/2006/relationships/font" Target="fonts/MontserratMedium-boldItalic.fntdata"/><Relationship Id="rId140" Type="http://schemas.openxmlformats.org/officeDocument/2006/relationships/font" Target="fonts/MontserratMedium-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slide" Target="slides/slide66.xml"/><Relationship Id="rId72" Type="http://schemas.openxmlformats.org/officeDocument/2006/relationships/slide" Target="slides/slide65.xml"/><Relationship Id="rId75" Type="http://schemas.openxmlformats.org/officeDocument/2006/relationships/slide" Target="slides/slide68.xml"/><Relationship Id="rId74" Type="http://schemas.openxmlformats.org/officeDocument/2006/relationships/slide" Target="slides/slide67.xml"/><Relationship Id="rId77" Type="http://schemas.openxmlformats.org/officeDocument/2006/relationships/slide" Target="slides/slide70.xml"/><Relationship Id="rId76" Type="http://schemas.openxmlformats.org/officeDocument/2006/relationships/slide" Target="slides/slide69.xml"/><Relationship Id="rId79" Type="http://schemas.openxmlformats.org/officeDocument/2006/relationships/slide" Target="slides/slide72.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139" Type="http://schemas.openxmlformats.org/officeDocument/2006/relationships/font" Target="fonts/MontserratMedium-bold.fntdata"/><Relationship Id="rId138" Type="http://schemas.openxmlformats.org/officeDocument/2006/relationships/font" Target="fonts/MontserratMedium-regular.fntdata"/><Relationship Id="rId137" Type="http://schemas.openxmlformats.org/officeDocument/2006/relationships/font" Target="fonts/SourceCodePro-boldItalic.fntdata"/><Relationship Id="rId132" Type="http://schemas.openxmlformats.org/officeDocument/2006/relationships/font" Target="fonts/Montserrat-italic.fntdata"/><Relationship Id="rId131" Type="http://schemas.openxmlformats.org/officeDocument/2006/relationships/font" Target="fonts/Montserrat-bold.fntdata"/><Relationship Id="rId130" Type="http://schemas.openxmlformats.org/officeDocument/2006/relationships/font" Target="fonts/Montserrat-regular.fntdata"/><Relationship Id="rId136" Type="http://schemas.openxmlformats.org/officeDocument/2006/relationships/font" Target="fonts/SourceCodePro-italic.fntdata"/><Relationship Id="rId135" Type="http://schemas.openxmlformats.org/officeDocument/2006/relationships/font" Target="fonts/SourceCodePro-bold.fntdata"/><Relationship Id="rId134" Type="http://schemas.openxmlformats.org/officeDocument/2006/relationships/font" Target="fonts/SourceCodePro-regular.fntdata"/><Relationship Id="rId133" Type="http://schemas.openxmlformats.org/officeDocument/2006/relationships/font" Target="fonts/Montserrat-boldItalic.fntdata"/><Relationship Id="rId62" Type="http://schemas.openxmlformats.org/officeDocument/2006/relationships/slide" Target="slides/slide55.xml"/><Relationship Id="rId61" Type="http://schemas.openxmlformats.org/officeDocument/2006/relationships/slide" Target="slides/slide54.xml"/><Relationship Id="rId64" Type="http://schemas.openxmlformats.org/officeDocument/2006/relationships/slide" Target="slides/slide57.xml"/><Relationship Id="rId63" Type="http://schemas.openxmlformats.org/officeDocument/2006/relationships/slide" Target="slides/slide56.xml"/><Relationship Id="rId66" Type="http://schemas.openxmlformats.org/officeDocument/2006/relationships/slide" Target="slides/slide59.xml"/><Relationship Id="rId65" Type="http://schemas.openxmlformats.org/officeDocument/2006/relationships/slide" Target="slides/slide58.xml"/><Relationship Id="rId68" Type="http://schemas.openxmlformats.org/officeDocument/2006/relationships/slide" Target="slides/slide61.xml"/><Relationship Id="rId67" Type="http://schemas.openxmlformats.org/officeDocument/2006/relationships/slide" Target="slides/slide60.xml"/><Relationship Id="rId60" Type="http://schemas.openxmlformats.org/officeDocument/2006/relationships/slide" Target="slides/slide53.xml"/><Relationship Id="rId69" Type="http://schemas.openxmlformats.org/officeDocument/2006/relationships/slide" Target="slides/slide6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55" Type="http://schemas.openxmlformats.org/officeDocument/2006/relationships/slide" Target="slides/slide48.xml"/><Relationship Id="rId54" Type="http://schemas.openxmlformats.org/officeDocument/2006/relationships/slide" Target="slides/slide47.xml"/><Relationship Id="rId57" Type="http://schemas.openxmlformats.org/officeDocument/2006/relationships/slide" Target="slides/slide50.xml"/><Relationship Id="rId56" Type="http://schemas.openxmlformats.org/officeDocument/2006/relationships/slide" Target="slides/slide49.xml"/><Relationship Id="rId59" Type="http://schemas.openxmlformats.org/officeDocument/2006/relationships/slide" Target="slides/slide52.xml"/><Relationship Id="rId58"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ogin.confluent.io/login?state=hKFo2SAtYnFtdEl4X0RvRlU1ODJfNTFrZWt4bUZJaWN0OXJTQ6FupWxvZ2luo3RpZNkgM1RkQnNVWjJxbkJvdmVDamN5RUV5QjhrczN4dDE1VjKjY2lk2SBsMmhPcDBTMHRrU0IwVEZ0dklZZlpaOUVhS0Z2clNjNg&amp;client=l2hOp0S0tkSB0TFtvIYfZZ9EaKFvrSc6&amp;protocol=oauth2&amp;cache=%5Bobject%20Object%5D&amp;redirect_uri=https%3A%2F%2Fconfluent.cloud%2Fauth_callback&amp;redirect_path=%2F&amp;last_org_resource_id_map=%7B%7D&amp;segment_anon_id=6e42f88f-af17-4da3-8569-7cb37fbfcdb9&amp;scope=openid%20profile%20email%20offline_access&amp;response_type=code&amp;response_mode=query&amp;nonce=SEhhQm9TQ0hTME5vTV9HVjZVNDg2N1loLjVPcWV1YzNGaDZOSXg3RWM2Tw%3D%3D&amp;code_challenge=W1S6iKiGqpS2bEe0e11U4oOu4NJaS2Xc8AClBbVMJYw&amp;code_challenge_method=S256&amp;auth0Client=eyJuYW1lIjoiYXV0aDAtcmVhY3QiLCJ2ZXJzaW9uIjoiMS45LjAifQ%3D%3D"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3d614382d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3d614382d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2333f36868_0_5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12333f36868_0_5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First, the broker authenticates the client to ensure the message is really coming from the configured producer.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5" name="Shape 1605"/>
        <p:cNvGrpSpPr/>
        <p:nvPr/>
      </p:nvGrpSpPr>
      <p:grpSpPr>
        <a:xfrm>
          <a:off x="0" y="0"/>
          <a:ext cx="0" cy="0"/>
          <a:chOff x="0" y="0"/>
          <a:chExt cx="0" cy="0"/>
        </a:xfrm>
      </p:grpSpPr>
      <p:sp>
        <p:nvSpPr>
          <p:cNvPr id="1606" name="Google Shape;1606;g1293ce0f389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7" name="Google Shape;1607;g1293ce0f389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authorization logger generates INFO entries for operations that are denied, and DEBUG entries for operations for which access was granted. Both types of entry include details of the user principal, the client host, the operation being attempted and the resource, such as topic, to which the operation was directed.</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1" name="Shape 1611"/>
        <p:cNvGrpSpPr/>
        <p:nvPr/>
      </p:nvGrpSpPr>
      <p:grpSpPr>
        <a:xfrm>
          <a:off x="0" y="0"/>
          <a:ext cx="0" cy="0"/>
          <a:chOff x="0" y="0"/>
          <a:chExt cx="0" cy="0"/>
        </a:xfrm>
      </p:grpSpPr>
      <p:sp>
        <p:nvSpPr>
          <p:cNvPr id="1612" name="Google Shape;1612;g1293ce0f389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3" name="Google Shape;1613;g1293ce0f389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request logger adds details of the user principal and the client host at the DEBUG level, and full details of the request when logging at the TRACE level.</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7" name="Shape 1617"/>
        <p:cNvGrpSpPr/>
        <p:nvPr/>
      </p:nvGrpSpPr>
      <p:grpSpPr>
        <a:xfrm>
          <a:off x="0" y="0"/>
          <a:ext cx="0" cy="0"/>
          <a:chOff x="0" y="0"/>
          <a:chExt cx="0" cy="0"/>
        </a:xfrm>
      </p:grpSpPr>
      <p:sp>
        <p:nvSpPr>
          <p:cNvPr id="1618" name="Google Shape;1618;g12c1de9548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9" name="Google Shape;1619;g12c1de9548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Kafka’s application logging provides a solid basis for creating and analyzing audit logs to meet your specific audit needs, whether it’s anomaly detection, debugging or compliance. Of course, there are a few things to be aware of.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you’re logging to files on each broker, you should ensure there is sufficient disk space…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3" name="Shape 1623"/>
        <p:cNvGrpSpPr/>
        <p:nvPr/>
      </p:nvGrpSpPr>
      <p:grpSpPr>
        <a:xfrm>
          <a:off x="0" y="0"/>
          <a:ext cx="0" cy="0"/>
          <a:chOff x="0" y="0"/>
          <a:chExt cx="0" cy="0"/>
        </a:xfrm>
      </p:grpSpPr>
      <p:sp>
        <p:nvSpPr>
          <p:cNvPr id="1624" name="Google Shape;1624;g13d614382d2_0_8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5" name="Google Shape;1625;g13d614382d2_0_8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and an appropriate log4j retention policy so that you don’t fill the disks. The request logger in particular can generate a lot of data very quickly, so you may want to consider enabling it only for debugging purposes, or using a very small retention window.</a:t>
            </a:r>
            <a:endParaRPr/>
          </a:p>
          <a:p>
            <a:pPr indent="0" lvl="0" marL="0" rtl="0" algn="l">
              <a:spcBef>
                <a:spcPts val="0"/>
              </a:spcBef>
              <a:spcAft>
                <a:spcPts val="0"/>
              </a:spcAft>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9" name="Shape 1629"/>
        <p:cNvGrpSpPr/>
        <p:nvPr/>
      </p:nvGrpSpPr>
      <p:grpSpPr>
        <a:xfrm>
          <a:off x="0" y="0"/>
          <a:ext cx="0" cy="0"/>
          <a:chOff x="0" y="0"/>
          <a:chExt cx="0" cy="0"/>
        </a:xfrm>
      </p:grpSpPr>
      <p:sp>
        <p:nvSpPr>
          <p:cNvPr id="1630" name="Google Shape;1630;g13d614382d2_0_8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1" name="Google Shape;1631;g13d614382d2_0_8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Kafka’s application logs are per broker. To get a complete picture of what is happening in your system you’ll need to consolidate the logs from all the brokers in a cluster to help analyze and visualize this consolidated output. You can even direct the log output to a Kafka topic or another cluster.</a:t>
            </a:r>
            <a:endParaRPr/>
          </a:p>
          <a:p>
            <a:pPr indent="0" lvl="0" marL="0" rtl="0" algn="l">
              <a:spcBef>
                <a:spcPts val="0"/>
              </a:spcBef>
              <a:spcAft>
                <a:spcPts val="0"/>
              </a:spcAft>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5" name="Shape 1635"/>
        <p:cNvGrpSpPr/>
        <p:nvPr/>
      </p:nvGrpSpPr>
      <p:grpSpPr>
        <a:xfrm>
          <a:off x="0" y="0"/>
          <a:ext cx="0" cy="0"/>
          <a:chOff x="0" y="0"/>
          <a:chExt cx="0" cy="0"/>
        </a:xfrm>
      </p:grpSpPr>
      <p:sp>
        <p:nvSpPr>
          <p:cNvPr id="1636" name="Google Shape;1636;g13d614382d2_0_8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7" name="Google Shape;1637;g13d614382d2_0_8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We recommend using a commercial or open source log analysis and observability framework, such as the ELK stack – that is, ElasticSearch, LogStash and Kibana – to help analyze and visualize this consolidated output. You could even direct the log output to a Kafka topic in another cluster, and then perform streaming analysis on your audit events!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1" name="Shape 1641"/>
        <p:cNvGrpSpPr/>
        <p:nvPr/>
      </p:nvGrpSpPr>
      <p:grpSpPr>
        <a:xfrm>
          <a:off x="0" y="0"/>
          <a:ext cx="0" cy="0"/>
          <a:chOff x="0" y="0"/>
          <a:chExt cx="0" cy="0"/>
        </a:xfrm>
      </p:grpSpPr>
      <p:sp>
        <p:nvSpPr>
          <p:cNvPr id="1642" name="Google Shape;1642;g12106fab0d2_0_5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3" name="Google Shape;1643;g12106fab0d2_0_5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Before we go, I wanted to provide you with a checklist of the steps and decisions you need to make to secure your Apache Kafka cluster. While this checklist won’t cover all edge cases, it should serve as an outline of the steps that should be taken for most installations.</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7" name="Shape 1647"/>
        <p:cNvGrpSpPr/>
        <p:nvPr/>
      </p:nvGrpSpPr>
      <p:grpSpPr>
        <a:xfrm>
          <a:off x="0" y="0"/>
          <a:ext cx="0" cy="0"/>
          <a:chOff x="0" y="0"/>
          <a:chExt cx="0" cy="0"/>
        </a:xfrm>
      </p:grpSpPr>
      <p:sp>
        <p:nvSpPr>
          <p:cNvPr id="1648" name="Google Shape;1648;g12106fab0d2_0_5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9" name="Google Shape;1649;g12106fab0d2_0_5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The most important step to setting up a secure Kafka cluster is education. Educate yourself on what your organization already uses and has set up for other systems. Most likely, you’ll want to use the same systems and tools already being used, so the security team doesn’t have to provide you with a custom solution, which will save everyone time and effort. This also helps down the road when you decide you want to make your Kafka cluster available to more people. You don’t have to wait around for security to be set up and verified.</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2" name="Shape 1652"/>
        <p:cNvGrpSpPr/>
        <p:nvPr/>
      </p:nvGrpSpPr>
      <p:grpSpPr>
        <a:xfrm>
          <a:off x="0" y="0"/>
          <a:ext cx="0" cy="0"/>
          <a:chOff x="0" y="0"/>
          <a:chExt cx="0" cy="0"/>
        </a:xfrm>
      </p:grpSpPr>
      <p:sp>
        <p:nvSpPr>
          <p:cNvPr id="1653" name="Google Shape;1653;g12106fab0d2_0_5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4" name="Google Shape;1654;g12106fab0d2_0_5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The next recommendation is to start with security in mind. Securing your Kafka system should be one of the “success criteria” for your cluster. Don’t put it off to be configured later. Often making things secure at the end tends to break things which can be infuriating. Build security into the development environment before you even start producing and consuming data, it will be ready to go once you are ready to push it to production.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7" name="Shape 1657"/>
        <p:cNvGrpSpPr/>
        <p:nvPr/>
      </p:nvGrpSpPr>
      <p:grpSpPr>
        <a:xfrm>
          <a:off x="0" y="0"/>
          <a:ext cx="0" cy="0"/>
          <a:chOff x="0" y="0"/>
          <a:chExt cx="0" cy="0"/>
        </a:xfrm>
      </p:grpSpPr>
      <p:sp>
        <p:nvSpPr>
          <p:cNvPr id="1658" name="Google Shape;1658;g12106fab0d2_0_5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9" name="Google Shape;1659;g12106fab0d2_0_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Due to the wide spectrum of needs from different industries, it’s impossible to give a “do this and you’ll never have to worry” solution. I can provide a checklist of things you need to discuss and have a plan for. I can also give you some recommendations that aren’t required but will help to start you out on the right foot.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First, make sure you are using an encrypted filesystem and setting appropriate permissions for the users who need access.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2333f36868_0_6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12333f36868_0_6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Our producer should then verify it has a secure connection to the configured broker before sending any messages.</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2" name="Shape 1662"/>
        <p:cNvGrpSpPr/>
        <p:nvPr/>
      </p:nvGrpSpPr>
      <p:grpSpPr>
        <a:xfrm>
          <a:off x="0" y="0"/>
          <a:ext cx="0" cy="0"/>
          <a:chOff x="0" y="0"/>
          <a:chExt cx="0" cy="0"/>
        </a:xfrm>
      </p:grpSpPr>
      <p:sp>
        <p:nvSpPr>
          <p:cNvPr id="1663" name="Google Shape;1663;g12106fab0d2_0_5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4" name="Google Shape;1664;g12106fab0d2_0_5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You’ll want to make sure that all traffic to and from your cluster is encrypted using TLS. For situations where the data is highly sensitive, you should be using end-to-end encryption. In installations where you are using a cloud provider, such as AWS, Google Cloud, or Azure, we also recommend end-to-end encryption.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7" name="Shape 1667"/>
        <p:cNvGrpSpPr/>
        <p:nvPr/>
      </p:nvGrpSpPr>
      <p:grpSpPr>
        <a:xfrm>
          <a:off x="0" y="0"/>
          <a:ext cx="0" cy="0"/>
          <a:chOff x="0" y="0"/>
          <a:chExt cx="0" cy="0"/>
        </a:xfrm>
      </p:grpSpPr>
      <p:sp>
        <p:nvSpPr>
          <p:cNvPr id="1668" name="Google Shape;1668;g12106fab0d2_0_5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9" name="Google Shape;1669;g12106fab0d2_0_5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Know and have a plan for the administration of ACLs. If not planned and managed, this can quickly become a headache and possibly introduce security holes into your cluster. You’ll also want to make sure you’ve set up a robust way of decommissioning accounts, either in the event of a breach or in the case of an employee leaving your company.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2" name="Shape 1672"/>
        <p:cNvGrpSpPr/>
        <p:nvPr/>
      </p:nvGrpSpPr>
      <p:grpSpPr>
        <a:xfrm>
          <a:off x="0" y="0"/>
          <a:ext cx="0" cy="0"/>
          <a:chOff x="0" y="0"/>
          <a:chExt cx="0" cy="0"/>
        </a:xfrm>
      </p:grpSpPr>
      <p:sp>
        <p:nvSpPr>
          <p:cNvPr id="1673" name="Google Shape;1673;g12106fab0d2_0_5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4" name="Google Shape;1674;g12106fab0d2_0_5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Another recommendation is to set up a key rotation policy. Security experts recommend having a policy to rotate your keys on a regular basis. If at all possible, you should look into having keys automatically rotated.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7" name="Shape 1677"/>
        <p:cNvGrpSpPr/>
        <p:nvPr/>
      </p:nvGrpSpPr>
      <p:grpSpPr>
        <a:xfrm>
          <a:off x="0" y="0"/>
          <a:ext cx="0" cy="0"/>
          <a:chOff x="0" y="0"/>
          <a:chExt cx="0" cy="0"/>
        </a:xfrm>
      </p:grpSpPr>
      <p:sp>
        <p:nvSpPr>
          <p:cNvPr id="1678" name="Google Shape;1678;g12a8a4bf59b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9" name="Google Shape;1679;g12a8a4bf59b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You’ll also want to set your broker certificates to dynamically update before they expire. While being a recommended security practice </a:t>
            </a:r>
            <a:r>
              <a:rPr lang="en">
                <a:solidFill>
                  <a:schemeClr val="dk1"/>
                </a:solidFill>
              </a:rPr>
              <a:t>throughout</a:t>
            </a:r>
            <a:r>
              <a:rPr lang="en">
                <a:solidFill>
                  <a:schemeClr val="dk1"/>
                </a:solidFill>
              </a:rPr>
              <a:t> the industry, it also prevents someone from gaining access to all of your </a:t>
            </a:r>
            <a:r>
              <a:rPr lang="en">
                <a:solidFill>
                  <a:schemeClr val="dk1"/>
                </a:solidFill>
              </a:rPr>
              <a:t>data</a:t>
            </a:r>
            <a:r>
              <a:rPr lang="en">
                <a:solidFill>
                  <a:schemeClr val="dk1"/>
                </a:solidFill>
              </a:rPr>
              <a:t>.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2" name="Shape 1682"/>
        <p:cNvGrpSpPr/>
        <p:nvPr/>
      </p:nvGrpSpPr>
      <p:grpSpPr>
        <a:xfrm>
          <a:off x="0" y="0"/>
          <a:ext cx="0" cy="0"/>
          <a:chOff x="0" y="0"/>
          <a:chExt cx="0" cy="0"/>
        </a:xfrm>
      </p:grpSpPr>
      <p:sp>
        <p:nvSpPr>
          <p:cNvPr id="1683" name="Google Shape;1683;g12a8a4bf59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4" name="Google Shape;1684;g12a8a4bf59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If you are using SASL make sure that you’ve enabled reauthentication by setting connections.max.reauth.ms. This forces your connections to re-establish a connection and have their credentials verified on an ongoing </a:t>
            </a:r>
            <a:r>
              <a:rPr lang="en">
                <a:solidFill>
                  <a:schemeClr val="dk1"/>
                </a:solidFill>
              </a:rPr>
              <a:t>basis</a:t>
            </a:r>
            <a:r>
              <a:rPr lang="en">
                <a:solidFill>
                  <a:schemeClr val="dk1"/>
                </a:solidFill>
              </a:rPr>
              <a:t>.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7" name="Shape 1687"/>
        <p:cNvGrpSpPr/>
        <p:nvPr/>
      </p:nvGrpSpPr>
      <p:grpSpPr>
        <a:xfrm>
          <a:off x="0" y="0"/>
          <a:ext cx="0" cy="0"/>
          <a:chOff x="0" y="0"/>
          <a:chExt cx="0" cy="0"/>
        </a:xfrm>
      </p:grpSpPr>
      <p:sp>
        <p:nvSpPr>
          <p:cNvPr id="1688" name="Google Shape;1688;g12106fab0d2_0_5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9" name="Google Shape;1689;g12106fab0d2_0_5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ZooKeeper should be segmented from other devices on the network, with only your brokers and administrative tools having access. All communication should also be encrypted using </a:t>
            </a:r>
            <a:r>
              <a:rPr lang="en">
                <a:solidFill>
                  <a:schemeClr val="dk1"/>
                </a:solidFill>
              </a:rPr>
              <a:t>TLS</a:t>
            </a:r>
            <a:r>
              <a:rPr lang="en">
                <a:solidFill>
                  <a:schemeClr val="dk1"/>
                </a:solidFill>
              </a:rPr>
              <a:t>.</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2" name="Shape 1692"/>
        <p:cNvGrpSpPr/>
        <p:nvPr/>
      </p:nvGrpSpPr>
      <p:grpSpPr>
        <a:xfrm>
          <a:off x="0" y="0"/>
          <a:ext cx="0" cy="0"/>
          <a:chOff x="0" y="0"/>
          <a:chExt cx="0" cy="0"/>
        </a:xfrm>
      </p:grpSpPr>
      <p:sp>
        <p:nvSpPr>
          <p:cNvPr id="1693" name="Google Shape;1693;g12106fab0d2_0_5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4" name="Google Shape;1694;g12106fab0d2_0_5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Audit logs are one of the best offensive measures you can take to verify and keep your system secure. Make sure you have configured and set up audit logging to track and verify configuration and access to your cluster. </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7" name="Shape 1697"/>
        <p:cNvGrpSpPr/>
        <p:nvPr/>
      </p:nvGrpSpPr>
      <p:grpSpPr>
        <a:xfrm>
          <a:off x="0" y="0"/>
          <a:ext cx="0" cy="0"/>
          <a:chOff x="0" y="0"/>
          <a:chExt cx="0" cy="0"/>
        </a:xfrm>
      </p:grpSpPr>
      <p:sp>
        <p:nvSpPr>
          <p:cNvPr id="1698" name="Google Shape;1698;g12181ed8729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9" name="Google Shape;1699;g12181ed8729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Last, but not least, don’t be afraid to play with an environment. There are numerous docker instances of fully setup and configured Kafka clusters both from the community and Confluent. Pick one or build one of your own and play around. Don’t be afraid to mess things up and start over. The more time you spend configuring and testing the better prepared and informed you’ll be.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While this is by no means an exhaustive list of everything you need to know or do to secure your Kafka installation, it should get you started. As has been mentioned throughout the course, you’ll also want to check out the official Apache Kafka Documentation, and the free book Kafka: The Definitive Guide. If, after watching this course you feel a little overwhelmed with all the security steps and configurations you need to administer, I highly recommend checking out Confluent Cloud which provides the best cloud Kafka service with enterprise-grade features, security, and zero ops burden. Most of the considerations we’ve talked about in this course have been addressed, and make it simple for you to have a secure cluster that you can play with until you are ready to move things into production. Make sure you use the promo code with this course to get additional credits to try things out.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Thanks, and until next time!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2" name="Shape 1702"/>
        <p:cNvGrpSpPr/>
        <p:nvPr/>
      </p:nvGrpSpPr>
      <p:grpSpPr>
        <a:xfrm>
          <a:off x="0" y="0"/>
          <a:ext cx="0" cy="0"/>
          <a:chOff x="0" y="0"/>
          <a:chExt cx="0" cy="0"/>
        </a:xfrm>
      </p:grpSpPr>
      <p:sp>
        <p:nvSpPr>
          <p:cNvPr id="1703" name="Google Shape;1703;g13d614382d2_0_8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04" name="Google Shape;1704;g13d614382d2_0_84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g13d614382d2_0_84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12333f36868_0_6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12333f36868_0_6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All of our data should be encrypted so it can’t be read in transit. In addition, all of our data stores should be encrypted as well for our data at rest.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12333f36868_0_6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12333f36868_0_6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Before we commit the message to the log, the leader broker should verify that the producer has the correct access permission to write to the topic. The same goes for our consumer, does it have the access it needs to read from the topic?</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12333f36868_0_7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12333f36868_0_7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We should also be recording these operations to an audit log giving us an audit trail in case something unexpected happens, or we need to verify our cluster is behaving as it should.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mix of corporate, industry and environment requirements particular to your scenario determine what security measures you ought apply to your system. This course covers the tools Kafka provides to help you meet your specific security needs, and the labs show you how to apply these tools to implement the security appropriate to your workload. By the end of the course you will have gained an understanding of which tools to use across a range of scenarios.</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13d614382d2_0_7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13d614382d2_0_71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marR="381000" rtl="0" algn="l">
              <a:spcBef>
                <a:spcPts val="0"/>
              </a:spcBef>
              <a:spcAft>
                <a:spcPts val="0"/>
              </a:spcAft>
              <a:buNone/>
            </a:pPr>
            <a:r>
              <a:t/>
            </a:r>
            <a:endParaRPr>
              <a:solidFill>
                <a:srgbClr val="231F20"/>
              </a:solidFill>
            </a:endParaRPr>
          </a:p>
        </p:txBody>
      </p:sp>
      <p:sp>
        <p:nvSpPr>
          <p:cNvPr id="432" name="Google Shape;432;g13d614382d2_0_71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13d614382d2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13d614382d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13d614382d2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13d614382d2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t>Creating a Secure Connection to Your Kafka Cluster</a:t>
            </a:r>
            <a:endParaRPr b="1" sz="1300">
              <a:solidFill>
                <a:schemeClr val="dk1"/>
              </a:solidFill>
            </a:endParaRPr>
          </a:p>
          <a:p>
            <a:pPr indent="0" lvl="0" marL="0" rtl="0" algn="l">
              <a:lnSpc>
                <a:spcPct val="115000"/>
              </a:lnSpc>
              <a:spcBef>
                <a:spcPts val="1100"/>
              </a:spcBef>
              <a:spcAft>
                <a:spcPts val="0"/>
              </a:spcAft>
              <a:buClr>
                <a:schemeClr val="dk1"/>
              </a:buClr>
              <a:buSzPts val="1100"/>
              <a:buFont typeface="Arial"/>
              <a:buNone/>
            </a:pPr>
            <a:r>
              <a:rPr lang="en">
                <a:solidFill>
                  <a:schemeClr val="dk1"/>
                </a:solidFill>
              </a:rPr>
              <a:t>To get started quickly, let’s use Confluent Cloud to run Kafka for us.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0:12 If you already have a Confluent Cloud account, feel free to use that, if not, let's sign up for a free account. Head to </a:t>
            </a:r>
            <a:r>
              <a:rPr lang="en">
                <a:solidFill>
                  <a:schemeClr val="dk1"/>
                </a:solidFill>
                <a:uFill>
                  <a:noFill/>
                </a:uFill>
                <a:hlinkClick r:id="rId2">
                  <a:extLst>
                    <a:ext uri="{A12FA001-AC4F-418D-AE19-62706E023703}">
                      <ahyp:hlinkClr val="tx"/>
                    </a:ext>
                  </a:extLst>
                </a:hlinkClick>
              </a:rPr>
              <a:t>Confluent Cloud</a:t>
            </a:r>
            <a:r>
              <a:rPr lang="en">
                <a:solidFill>
                  <a:schemeClr val="dk1"/>
                </a:solidFill>
              </a:rPr>
              <a:t> and sign in with your existing account, or click on Sign up and try it for free. On the sign-up page, enter your name, email, company, and password. Be sure to remember these sign-in details, as you’ll need them to access your account later.</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0:32 Click the START FREE button and wait to receive a confirmation email in your inbox.</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0:36 The link in the confirmation email will lead you to the next step where you’ll be prompted to set up your cluster; you can choose between a Basic, Standard, or Dedicated cluster. Basic and Standard clusters are serverless offerings where your free Confluent Cloud usage is only exhausted based on what you use—perfect for what we need today. You should have plenty of credit with your free promo code, but if you’re not sure, usage costs are clearly shown at the bottom of the screen.</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1:18 Note: Once we are done looking at this first example, don’t forget to stop and delete any resources that you created to avoid exhausting your free usage. Then after this class, you are encouraged to come back and play with your cluster to test things out.</a:t>
            </a:r>
            <a:endParaRPr>
              <a:solidFill>
                <a:schemeClr val="dk1"/>
              </a:solidFill>
            </a:endParaRPr>
          </a:p>
          <a:p>
            <a:pPr indent="0" lvl="0" marL="0" rtl="0" algn="l">
              <a:lnSpc>
                <a:spcPct val="115000"/>
              </a:lnSpc>
              <a:spcBef>
                <a:spcPts val="1100"/>
              </a:spcBef>
              <a:spcAft>
                <a:spcPts val="0"/>
              </a:spcAft>
              <a:buClr>
                <a:schemeClr val="dk1"/>
              </a:buClr>
              <a:buSzPts val="1100"/>
              <a:buFont typeface="Arial"/>
              <a:buNone/>
            </a:pPr>
            <a:r>
              <a:rPr lang="en">
                <a:solidFill>
                  <a:schemeClr val="dk1"/>
                </a:solidFill>
              </a:rPr>
              <a:t>1:33 Select the cloud platform you want to run your cluster on and the region that is closest to you, and click Continue.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1:47 Take one last look at the choices you’ve made and give your cluster a name (this simulation uses the name "purchases"), then click Launch cluster! It may take a few minutes for your cluster to be provisioned. And that’s it!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2:09 You’ll receive an email once your cluster is provisioned, but, in the meantime, let’s go ahead and leverage the promo code that we saw earlier: From settings, choose Billing &amp; payment. You’ll see here that you have $400 of free Confluent Cloud usage. But if you select the Payment details &amp; contacts tab, you can either add a credit card or choose to enter a promo code. You can enter </a:t>
            </a:r>
            <a:r>
              <a:rPr lang="en">
                <a:solidFill>
                  <a:schemeClr val="dk1"/>
                </a:solidFill>
                <a:highlight>
                  <a:srgbClr val="F5F2F0"/>
                </a:highlight>
                <a:latin typeface="Courier New"/>
                <a:ea typeface="Courier New"/>
                <a:cs typeface="Courier New"/>
                <a:sym typeface="Courier New"/>
              </a:rPr>
              <a:t>101SECURITY</a:t>
            </a:r>
            <a:r>
              <a:rPr lang="en">
                <a:solidFill>
                  <a:schemeClr val="dk1"/>
                </a:solidFill>
              </a:rPr>
              <a:t> to get an additional $25 of free usage, which will be more than enough for this quick example.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2:27 Now that our cluster is ready to go, let's see what it takes to securely connect and produce and consume some messages, as well as export the configuration you can use to connect a client.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2:36 You’ll need to clone the exercises repository into a local directory. Run the following command:</a:t>
            </a:r>
            <a:endParaRPr>
              <a:solidFill>
                <a:schemeClr val="dk1"/>
              </a:solidFill>
            </a:endParaRPr>
          </a:p>
          <a:p>
            <a:pPr indent="457200" lvl="0" marL="0" rtl="0" algn="l">
              <a:lnSpc>
                <a:spcPct val="150000"/>
              </a:lnSpc>
              <a:spcBef>
                <a:spcPts val="1200"/>
              </a:spcBef>
              <a:spcAft>
                <a:spcPts val="0"/>
              </a:spcAft>
              <a:buClr>
                <a:schemeClr val="dk1"/>
              </a:buClr>
              <a:buSzPts val="1100"/>
              <a:buFont typeface="Arial"/>
              <a:buNone/>
            </a:pPr>
            <a:r>
              <a:rPr lang="en">
                <a:solidFill>
                  <a:schemeClr val="dk1"/>
                </a:solidFill>
                <a:highlight>
                  <a:srgbClr val="F5F2F0"/>
                </a:highlight>
                <a:latin typeface="Courier New"/>
                <a:ea typeface="Courier New"/>
                <a:cs typeface="Courier New"/>
                <a:sym typeface="Courier New"/>
              </a:rPr>
              <a:t>git clone https://github.com/confluentinc/learn-kafka-courses.git</a:t>
            </a:r>
            <a:endParaRPr>
              <a:solidFill>
                <a:schemeClr val="dk1"/>
              </a:solidFill>
              <a:highlight>
                <a:srgbClr val="F5F2F0"/>
              </a:highlight>
              <a:latin typeface="Courier New"/>
              <a:ea typeface="Courier New"/>
              <a:cs typeface="Courier New"/>
              <a:sym typeface="Courier New"/>
            </a:endParaRPr>
          </a:p>
          <a:p>
            <a:pPr indent="0" lvl="0" marL="0" rtl="0" algn="l">
              <a:lnSpc>
                <a:spcPct val="115000"/>
              </a:lnSpc>
              <a:spcBef>
                <a:spcPts val="1100"/>
              </a:spcBef>
              <a:spcAft>
                <a:spcPts val="0"/>
              </a:spcAft>
              <a:buClr>
                <a:schemeClr val="dk1"/>
              </a:buClr>
              <a:buSzPts val="1100"/>
              <a:buFont typeface="Arial"/>
              <a:buNone/>
            </a:pPr>
            <a:r>
              <a:rPr lang="en">
                <a:solidFill>
                  <a:schemeClr val="dk1"/>
                </a:solidFill>
              </a:rPr>
              <a:t>2:38 And change to the directory for this course:</a:t>
            </a:r>
            <a:endParaRPr>
              <a:solidFill>
                <a:schemeClr val="dk1"/>
              </a:solidFill>
            </a:endParaRPr>
          </a:p>
          <a:p>
            <a:pPr indent="457200" lvl="0" marL="0" rtl="0" algn="l">
              <a:lnSpc>
                <a:spcPct val="150000"/>
              </a:lnSpc>
              <a:spcBef>
                <a:spcPts val="1100"/>
              </a:spcBef>
              <a:spcAft>
                <a:spcPts val="0"/>
              </a:spcAft>
              <a:buClr>
                <a:schemeClr val="dk1"/>
              </a:buClr>
              <a:buSzPts val="1100"/>
              <a:buFont typeface="Arial"/>
              <a:buNone/>
            </a:pPr>
            <a:r>
              <a:rPr lang="en">
                <a:solidFill>
                  <a:schemeClr val="dk1"/>
                </a:solidFill>
                <a:highlight>
                  <a:srgbClr val="F5F2F0"/>
                </a:highlight>
                <a:latin typeface="Courier New"/>
                <a:ea typeface="Courier New"/>
                <a:cs typeface="Courier New"/>
                <a:sym typeface="Courier New"/>
              </a:rPr>
              <a:t>cd learn-kafka-courses/fund-kafka-security</a:t>
            </a:r>
            <a:endParaRPr>
              <a:solidFill>
                <a:schemeClr val="dk1"/>
              </a:solidFill>
              <a:highlight>
                <a:srgbClr val="F5F2F0"/>
              </a:highlight>
              <a:latin typeface="Courier New"/>
              <a:ea typeface="Courier New"/>
              <a:cs typeface="Courier New"/>
              <a:sym typeface="Courier New"/>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2:40 You’ll also need to pull the Docker images for both the Confluent cp-server and ZooKeeper images:</a:t>
            </a:r>
            <a:endParaRPr>
              <a:solidFill>
                <a:schemeClr val="dk1"/>
              </a:solidFill>
            </a:endParaRPr>
          </a:p>
          <a:p>
            <a:pPr indent="457200" lvl="0" marL="0" rtl="0" algn="l">
              <a:lnSpc>
                <a:spcPct val="150000"/>
              </a:lnSpc>
              <a:spcBef>
                <a:spcPts val="1200"/>
              </a:spcBef>
              <a:spcAft>
                <a:spcPts val="0"/>
              </a:spcAft>
              <a:buClr>
                <a:schemeClr val="dk1"/>
              </a:buClr>
              <a:buSzPts val="1100"/>
              <a:buFont typeface="Arial"/>
              <a:buNone/>
            </a:pPr>
            <a:r>
              <a:rPr lang="en">
                <a:solidFill>
                  <a:schemeClr val="dk1"/>
                </a:solidFill>
                <a:highlight>
                  <a:srgbClr val="F5F2F0"/>
                </a:highlight>
                <a:latin typeface="Courier New"/>
                <a:ea typeface="Courier New"/>
                <a:cs typeface="Courier New"/>
                <a:sym typeface="Courier New"/>
              </a:rPr>
              <a:t>docker pull confluentinc/cp-zookeeper:7.1.1-1-ubi8</a:t>
            </a:r>
            <a:endParaRPr>
              <a:solidFill>
                <a:schemeClr val="dk1"/>
              </a:solidFill>
              <a:highlight>
                <a:srgbClr val="F5F2F0"/>
              </a:highlight>
              <a:latin typeface="Courier New"/>
              <a:ea typeface="Courier New"/>
              <a:cs typeface="Courier New"/>
              <a:sym typeface="Courier New"/>
            </a:endParaRPr>
          </a:p>
          <a:p>
            <a:pPr indent="457200" lvl="0" marL="0" rtl="0" algn="l">
              <a:lnSpc>
                <a:spcPct val="150000"/>
              </a:lnSpc>
              <a:spcBef>
                <a:spcPts val="500"/>
              </a:spcBef>
              <a:spcAft>
                <a:spcPts val="0"/>
              </a:spcAft>
              <a:buClr>
                <a:schemeClr val="dk1"/>
              </a:buClr>
              <a:buSzPts val="1100"/>
              <a:buFont typeface="Arial"/>
              <a:buNone/>
            </a:pPr>
            <a:r>
              <a:rPr lang="en">
                <a:solidFill>
                  <a:schemeClr val="dk1"/>
                </a:solidFill>
                <a:highlight>
                  <a:srgbClr val="F5F2F0"/>
                </a:highlight>
                <a:latin typeface="Courier New"/>
                <a:ea typeface="Courier New"/>
                <a:cs typeface="Courier New"/>
                <a:sym typeface="Courier New"/>
              </a:rPr>
              <a:t>docker pull confluentinc/cp-server:7.1.1-1-ubi8</a:t>
            </a:r>
            <a:endParaRPr>
              <a:solidFill>
                <a:schemeClr val="dk1"/>
              </a:solidFill>
              <a:highlight>
                <a:srgbClr val="F5F2F0"/>
              </a:highlight>
              <a:latin typeface="Courier New"/>
              <a:ea typeface="Courier New"/>
              <a:cs typeface="Courier New"/>
              <a:sym typeface="Courier New"/>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2:58 Next, you’ll head over to your Confluent Cloud cluster to get the information you need to connect and produce and consume messages. Once there, you’ll want to click on Data integration and Clients.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3:06 Click on Java under the heading Choose your language.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3:11 Once you select your client of choice, you will be presented with the configuration needed to connect. If you already created an API key you can copy the text and fill in the values yourself. If you don't have one created, you can use the Create Kafka cluster API key on the right side of the screen. Since this is a new cluster, we're going to do that. You'll want to give your API key a description so you know why it was created, for example, ours is titled "Fund-Kafka-Security-Course," then click Download and continue.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3:35 This will create the key, download it to your machine, and will also fill in the correct fields in the configuration snippet on the left.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3:51 Copy the configuration and create a new file in your code editor. We already have the working directory we got from GitHub open, so all we need to do is create a new file and name it </a:t>
            </a:r>
            <a:r>
              <a:rPr lang="en">
                <a:solidFill>
                  <a:schemeClr val="dk1"/>
                </a:solidFill>
                <a:highlight>
                  <a:srgbClr val="F5F2F0"/>
                </a:highlight>
                <a:latin typeface="Courier New"/>
                <a:ea typeface="Courier New"/>
                <a:cs typeface="Courier New"/>
                <a:sym typeface="Courier New"/>
              </a:rPr>
              <a:t>getting-started.properties</a:t>
            </a:r>
            <a:r>
              <a:rPr lang="en">
                <a:solidFill>
                  <a:schemeClr val="dk1"/>
                </a:solidFill>
              </a:rPr>
              <a:t>, paste in the values, and save it.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4:13 Head back to your Confluent Cloud cluster to create a new topic by clicking on Topics, then Create topic. We'll name it “purchases,” change it to having only one partition, and leave all the defaults by clicking Create with defaults.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4:40 Head back to your code editor and open up the terminal. You’ll also want to make sure that you are in the </a:t>
            </a:r>
            <a:r>
              <a:rPr lang="en">
                <a:solidFill>
                  <a:schemeClr val="dk1"/>
                </a:solidFill>
                <a:highlight>
                  <a:srgbClr val="F5F2F0"/>
                </a:highlight>
                <a:latin typeface="Courier New"/>
                <a:ea typeface="Courier New"/>
                <a:cs typeface="Courier New"/>
                <a:sym typeface="Courier New"/>
              </a:rPr>
              <a:t>fund-kafka-security</a:t>
            </a:r>
            <a:r>
              <a:rPr lang="en">
                <a:solidFill>
                  <a:schemeClr val="dk1"/>
                </a:solidFill>
              </a:rPr>
              <a:t> directory.</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Rather than starting a full Docker container, we’re just going to reference the container for our command:</a:t>
            </a:r>
            <a:endParaRPr>
              <a:solidFill>
                <a:schemeClr val="dk1"/>
              </a:solidFill>
            </a:endParaRPr>
          </a:p>
          <a:p>
            <a:pPr indent="0" lvl="0" marL="914400" rtl="0" algn="l">
              <a:lnSpc>
                <a:spcPct val="150000"/>
              </a:lnSpc>
              <a:spcBef>
                <a:spcPts val="1200"/>
              </a:spcBef>
              <a:spcAft>
                <a:spcPts val="0"/>
              </a:spcAft>
              <a:buClr>
                <a:schemeClr val="dk1"/>
              </a:buClr>
              <a:buSzPts val="1100"/>
              <a:buFont typeface="Arial"/>
              <a:buNone/>
            </a:pPr>
            <a:r>
              <a:rPr lang="en">
                <a:solidFill>
                  <a:schemeClr val="dk1"/>
                </a:solidFill>
                <a:highlight>
                  <a:srgbClr val="F5F2F0"/>
                </a:highlight>
                <a:latin typeface="Courier New"/>
                <a:ea typeface="Courier New"/>
                <a:cs typeface="Courier New"/>
                <a:sym typeface="Courier New"/>
              </a:rPr>
              <a:t>docker run -it -v $PWD/getting-started.properties:/share/getting-started.properties confluentinc/cp-kafka:7.1.1-1-ubi8 kafka-console-producer --bootstrap-server &lt;local machine endpoint address&gt;:9092 --topic purchases --producer.config /share/getting-started.properties</a:t>
            </a:r>
            <a:endParaRPr>
              <a:solidFill>
                <a:schemeClr val="dk1"/>
              </a:solidFill>
              <a:highlight>
                <a:srgbClr val="F5F2F0"/>
              </a:highlight>
              <a:latin typeface="Courier New"/>
              <a:ea typeface="Courier New"/>
              <a:cs typeface="Courier New"/>
              <a:sym typeface="Courier New"/>
            </a:endParaRPr>
          </a:p>
          <a:p>
            <a:pPr indent="-298450" lvl="0" marL="457200" rtl="0" algn="l">
              <a:lnSpc>
                <a:spcPct val="115000"/>
              </a:lnSpc>
              <a:spcBef>
                <a:spcPts val="1100"/>
              </a:spcBef>
              <a:spcAft>
                <a:spcPts val="0"/>
              </a:spcAft>
              <a:buClr>
                <a:schemeClr val="dk1"/>
              </a:buClr>
              <a:buSzPts val="1100"/>
              <a:buChar char="-"/>
            </a:pPr>
            <a:r>
              <a:rPr lang="en">
                <a:solidFill>
                  <a:schemeClr val="dk1"/>
                </a:solidFill>
              </a:rPr>
              <a:t>This will open up the console producer where you can begin to produce messages directly to your Confluent Cloud cluster. And since my configuration file is using SASL_SSL—which we’ll talk about later in the course—all my messages are encrypted from any prying eyes.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5:21 Produce some messages:</a:t>
            </a:r>
            <a:endParaRPr>
              <a:solidFill>
                <a:schemeClr val="dk1"/>
              </a:solidFill>
            </a:endParaRPr>
          </a:p>
          <a:p>
            <a:pPr indent="0" lvl="0" marL="0" rtl="0" algn="l">
              <a:lnSpc>
                <a:spcPct val="115000"/>
              </a:lnSpc>
              <a:spcBef>
                <a:spcPts val="2000"/>
              </a:spcBef>
              <a:spcAft>
                <a:spcPts val="0"/>
              </a:spcAft>
              <a:buClr>
                <a:schemeClr val="dk1"/>
              </a:buClr>
              <a:buSzPts val="1100"/>
              <a:buFont typeface="Arial"/>
              <a:buNone/>
            </a:pPr>
            <a:r>
              <a:rPr lang="en">
                <a:solidFill>
                  <a:schemeClr val="dk1"/>
                </a:solidFill>
                <a:highlight>
                  <a:srgbClr val="F5F2F0"/>
                </a:highlight>
                <a:latin typeface="Courier New"/>
                <a:ea typeface="Courier New"/>
                <a:cs typeface="Courier New"/>
                <a:sym typeface="Courier New"/>
              </a:rPr>
              <a:t>Kafka</a:t>
            </a:r>
            <a:endParaRPr>
              <a:solidFill>
                <a:schemeClr val="dk1"/>
              </a:solidFill>
              <a:highlight>
                <a:srgbClr val="F5F2F0"/>
              </a:highlight>
              <a:latin typeface="Courier New"/>
              <a:ea typeface="Courier New"/>
              <a:cs typeface="Courier New"/>
              <a:sym typeface="Courier New"/>
            </a:endParaRPr>
          </a:p>
          <a:p>
            <a:pPr indent="0" lvl="0" marL="0" rtl="0" algn="l">
              <a:lnSpc>
                <a:spcPct val="150000"/>
              </a:lnSpc>
              <a:spcBef>
                <a:spcPts val="600"/>
              </a:spcBef>
              <a:spcAft>
                <a:spcPts val="0"/>
              </a:spcAft>
              <a:buClr>
                <a:schemeClr val="dk1"/>
              </a:buClr>
              <a:buSzPts val="1100"/>
              <a:buFont typeface="Arial"/>
              <a:buNone/>
            </a:pPr>
            <a:r>
              <a:rPr lang="en">
                <a:solidFill>
                  <a:schemeClr val="dk1"/>
                </a:solidFill>
                <a:highlight>
                  <a:srgbClr val="F5F2F0"/>
                </a:highlight>
                <a:latin typeface="Courier New"/>
                <a:ea typeface="Courier New"/>
                <a:cs typeface="Courier New"/>
                <a:sym typeface="Courier New"/>
              </a:rPr>
              <a:t>Rocks</a:t>
            </a:r>
            <a:endParaRPr>
              <a:solidFill>
                <a:schemeClr val="dk1"/>
              </a:solidFill>
              <a:highlight>
                <a:srgbClr val="F5F2F0"/>
              </a:highlight>
              <a:latin typeface="Courier New"/>
              <a:ea typeface="Courier New"/>
              <a:cs typeface="Courier New"/>
              <a:sym typeface="Courier New"/>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5:33 Now let’s go ahead and run our console consumer to see the messages we produced:</a:t>
            </a:r>
            <a:endParaRPr>
              <a:solidFill>
                <a:schemeClr val="dk1"/>
              </a:solidFill>
            </a:endParaRPr>
          </a:p>
          <a:p>
            <a:pPr indent="0" lvl="0" marL="457200" rtl="0" algn="l">
              <a:lnSpc>
                <a:spcPct val="150000"/>
              </a:lnSpc>
              <a:spcBef>
                <a:spcPts val="1200"/>
              </a:spcBef>
              <a:spcAft>
                <a:spcPts val="0"/>
              </a:spcAft>
              <a:buClr>
                <a:schemeClr val="dk1"/>
              </a:buClr>
              <a:buSzPts val="1100"/>
              <a:buFont typeface="Arial"/>
              <a:buNone/>
            </a:pPr>
            <a:r>
              <a:rPr lang="en">
                <a:solidFill>
                  <a:schemeClr val="dk1"/>
                </a:solidFill>
                <a:highlight>
                  <a:srgbClr val="F5F2F0"/>
                </a:highlight>
                <a:latin typeface="Courier New"/>
                <a:ea typeface="Courier New"/>
                <a:cs typeface="Courier New"/>
                <a:sym typeface="Courier New"/>
              </a:rPr>
              <a:t>docker run -it -v $PWD/getting-started.properties:/share/getting-started.properties confluentinc/cp-kafka:7.1.1-1-ubi8 kafka-console-consumer --bootstrap-server &lt;local machine endpoint address&gt;:9092 --topic purchases --from-beginning --consumer.config /share/getting-started.properties</a:t>
            </a:r>
            <a:endParaRPr>
              <a:solidFill>
                <a:schemeClr val="dk1"/>
              </a:solidFill>
              <a:highlight>
                <a:srgbClr val="F5F2F0"/>
              </a:highlight>
              <a:latin typeface="Courier New"/>
              <a:ea typeface="Courier New"/>
              <a:cs typeface="Courier New"/>
              <a:sym typeface="Courier New"/>
            </a:endParaRPr>
          </a:p>
          <a:p>
            <a:pPr indent="0" lvl="0" marL="0" rtl="0" algn="l">
              <a:lnSpc>
                <a:spcPct val="115000"/>
              </a:lnSpc>
              <a:spcBef>
                <a:spcPts val="1100"/>
              </a:spcBef>
              <a:spcAft>
                <a:spcPts val="1100"/>
              </a:spcAft>
              <a:buClr>
                <a:schemeClr val="dk1"/>
              </a:buClr>
              <a:buSzPts val="1100"/>
              <a:buFont typeface="Arial"/>
              <a:buNone/>
            </a:pPr>
            <a:r>
              <a:rPr lang="en">
                <a:solidFill>
                  <a:schemeClr val="dk1"/>
                </a:solidFill>
              </a:rPr>
              <a:t>That's it! You were able to create a new cluster, create a new topic, and produce and consume messages. All of this uses a secure and encrypted connection. As you'll see throughout this course, things are a lot more complex when we go to secure Kafka.</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12333f3686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12333f3686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It's a staple of every crime show on TV: our detective visits a jumpy witness, who squints warily through a crack in the door, "How do I know you're a detective?" The detective flashes a badge, and the witness grudgingly opens the door.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is authentication: before I even decide to let you in, I need to know who you are. More than that, I need some proof that confirms your identity.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Authentication, then, is all about establishing identity. In the context of a Kafka-based system, there are many different interactions that begin with the participants verifying the identity of the components with which they are communicating. </a:t>
            </a: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13d614382d2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13d614382d2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When a connection is established between a client – whether a user, application or service – and a broker, the broker may seek to identify the client opening the connection, while the client in turn may want to confirm the identity of the broker to which it is connecting.</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3d614382d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3d614382d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13d614382d2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13d614382d2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Similarly, when brokers connect to one another to replicate data they can be configured to confirm each other's identity.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13d614382d2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13d614382d2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And finally, if you're using ZooKeeper in your setup, you may want to secure the broker-Zookeeper interactions by requiring brokers to authenticate to ZooKeeper before accessing any sensitive cluster metadata.</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13d614382d2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13d614382d2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Internally, Kafka represents a client's identity using an object called a KafkaPrincipal. If you connect to Kafka and authenticate using a username and password, for example, the KafkaPrincipal associated with the connection will represent your username. It tells Kafka you are who you say you are. Later, in the Authorization module we'll see how Kafka uses this identity – the principal – to determine what you're allowed to do. And in the Auditing module we'll see how principals are used to log details of the user or application performing an operation that has been secured using Kafka's access control mechanisms.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Kafka uses principals to associate users with requests, even if authentication has not been configured for a connection. When authentication has not been enabled, the principal associated with the connection is ANONYMOUS.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production environments, avoid granting access to ANONYMOUS users unless the intention is to give everyone permission to access a broker – generally not a good idea.</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125d8b97cea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125d8b97cea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There are two types of interaction that you can authenticate with Kafka: clients, whether users, applications, or services, communicating with Kafka brokers, and brokers communicating with other brokers. You can configure the authentication for these two types of interaction independently of one another, but the authentication mechanisms you can use are the same for both.</a:t>
            </a:r>
            <a:endParaRPr>
              <a:solidFill>
                <a:schemeClr val="dk1"/>
              </a:solidFill>
            </a:endParaRPr>
          </a:p>
          <a:p>
            <a:pPr indent="0" lvl="0" marL="0" rtl="0" algn="l">
              <a:lnSpc>
                <a:spcPct val="115000"/>
              </a:lnSpc>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13d614382d2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1" name="Google Shape;561;g13d614382d2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So how do you actually configure authentication in a Kafka-based system? There are two things you need to know about here: listeners and security protocols. When you configure a broker, you specify one or more listeners, which determine which hostnames or IP addresses and ports clients can use to reach the broker. Each listener also specifies a security protocol that will be used to authenticate connection requests.</a:t>
            </a:r>
            <a:endParaRPr>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1293ce0f389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4" name="Google Shape;584;g1293ce0f389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Kafka supports 4 different connection protocols, PLAINTEXT, SASL_PLAINTEXT, SSL, and SASL_SSL. Only SSL and SASL_SSL are secure. Since this course is about securing Kafka, we’ll only be taking a look at SSL and SASL_SSL.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13d614382d2_0_7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0" name="Google Shape;590;g13d614382d2_0_7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A broker can be configured with more than one listener. That is, there may be several address, port and security protocol combinations that can be used to reach the broker.</a:t>
            </a: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1293ce0f389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3" name="Google Shape;613;g1293ce0f389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The snippet of broker configuration shown here configures three listeners for a broker: a listener for </a:t>
            </a:r>
            <a:r>
              <a:rPr lang="en">
                <a:solidFill>
                  <a:schemeClr val="dk1"/>
                </a:solidFill>
              </a:rPr>
              <a:t>connections</a:t>
            </a:r>
            <a:r>
              <a:rPr lang="en">
                <a:solidFill>
                  <a:schemeClr val="dk1"/>
                </a:solidFill>
              </a:rPr>
              <a:t> from an external network, a listener for connections from an internal network, and a listener for inter-broker communications. The inter-broker and </a:t>
            </a:r>
            <a:r>
              <a:rPr lang="en">
                <a:solidFill>
                  <a:schemeClr val="dk1"/>
                </a:solidFill>
              </a:rPr>
              <a:t>internal</a:t>
            </a:r>
            <a:r>
              <a:rPr lang="en">
                <a:solidFill>
                  <a:schemeClr val="dk1"/>
                </a:solidFill>
              </a:rPr>
              <a:t> listeners are configured to use SSL, the external </a:t>
            </a:r>
            <a:r>
              <a:rPr lang="en">
                <a:solidFill>
                  <a:schemeClr val="dk1"/>
                </a:solidFill>
              </a:rPr>
              <a:t>listener</a:t>
            </a:r>
            <a:r>
              <a:rPr lang="en">
                <a:solidFill>
                  <a:schemeClr val="dk1"/>
                </a:solidFill>
              </a:rPr>
              <a:t> SASL_SSL.</a:t>
            </a:r>
            <a:endParaRPr>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13a4717d2a7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9" name="Google Shape;619;g13a4717d2a7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This snippet of client configuration specifies that the SASL_SSL security protocol should be used to communicate with the listed bootstrap servers.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Now that we have a good understanding of the basics of authentication, in the next video we'll take a look at Kafka's two security protocols, SSL and SASL_SSL, in-depth.</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12f499ef4e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5" name="Google Shape;625;g12f499ef4e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In the previous video we took some time to talk about some of the basics of authentication. Now let's talk about some of the specifics of securing Kafka with SSL and SASL_SSL.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We're likely all familiar with SSL, if only through the use of secure HTTPS websites. When SSL is enabled for a Kafka listener, all traffic for that channel will be encrypted using the TLS cryptographic protocol. This prevents malicious eavesdroppers from intercepting the traffic. TLS uses digital certificates to verify identities.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24259b8f5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24259b8f5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Security is a primary consideration for any system design, and your use of Apache Kafka is no exception. When deciding how to secure your Kafka-based system, the degree of security you choose to apply can vary based on several factors: on your internal corporate policy; on any industry or regulatory requirements that govern your data processing capabilities; and on the environment in which you are deploying your solution. A development environment that doesn't contain sensitive data will often not need to be as secure as a production environment, for example.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can of course just dial up the security to 10 across all deployments and be done with it. But adding security to a system comes with a performance cost. Notably, the CPU overhead of encrypting data can be significant when using a high throughput system like Apache Kafka – up to 30% in some cases. While Kafka makes many internal optimisations to reduce this cost, it is nonetheless noticeable. On the other hand, focus too much on performance, and you run the risk of leaving some important part of the system poorly protected.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Before we get into the details, let's look at how data flows through Kafka, and the places where we need to consider the security aspects of the system.</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11c29dd23f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1" name="Google Shape;631;g11c29dd23f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When a client opens a connection to a broker, it verifies the broker's certificate in order to confirm the broker's identity.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11c29dd23f8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5" name="Google Shape;645;g11c29dd23f8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When a client opens a connection to a broker, it verifies the broker's certificate in order to confirm the broker's identity.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g11c29dd23f8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9" name="Google Shape;659;g11c29dd23f8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So far, so good: the client knows it's speaking to a legitimate broker, and that all traffic is being encrypted. But how does SSL provide for authenticating each client to the broker? How can we configure the broker to ensure the KafkaPrincipal associated with a connection represents the client's identity?</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1293ce0f389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3" name="Google Shape;673;g1293ce0f389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You can configure the SSL security protocol to require client authentication by setting ssl.client.auth=required in the broker configuration. Besides the client verifying the broker's identity, the broker will now verify the client's certificate in order to confirm the client's identity.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As an aside, you can also set ssl.client.auth=requested. With this setting, clients with a certificate will be identified using that certificate. Clients that don't have a certificate will be assigned the ANONYMOUS user principal. We don't recommend using the requested setting because it induces a false sense of security: misconfigured clients will still authenticate successfully to a broker, and may be able to perform actions that have been wittingly or unwittingly granted to the ANONYMOUS user.</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As we've seen, TLS uses certificates to identify brokers to clients and clients to brokers. Therefore, if you use the SSL security protocol, you'll need to generate certificates and configure the clients and brokers with the appropriate keys and certificates. You should then ensure that this information is periodically updated before certificates expire to prevent TLS handshake failures. See the Kafka documentation for more details on creating SSL keys and certificates.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One final comment regarding certificates: By default, Kafka clients verify that the hostname in the broker URL and the hostname in broker certificate match. You can disable this hostname verification by setting ssl.endpoint.identification.algorithm to an empty string on the client. This is sometimes useful in development and test environments that use self-signed certificates. However, in production environments you should always allow hostname verification so as to prevent man-in-the-middle attacks.</a:t>
            </a:r>
            <a:endParaRPr>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13d614382d2_0_3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0" name="Google Shape;690;g13d614382d2_0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Everything we've said here about client-broker authentication using the SSL security protocol applies equally to inter-broker communications secured with SSL. In these situations, the broker initiating the connection acts as the client in the client-broker relationship. Use the inter.broker.listener.name or security.inter.broker.protocol settings to configure listeners for inter-broker communication.</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g11c29dd23f8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7" name="Google Shape;707;g11c29dd23f8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SSL is one of two security protocols that Kafka supports. The other is SASL_SSL.</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SASL stands for Simple Authentication and Security Layer. When you enable the SASL_SSL security protocol for a listener, the traffic for that channel is encrypted using TLS, just as with SSL. TLS client authentication, however, is disabled. Instead, you must specify a SASL authentication mechanism.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The main reason you might choose SASL_SSL over the SSL security protocol is because you want to integrate Kafka with an existing Kerberos server such as Active Directory or OpenLDAP in your organization.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11c29dd23f8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3" name="Google Shape;713;g11c29dd23f8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Kafka supports four different SASL authentication mechanisms, of which the most commonly employed is GSSAPI, which provides for authentication using Kerberos.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11c29dd23f8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2" name="Google Shape;722;g11c29dd23f8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The other mechanisms include two username/password mechanisms, PLAIN and SCRAM-SHA-256/512,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g11c29dd23f8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7" name="Google Shape;737;g11c29dd23f8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 </a:t>
            </a:r>
            <a:r>
              <a:rPr lang="en">
                <a:solidFill>
                  <a:schemeClr val="dk1"/>
                </a:solidFill>
              </a:rPr>
              <a:t>and OAUTHBEARER, which is the machine-to-machine equivalent of Single-Sign-on.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of these mechanisms has some configuration overhead, and in the case of all of them apart from SCRAM-SHA-256/512, for production workloads you'll need to integrate with third-party servers – Kerberos in the case of GSSAPI, a password server for the PLAIN mechanism, and a trusted OAuth server for OAUTHBEARER.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Your choice of security protocol and authentication mechanism will depend on many environmental and organizational factors. SSL client authentication, using client certificates issued by a well-known and trusted certificate authority, is ideally suited to cloud environments, while for enterprise environments that already use a Kerberos server such as Active Directory, SASL GSSAPI is the obvious choice – but don't underestimate the configuration effort involved.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g13d614382d2_0_4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5" name="Google Shape;755;g13d614382d2_0_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We’ll wrap up this section with some words of caution. Kafka gives you all the tools you need to implement strong authentication procedures, but your system is only as secure as its weakest part. You may very well have correctly configured the necessary security protocols, listeners and certificates, and so on, for authenticating clients and brokers, but configuration is just one part of the solution.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Pay careful attention to your infrastructure.Your system comprises many different components: servers, networks, and filesystems, arrayed across different environments. Use filesystem permissions to restrict access to files containing security information, such as certificate key stores and keytab files,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2333f36868_0_3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2333f36868_0_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We receive a message from our producers.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g13d614382d2_0_9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1" name="Google Shape;761;g13d614382d2_0_9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 </a:t>
            </a:r>
            <a:r>
              <a:rPr lang="en"/>
              <a:t>and avoid storing passwords in plaintext anywhere on the system, including ZooKeeper.</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g13d614382d2_0_9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7" name="Google Shape;767;g13d614382d2_0_9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Use disk encryption or a secure external credential store instead. And while SASL gives you lots of options for integrating with trusted external security infrastructure, these integrations in turn present an additional attack surface that must be locked down.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g13d614382d2_0_9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3" name="Google Shape;773;g13d614382d2_0_9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Think too about connection management. Opening a secure connection is an expensive operation. Malicious clients can exploit this to perform denial-of-service attacks on a broker by attempting to open lots of connections. You can protect the availability of a cluster’s brokers using Kafka quotas, together with the connection.failed.authentication.delay.ms setting, which can reduce the rate at which clients retry failed connection attempts.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And finally, apply rigorous change control procedures when promoting configuration through environments. We’ve seen how you can configure Kafka clients to turn off certificate hostname verification and how brokers can be configured to map clients without certificates to the anonymous user principal. These changes can sometimes make it easier to work in development and test environments, but they pose risks for production deployments: left unchecked, you may end up facing difficult to diagnose connection and access control issues, or worse, allowing malicious clients into your system.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g13d614382d2_0_9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9" name="Google Shape;779;g13d614382d2_0_9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And finally, apply rigorous change control procedures when promoting configuration through environments. We’ve seen how you can configure Kafka clients to turn off certificate hostname verification and how brokers can be configured to map clients without certificates to the anonymous user principal. These changes can sometimes make it easier to work in development and test environments, but they pose risks for production deployments: left unchecked, you may end up facing difficult to diagnose connection and access control issues, or worse, allowing malicious clients into your system.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g12106fab0d2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5" name="Google Shape;785;g12106fab0d2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As we learned in the previous module, authentication identifies clients to brokers, brokers to other brokers, and brokers to ZooKeeper. Authorization, in contrast, determines what an identity is permitted to do on the system once it has been authenticated.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g1293ce0f389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1" name="Google Shape;791;g1293ce0f389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When I authenticate to an ATM using my card number and PIN (which is, roughly speaking, the equivalent of a username and password), I don’t then get unfettered access to all the bank’s accounts: rather, I’m permitted only to access and manage the funds belonging to me.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Authentication in Kafka is the same. When a client opens a connection to a broker and issues a request, the broker first authenticates the client’s identity, and then authorization kicks in, to determine whether the requested action – to create a topic, or produce or consume a message, for example – is permitted for that identity.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How, then, do you ensure your users and applications have access to the resources in Kafka they need to do their job, but are denied access to the resources they’re not permitted to use?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You secure Kafka resources using access controls lists, or ACLs. An access control list describes which users are permitted to perform certain operations on specific resources or groups of resources, and which users are denied permissions.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Remember, Kafka represents client identities in the form of a Kafka principal, and associates a principal with a connection when that connection is first opened.</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g13d614382d2_0_4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8" name="Google Shape;808;g13d614382d2_0_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An ACL binding specifies a principal, a resource type, such as a cluster, topic or group, together with the resource name, an operation, and a permission type, which determines whether the operation is being allowed or denied on behalf of the principal. Examples of operations include the ability to create or delete a cluster, topic or group, or write to or read from a topic.</a:t>
            </a:r>
            <a:endParaRPr/>
          </a:p>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g13d614382d2_0_4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8" name="Google Shape;818;g13d614382d2_0_4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Resource names are by default treated as literals, but you can specify that they should be treated as prefixes, which allows the ACL binding to match a subset of resources whose names begin with the specified prefix. You can also use the * wildcard character. This allows you to match all resources of a particular resource type. Similarly, you can use the wildcard character to match all principals. You can also specify a host value that further limits the permission based on the source IP address of the connection with which the principal is associated.</a:t>
            </a:r>
            <a:endParaRPr/>
          </a:p>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g1293ce0f389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9" name="Google Shape;829;g1293ce0f389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You can create and manage ACLs using the kafka-acls command-line tool. Here you can see an example of using kafka-acls to create ACLs that allow Alice and Fred to write to and read from the finance topic.</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g1293ce0f389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5" name="Google Shape;835;g1293ce0f389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The example in the previous slide showed very simple principal names, such as User:alice and User:fred, but in real-world deployments these principal names can be more complex. If you use the SSL security protocol to authenticate clients, the principal name will be in the form of the SSL certificate subject name. If you use the SASL_SSL security protocol with Kerberos authentication, as described in the Authentication module, the principal will adopt the Kerberos principal format. If you want, you can configure the way the principal is derived from the identity. There’s no custom code: just configuration. To map SSL subject names to principals you can configure ssl.principal.mapping.rules. To map Kerberos identities to your </a:t>
            </a:r>
            <a:r>
              <a:rPr lang="en">
                <a:solidFill>
                  <a:schemeClr val="dk1"/>
                </a:solidFill>
              </a:rPr>
              <a:t>preferred</a:t>
            </a:r>
            <a:r>
              <a:rPr lang="en">
                <a:solidFill>
                  <a:schemeClr val="dk1"/>
                </a:solidFill>
              </a:rPr>
              <a:t> principal format, you can use sasl.kerberos.principal.to.local.rules. See the documentation for more details on using these rules to map SSL and Kerberos identities to a principal.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27a749c99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27a749c99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That message is sent to the Leader Broker.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g12b2c306ecc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1" name="Google Shape;841;g12b2c306ecc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Let’s look now at how ACLs are used by Kafka when handling requests.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g13d614382d2_0_4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4" name="Google Shape;864;g13d614382d2_0_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When you create ACLs using the kafka-acls tool, the ACLs are stored in ZooKeeper, and then cached in memory by every broker so as to enable fast lookups when authorizing requests.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 name="Shape 888"/>
        <p:cNvGrpSpPr/>
        <p:nvPr/>
      </p:nvGrpSpPr>
      <p:grpSpPr>
        <a:xfrm>
          <a:off x="0" y="0"/>
          <a:ext cx="0" cy="0"/>
          <a:chOff x="0" y="0"/>
          <a:chExt cx="0" cy="0"/>
        </a:xfrm>
      </p:grpSpPr>
      <p:sp>
        <p:nvSpPr>
          <p:cNvPr id="889" name="Google Shape;889;g1293ce0f389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0" name="Google Shape;890;g1293ce0f389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Kafka uses a server plugin called an authorizer to actually apply ACLs to requests. The default authorizer is called the AclAuthorizer, which you specify for each broker in its configuration: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authorizer.class.name=kafka.security.authorizer.AclAuthorizer</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g13d614382d2_0_4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8" name="Google Shape;898;g13d614382d2_0_4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I</a:t>
            </a:r>
            <a:r>
              <a:rPr lang="en">
                <a:solidFill>
                  <a:schemeClr val="dk1"/>
                </a:solidFill>
              </a:rPr>
              <a:t>f you are using Kafka's native consensus implementation based on KRaft, rather than Zookeeper, then Kafka a new built-in authorizer, StandardAuthorizer, that does not depend on Zookeeper. This means you can now run a Kafka cluster without needing Zookeeper for concensus </a:t>
            </a:r>
            <a:r>
              <a:rPr i="1" lang="en">
                <a:solidFill>
                  <a:schemeClr val="dk1"/>
                </a:solidFill>
              </a:rPr>
              <a:t>or</a:t>
            </a:r>
            <a:r>
              <a:rPr lang="en">
                <a:solidFill>
                  <a:schemeClr val="dk1"/>
                </a:solidFill>
              </a:rPr>
              <a:t> security. StandardAuthorizer stores its ACLs in the __cluster_metadata topic and it is used </a:t>
            </a:r>
            <a:r>
              <a:rPr i="1" lang="en">
                <a:solidFill>
                  <a:schemeClr val="dk1"/>
                </a:solidFill>
              </a:rPr>
              <a:t>by default</a:t>
            </a:r>
            <a:r>
              <a:rPr lang="en">
                <a:solidFill>
                  <a:schemeClr val="dk1"/>
                </a:solidFill>
              </a:rPr>
              <a:t> in KRaft clusters. StandardAuthorizer does all of the same things that AclAuthorizer does for Zookeeper-dependent clusters.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When a broker receives a request, the Authorizer authorizes the requested action if there are no Deny ACLs that match the action and there is at least one Allow ACL that matches the action. In other words, Deny ACLs always trump Allow ACLs.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5" name="Shape 905"/>
        <p:cNvGrpSpPr/>
        <p:nvPr/>
      </p:nvGrpSpPr>
      <p:grpSpPr>
        <a:xfrm>
          <a:off x="0" y="0"/>
          <a:ext cx="0" cy="0"/>
          <a:chOff x="0" y="0"/>
          <a:chExt cx="0" cy="0"/>
        </a:xfrm>
      </p:grpSpPr>
      <p:sp>
        <p:nvSpPr>
          <p:cNvPr id="906" name="Google Shape;906;g13d614382d2_0_4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7" name="Google Shape;907;g13d614382d2_0_4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When a broker receives a request, the Authorizer authorizes the requested action if there are no Deny ACLs that match the action and there is at least one Allow ACL that matches the action. In other words, Deny ACLs always trump Allow ACLs.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Out-of-the-box, then, Kafka gives you the tools you need to apply fine-grained access controls to all your Kafka resources, with permissions specified on behalf of individual user principals. But the fine-grained nature of the default authorisation mechanisms in Kafka can be a double-edged sword, particularly in large organizations or with large cluster topologies.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If you work in a large organization that comprises many different business units and teams, and which perhaps spans multiple geographies, you’re likely familiar with access control mechanisms that can assign users to groups, or differentiate them based on roles, and which then allow you to manage permissions based on groups and roles. These additional constructs help chunk up the work and reduce the operational overhead of managing identity and access control.</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Now for sure, you can implement authorization controls across your entire organization using only User principals, but the complexity of doing so can quickly become a bottleneck when trying to roll out new clusters and streaming applications. How then might you better manage access controls for large organizations, with many business units, teams, and clusters?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5" name="Shape 915"/>
        <p:cNvGrpSpPr/>
        <p:nvPr/>
      </p:nvGrpSpPr>
      <p:grpSpPr>
        <a:xfrm>
          <a:off x="0" y="0"/>
          <a:ext cx="0" cy="0"/>
          <a:chOff x="0" y="0"/>
          <a:chExt cx="0" cy="0"/>
        </a:xfrm>
      </p:grpSpPr>
      <p:sp>
        <p:nvSpPr>
          <p:cNvPr id="916" name="Google Shape;916;g1293ce0f389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7" name="Google Shape;917;g1293ce0f389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Fortunately, Apache Kafka has you covered, but there is some additional configuration and even development overhead involved. To implement group- or role-based access control, you’ll need to do several things.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g13d614382d2_0_5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5" name="Google Shape;955;g13d614382d2_0_5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First, you'll need an external system that allows you to associate users with roles and/or groups. Typically, this would be something like an LDAP store. You configure your group, role and user hierarchies in this system.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2" name="Shape 992"/>
        <p:cNvGrpSpPr/>
        <p:nvPr/>
      </p:nvGrpSpPr>
      <p:grpSpPr>
        <a:xfrm>
          <a:off x="0" y="0"/>
          <a:ext cx="0" cy="0"/>
          <a:chOff x="0" y="0"/>
          <a:chExt cx="0" cy="0"/>
        </a:xfrm>
      </p:grpSpPr>
      <p:sp>
        <p:nvSpPr>
          <p:cNvPr id="993" name="Google Shape;993;g13d614382d2_0_5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4" name="Google Shape;994;g13d614382d2_0_5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Next, you apply ACLs to resource based not only on users, but also roles and groups. So the finance topic, for example, might have ACLs that allow anyone in the Admin role, or anyone belong to the Finance group to write to it, but which deny Write permissions to Bob.</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1" name="Shape 1031"/>
        <p:cNvGrpSpPr/>
        <p:nvPr/>
      </p:nvGrpSpPr>
      <p:grpSpPr>
        <a:xfrm>
          <a:off x="0" y="0"/>
          <a:ext cx="0" cy="0"/>
          <a:chOff x="0" y="0"/>
          <a:chExt cx="0" cy="0"/>
        </a:xfrm>
      </p:grpSpPr>
      <p:sp>
        <p:nvSpPr>
          <p:cNvPr id="1032" name="Google Shape;1032;g13d614382d2_0_4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3" name="Google Shape;1033;g13d614382d2_0_4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Finally, you need to implement a custom Authorizer that, given a the principal of an authenticated user, can go to the external system, and find all the roles and groups associated with that User. The customer Authorizer can then use the resulting list of users, groups and roles to match the ACLs on the resource, and determine whether the user principal is permitted or denied a specific action.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So, in summary, you continue to store ACLs in ZooKeeper, but now with groups and roles as well as users accorded or denied permissions for specific resources. The user, group and role hierarchy - the information that tells you which groups a user belongs to, for example – is stored in an external system, such as LDAP. And a custom Authorizer ties it all together, fetching an expanded list of users, groups and roles for a given User principal, and resolving this list against the resource's ACLs.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Irrespective of whether you use the AclAuthorizer or a customer Authorizer to implement more complex access control hierarchies, you should clearly distinguish between user accounts and application or service accounts. When developing streaming applications, and following the path of least resistance, you might be inclined to reuse a person’s user details to authenticate an application or service to Kafka. Don’t do this. People change teams, or roles, or sometimes even leave the company.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If you’ve a robust security hygiene practice – and you should have – that removes ACLs when users change roles or leave, applications that one moment were working fine may soon start failing. Instead, create separate service credentials for each application or service, and secure access with ACLs for each service or application principal.</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0" name="Shape 1070"/>
        <p:cNvGrpSpPr/>
        <p:nvPr/>
      </p:nvGrpSpPr>
      <p:grpSpPr>
        <a:xfrm>
          <a:off x="0" y="0"/>
          <a:ext cx="0" cy="0"/>
          <a:chOff x="0" y="0"/>
          <a:chExt cx="0" cy="0"/>
        </a:xfrm>
      </p:grpSpPr>
      <p:sp>
        <p:nvSpPr>
          <p:cNvPr id="1071" name="Google Shape;1071;g1293ce0f389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2" name="Google Shape;1072;g1293ce0f389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This wouldn’t be a security course if we didn’t temper our guidance with a healthy note of caution. ACLs provide a powerful, fine-grained means of securing Kafka resources, but they do require careful management.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In development and test environments it’s often tempting to grant access to anonymous principals…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2333f36868_0_4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2333f36868_0_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Which writes the message to the local log file.</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6" name="Shape 1076"/>
        <p:cNvGrpSpPr/>
        <p:nvPr/>
      </p:nvGrpSpPr>
      <p:grpSpPr>
        <a:xfrm>
          <a:off x="0" y="0"/>
          <a:ext cx="0" cy="0"/>
          <a:chOff x="0" y="0"/>
          <a:chExt cx="0" cy="0"/>
        </a:xfrm>
      </p:grpSpPr>
      <p:sp>
        <p:nvSpPr>
          <p:cNvPr id="1077" name="Google Shape;1077;g13d614382d2_0_6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8" name="Google Shape;1078;g13d614382d2_0_6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 or </a:t>
            </a:r>
            <a:r>
              <a:rPr lang="en"/>
              <a:t>to use Kafka’s notion of a super user, or its allow.everyone.if.no.acl.found setting, to grant broad access to resources and simplify ACL management. But used carelessly, these shortcuts, if promoted to production environments, can leave resources and sensitive data unprotected. Super users in particular cannot be denied access using Deny ACLs.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2" name="Shape 1082"/>
        <p:cNvGrpSpPr/>
        <p:nvPr/>
      </p:nvGrpSpPr>
      <p:grpSpPr>
        <a:xfrm>
          <a:off x="0" y="0"/>
          <a:ext cx="0" cy="0"/>
          <a:chOff x="0" y="0"/>
          <a:chExt cx="0" cy="0"/>
        </a:xfrm>
      </p:grpSpPr>
      <p:sp>
        <p:nvSpPr>
          <p:cNvPr id="1083" name="Google Shape;1083;g13d614382d2_0_6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4" name="Google Shape;1084;g13d614382d2_0_6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To be honest, it’s worthwhile developing good habits from the outset, and automating the process of creating user credentials, and assigning ACLs that grant the minimum permissions necessary for the user to do their job – permissions that can then be quickly revoked if necessary – even for dev and test environments.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8" name="Shape 1088"/>
        <p:cNvGrpSpPr/>
        <p:nvPr/>
      </p:nvGrpSpPr>
      <p:grpSpPr>
        <a:xfrm>
          <a:off x="0" y="0"/>
          <a:ext cx="0" cy="0"/>
          <a:chOff x="0" y="0"/>
          <a:chExt cx="0" cy="0"/>
        </a:xfrm>
      </p:grpSpPr>
      <p:sp>
        <p:nvSpPr>
          <p:cNvPr id="1089" name="Google Shape;1089;g13d614382d2_0_6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0" name="Google Shape;1090;g13d614382d2_0_6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Which brings us finally to the dreaded question: what should I do if a user is compromised? If this happens, you’ll want to remove that user from the system as quickly as possible. Doing so, however, won’t have any impact on existing connections associated with that user. These connections will continue to pose a security risk. Remember, a principal is assigned to a connection only when the connection is first opened. You can adjust how frequently users and application have to reconnect by setting connections.max.reauth.ms. Just remember, if the timeout is set for too short then you risk annoying users by forcing them to reconnect too frequently.</a:t>
            </a:r>
            <a:r>
              <a:rPr lang="en"/>
              <a:t> If the connection persists for a long time, removing a user from the system will only take effect when the connection is closed and the client attempts to establish a new connection.</a:t>
            </a:r>
            <a:r>
              <a:rPr lang="en"/>
              <a:t>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4" name="Shape 1094"/>
        <p:cNvGrpSpPr/>
        <p:nvPr/>
      </p:nvGrpSpPr>
      <p:grpSpPr>
        <a:xfrm>
          <a:off x="0" y="0"/>
          <a:ext cx="0" cy="0"/>
          <a:chOff x="0" y="0"/>
          <a:chExt cx="0" cy="0"/>
        </a:xfrm>
      </p:grpSpPr>
      <p:sp>
        <p:nvSpPr>
          <p:cNvPr id="1095" name="Google Shape;1095;g13d614382d2_0_6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6" name="Google Shape;1096;g13d614382d2_0_6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The solution here is to use a Deny ACL to prevent actions on any existing connections. Kafka propagates ACLs very quickly, and given that ACLs are checked with every request, a Deny ACL is the fastest way to block unwanted access. </a:t>
            </a:r>
            <a:endParaRPr/>
          </a:p>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0" name="Shape 1100"/>
        <p:cNvGrpSpPr/>
        <p:nvPr/>
      </p:nvGrpSpPr>
      <p:grpSpPr>
        <a:xfrm>
          <a:off x="0" y="0"/>
          <a:ext cx="0" cy="0"/>
          <a:chOff x="0" y="0"/>
          <a:chExt cx="0" cy="0"/>
        </a:xfrm>
      </p:grpSpPr>
      <p:sp>
        <p:nvSpPr>
          <p:cNvPr id="1101" name="Google Shape;1101;g12106fab0d2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2" name="Google Shape;1102;g12106fab0d2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How can you know your data is protected from eavesdroppers and prying eyes throughout its journey from producer to consumer, both as it passes over the wire, and comes to rest on disk? How can you be sure no one has tampered with your data while in Kafka?</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Many workloads have demanding data privacy and data integrity requirements. Corporate policies, industry standards and national and international regulations may all require you to protect the privacy and integrity of the data you handle, whether it’s financial information, healthcare records, or personally identifiable details that can only be stored and applied for very specific use cases.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Encryption uses mathematical techniques to scramble data, so that it is meaningless if observed by someone lacking the necessary key to decrypt it, and protect its integrity, allowing you to determine whether it has been tampered with during its journey through your system.</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If your entire Kafka-based system – comprising producers, clusters, consumers, and any streaming applications – resides entirely within a secure, isolated network, and you don’t have any policies or regulations requiring you to protect the privacy and integrity of your data, you may just get away with not using encryption. Outside that very specific scenario, however, you will likely want to employ some form of encryption.</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6" name="Shape 1106"/>
        <p:cNvGrpSpPr/>
        <p:nvPr/>
      </p:nvGrpSpPr>
      <p:grpSpPr>
        <a:xfrm>
          <a:off x="0" y="0"/>
          <a:ext cx="0" cy="0"/>
          <a:chOff x="0" y="0"/>
          <a:chExt cx="0" cy="0"/>
        </a:xfrm>
      </p:grpSpPr>
      <p:sp>
        <p:nvSpPr>
          <p:cNvPr id="1107" name="Google Shape;1107;g12b2c306ecc_2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8" name="Google Shape;1108;g12b2c306ecc_2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The simplest setup is one in which the traffic between producers and consumers and the cluster is encrypted. This is important if any of the producers or consumers access the cluster via an unsecured network, such as the public internet.</a:t>
            </a:r>
            <a:endParaRPr sz="100">
              <a:solidFill>
                <a:schemeClr val="dk1"/>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4" name="Shape 1124"/>
        <p:cNvGrpSpPr/>
        <p:nvPr/>
      </p:nvGrpSpPr>
      <p:grpSpPr>
        <a:xfrm>
          <a:off x="0" y="0"/>
          <a:ext cx="0" cy="0"/>
          <a:chOff x="0" y="0"/>
          <a:chExt cx="0" cy="0"/>
        </a:xfrm>
      </p:grpSpPr>
      <p:sp>
        <p:nvSpPr>
          <p:cNvPr id="1125" name="Google Shape;1125;g12b2c306ecc_2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6" name="Google Shape;1126;g12b2c306ecc_2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On top of this, you should think about encrypting the traffic that passes between brokers, and between the brokers and your ZooKeeper cluster, if you’re using ZooKeeper in your deployment. Even private networks can be breached: if that happens, you want to be sure that the traffic on your private network is resistant to eavesdroppers and anyone wishing to tamper with the data while it is in flight.</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3" name="Shape 1153"/>
        <p:cNvGrpSpPr/>
        <p:nvPr/>
      </p:nvGrpSpPr>
      <p:grpSpPr>
        <a:xfrm>
          <a:off x="0" y="0"/>
          <a:ext cx="0" cy="0"/>
          <a:chOff x="0" y="0"/>
          <a:chExt cx="0" cy="0"/>
        </a:xfrm>
      </p:grpSpPr>
      <p:sp>
        <p:nvSpPr>
          <p:cNvPr id="1154" name="Google Shape;1154;g12b2c306ecc_2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5" name="Google Shape;1155;g12b2c306ecc_2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These are both examples of protecting data in transit. But at certain points in its journey, this data will also come to rest – Kafka, for example, makes it durable by writing it to disk. So you should also consider encrypting this data at rest, to protect it from anyone who gains unauthorized access to the filesystem on the brokers.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Finally, you should consider other ways in which users or applications could gain unauthorized access to your data. Data resident in memory can sometimes appear in heap dumps. Logs too can potentially record sensitive data.</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Unfortunately Apache Kafka only provides direct support for encrypting data in transit. For the other use cases, you’ll have to employ infrastructure capabilities provided by the environment in which your cluster is situated – whether this is the cloud or on premise – and application-level end-to-end encryption.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We’ll discuss these three approaches in turn, starting with encryption in transit.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An out-of-the-box Apache Kafka installation doesn’t use encryption: all traffic is sent in PLAINTEXT, or unencrypted. This allows anyone that sits between your producer and consumer to intercept the data and see what is being communicated. Fortunately, it’s a simple job to enable encryption in transit.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As we discussed in the Authentication module, you can use one or other of the SSL or SASL_SSL security protocols to TLS encrypt the data in transit. You can either use a self-signed certificate or a certificate that is signed by a certificate authority.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For environments that are set up and used for internal development, a self-signed certificate should be sufficient for most use cases. Once you are ready to move to production, we recommend using a certificate that is signed by a well-known and trusted certificate authority.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6" name="Shape 1186"/>
        <p:cNvGrpSpPr/>
        <p:nvPr/>
      </p:nvGrpSpPr>
      <p:grpSpPr>
        <a:xfrm>
          <a:off x="0" y="0"/>
          <a:ext cx="0" cy="0"/>
          <a:chOff x="0" y="0"/>
          <a:chExt cx="0" cy="0"/>
        </a:xfrm>
      </p:grpSpPr>
      <p:sp>
        <p:nvSpPr>
          <p:cNvPr id="1187" name="Google Shape;1187;g12b2c306ecc_2_3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8" name="Google Shape;1188;g12b2c306ecc_2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In the Authorization module, we showed how, if you enable the SSL security protocol, you can also require each client to authenticate to the broker using a client-side certificate. (You do this by enabling the SSL security protocol and then setting ssl.client.auth=required in the broker configuration.) This is called SSL client authentication, or sometimes mutual TLS or mTLS. If all you want to do is encrypt traffic, and not use certificates for authenticating clients, you can set ssl.client.auth=none. With this, you only need broker certificates, not client-side certificates, thereby reducing the amount of certificate management you have to do.</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3" name="Shape 1203"/>
        <p:cNvGrpSpPr/>
        <p:nvPr/>
      </p:nvGrpSpPr>
      <p:grpSpPr>
        <a:xfrm>
          <a:off x="0" y="0"/>
          <a:ext cx="0" cy="0"/>
          <a:chOff x="0" y="0"/>
          <a:chExt cx="0" cy="0"/>
        </a:xfrm>
      </p:grpSpPr>
      <p:sp>
        <p:nvSpPr>
          <p:cNvPr id="1204" name="Google Shape;1204;g12b2c306ecc_2_4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5" name="Google Shape;1205;g12b2c306ecc_2_4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TLS uses private-key/certificate pairs, which are used during the TLS handshake process.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2333f36868_0_4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2333f36868_0_4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The follower broker fetches the message from the leader and also writes the message to its log file.</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2" name="Shape 1222"/>
        <p:cNvGrpSpPr/>
        <p:nvPr/>
      </p:nvGrpSpPr>
      <p:grpSpPr>
        <a:xfrm>
          <a:off x="0" y="0"/>
          <a:ext cx="0" cy="0"/>
          <a:chOff x="0" y="0"/>
          <a:chExt cx="0" cy="0"/>
        </a:xfrm>
      </p:grpSpPr>
      <p:sp>
        <p:nvSpPr>
          <p:cNvPr id="1223" name="Google Shape;1223;g13d614382d2_0_6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4" name="Google Shape;1224;g13d614382d2_0_6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Each broker will need its own private-key/certificate pair, which are used to encrypt traffic.</a:t>
            </a:r>
            <a:endParaRPr>
              <a:solidFill>
                <a:schemeClr val="dk1"/>
              </a:solidFil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7" name="Shape 1247"/>
        <p:cNvGrpSpPr/>
        <p:nvPr/>
      </p:nvGrpSpPr>
      <p:grpSpPr>
        <a:xfrm>
          <a:off x="0" y="0"/>
          <a:ext cx="0" cy="0"/>
          <a:chOff x="0" y="0"/>
          <a:chExt cx="0" cy="0"/>
        </a:xfrm>
      </p:grpSpPr>
      <p:sp>
        <p:nvSpPr>
          <p:cNvPr id="1248" name="Google Shape;1248;g13d614382d2_0_7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9" name="Google Shape;1249;g13d614382d2_0_7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If client authentication is enabled, each logical client will also need a private-key/certificate pair. The broker uses the client certificate to authenticate the client.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5" name="Shape 1275"/>
        <p:cNvGrpSpPr/>
        <p:nvPr/>
      </p:nvGrpSpPr>
      <p:grpSpPr>
        <a:xfrm>
          <a:off x="0" y="0"/>
          <a:ext cx="0" cy="0"/>
          <a:chOff x="0" y="0"/>
          <a:chExt cx="0" cy="0"/>
        </a:xfrm>
      </p:grpSpPr>
      <p:sp>
        <p:nvSpPr>
          <p:cNvPr id="1276" name="Google Shape;1276;g13d614382d2_0_7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7" name="Google Shape;1277;g13d614382d2_0_7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If you want to enable TLS for inter-broker communication, add security.inter.broker.protocol=SSL to the broker properties file.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Be aware that enabling TLS for encrypting data in transit can have a performance impact on the system, because of the CPU overhead needed to encrypt and decrypt data.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7" name="Shape 1307"/>
        <p:cNvGrpSpPr/>
        <p:nvPr/>
      </p:nvGrpSpPr>
      <p:grpSpPr>
        <a:xfrm>
          <a:off x="0" y="0"/>
          <a:ext cx="0" cy="0"/>
          <a:chOff x="0" y="0"/>
          <a:chExt cx="0" cy="0"/>
        </a:xfrm>
      </p:grpSpPr>
      <p:sp>
        <p:nvSpPr>
          <p:cNvPr id="1308" name="Google Shape;1308;g13d614382d2_0_6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9" name="Google Shape;1309;g13d614382d2_0_6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Let’s look now at encrypting your data at rest. As of today, Apache Kafka doesn’t provide support for encrypting data at rest. If you have this requirement, you’ll have to employ whole disk or volume encryption using infrastructure capabilities particular to your platform. If you are deploying Kafka in the cloud, your public cloud provider likely supports volume encryption. AWS EBS volumes, for example, can be encrypted using keys that you manage using the AWS Key Management Service. For on-premise solutions you can also consider appliances such as Vormetric and Gemalto.</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So you've set up your certificates. Your system is running on encrypted volumes, and you’ve set up filesystem permissions to restrict access.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But what if you need to encrypt the entire data flow, in transit, at rest, and anywhere else sensitive data might appear, such as in heap dumps or logs? In these situations you may have to resort to end-to-end encryption.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order for Kafka to process your data, messages are converted to and from byte array using serializers and deserializers. In order to use end-to-end encryption, we can integrate this process with an encryption library so that each message is encrypted and decrypted when serialization and deserialization happens. Let’s take a look at what that looks like: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4" name="Shape 1314"/>
        <p:cNvGrpSpPr/>
        <p:nvPr/>
      </p:nvGrpSpPr>
      <p:grpSpPr>
        <a:xfrm>
          <a:off x="0" y="0"/>
          <a:ext cx="0" cy="0"/>
          <a:chOff x="0" y="0"/>
          <a:chExt cx="0" cy="0"/>
        </a:xfrm>
      </p:grpSpPr>
      <p:sp>
        <p:nvSpPr>
          <p:cNvPr id="1315" name="Google Shape;1315;g12106fab0d2_0_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6" name="Google Shape;1316;g12106fab0d2_0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Here we have a pretty standard Kafka setup</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8" name="Shape 1328"/>
        <p:cNvGrpSpPr/>
        <p:nvPr/>
      </p:nvGrpSpPr>
      <p:grpSpPr>
        <a:xfrm>
          <a:off x="0" y="0"/>
          <a:ext cx="0" cy="0"/>
          <a:chOff x="0" y="0"/>
          <a:chExt cx="0" cy="0"/>
        </a:xfrm>
      </p:grpSpPr>
      <p:sp>
        <p:nvSpPr>
          <p:cNvPr id="1329" name="Google Shape;1329;g12106fab0d2_0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0" name="Google Shape;1330;g12106fab0d2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with the message coming into the producer,</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3" name="Shape 1343"/>
        <p:cNvGrpSpPr/>
        <p:nvPr/>
      </p:nvGrpSpPr>
      <p:grpSpPr>
        <a:xfrm>
          <a:off x="0" y="0"/>
          <a:ext cx="0" cy="0"/>
          <a:chOff x="0" y="0"/>
          <a:chExt cx="0" cy="0"/>
        </a:xfrm>
      </p:grpSpPr>
      <p:sp>
        <p:nvSpPr>
          <p:cNvPr id="1344" name="Google Shape;1344;g12106fab0d2_0_3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5" name="Google Shape;1345;g12106fab0d2_0_3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being serialized, and being sent to the Kafka broker.</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1" name="Shape 1361"/>
        <p:cNvGrpSpPr/>
        <p:nvPr/>
      </p:nvGrpSpPr>
      <p:grpSpPr>
        <a:xfrm>
          <a:off x="0" y="0"/>
          <a:ext cx="0" cy="0"/>
          <a:chOff x="0" y="0"/>
          <a:chExt cx="0" cy="0"/>
        </a:xfrm>
      </p:grpSpPr>
      <p:sp>
        <p:nvSpPr>
          <p:cNvPr id="1362" name="Google Shape;1362;g12106fab0d2_0_3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3" name="Google Shape;1363;g12106fab0d2_0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It then leaves the broker and makes its way to the consumer</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2" name="Shape 1382"/>
        <p:cNvGrpSpPr/>
        <p:nvPr/>
      </p:nvGrpSpPr>
      <p:grpSpPr>
        <a:xfrm>
          <a:off x="0" y="0"/>
          <a:ext cx="0" cy="0"/>
          <a:chOff x="0" y="0"/>
          <a:chExt cx="0" cy="0"/>
        </a:xfrm>
      </p:grpSpPr>
      <p:sp>
        <p:nvSpPr>
          <p:cNvPr id="1383" name="Google Shape;1383;g12106fab0d2_0_4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4" name="Google Shape;1384;g12106fab0d2_0_4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where it is deserialized, and consumed.</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4" name="Shape 1404"/>
        <p:cNvGrpSpPr/>
        <p:nvPr/>
      </p:nvGrpSpPr>
      <p:grpSpPr>
        <a:xfrm>
          <a:off x="0" y="0"/>
          <a:ext cx="0" cy="0"/>
          <a:chOff x="0" y="0"/>
          <a:chExt cx="0" cy="0"/>
        </a:xfrm>
      </p:grpSpPr>
      <p:sp>
        <p:nvSpPr>
          <p:cNvPr id="1405" name="Google Shape;1405;g12106fab0d2_0_4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6" name="Google Shape;1406;g12106fab0d2_0_4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The easiest way to add end-to-end encryption is to set up a key management service (or a KMS) where we can store our symmetric encryption keys.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2333f36868_0_4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12333f36868_0_4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The leader broker updates the partition state in ZooKeeper keeping the in-sync replicas updated.</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2" name="Shape 1422"/>
        <p:cNvGrpSpPr/>
        <p:nvPr/>
      </p:nvGrpSpPr>
      <p:grpSpPr>
        <a:xfrm>
          <a:off x="0" y="0"/>
          <a:ext cx="0" cy="0"/>
          <a:chOff x="0" y="0"/>
          <a:chExt cx="0" cy="0"/>
        </a:xfrm>
      </p:grpSpPr>
      <p:sp>
        <p:nvSpPr>
          <p:cNvPr id="1423" name="Google Shape;1423;g12106fab0d2_0_4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4" name="Google Shape;1424;g12106fab0d2_0_4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Now the message is encrypted by the producer and then sent to the Kafka broker.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6" name="Shape 1446"/>
        <p:cNvGrpSpPr/>
        <p:nvPr/>
      </p:nvGrpSpPr>
      <p:grpSpPr>
        <a:xfrm>
          <a:off x="0" y="0"/>
          <a:ext cx="0" cy="0"/>
          <a:chOff x="0" y="0"/>
          <a:chExt cx="0" cy="0"/>
        </a:xfrm>
      </p:grpSpPr>
      <p:sp>
        <p:nvSpPr>
          <p:cNvPr id="1447" name="Google Shape;1447;g124259b8f5d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8" name="Google Shape;1448;g124259b8f5d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This encrypted message is then sent to the consumers where the same key from the KMS is used to decrypt the message. End-to-end encryption provides the greatest amount of security as the brokers never need to see the contents of the messages.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In addition to configuring end-to-end encryption, you should set up a key rotation policy. This ensures that as people come and go, producers and consumers come and go, and changes are made to your system, the system remains secure. Even if there is a breach of security, the number of messages that would be compromised is limited to the last time your keys were rotated.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6" name="Shape 1476"/>
        <p:cNvGrpSpPr/>
        <p:nvPr/>
      </p:nvGrpSpPr>
      <p:grpSpPr>
        <a:xfrm>
          <a:off x="0" y="0"/>
          <a:ext cx="0" cy="0"/>
          <a:chOff x="0" y="0"/>
          <a:chExt cx="0" cy="0"/>
        </a:xfrm>
      </p:grpSpPr>
      <p:sp>
        <p:nvSpPr>
          <p:cNvPr id="1477" name="Google Shape;1477;g13d614382d2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8" name="Google Shape;1478;g13d614382d2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2" name="Shape 1482"/>
        <p:cNvGrpSpPr/>
        <p:nvPr/>
      </p:nvGrpSpPr>
      <p:grpSpPr>
        <a:xfrm>
          <a:off x="0" y="0"/>
          <a:ext cx="0" cy="0"/>
          <a:chOff x="0" y="0"/>
          <a:chExt cx="0" cy="0"/>
        </a:xfrm>
      </p:grpSpPr>
      <p:sp>
        <p:nvSpPr>
          <p:cNvPr id="1483" name="Google Shape;1483;g13d614382d2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4" name="Google Shape;1484;g13d614382d2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t>Hands On: Setting Up Encryption</a:t>
            </a:r>
            <a:endParaRPr b="1" sz="1200"/>
          </a:p>
          <a:p>
            <a:pPr indent="0" lvl="0" marL="0" rtl="0" algn="l">
              <a:spcBef>
                <a:spcPts val="0"/>
              </a:spcBef>
              <a:spcAft>
                <a:spcPts val="0"/>
              </a:spcAft>
              <a:buClr>
                <a:schemeClr val="dk1"/>
              </a:buClr>
              <a:buSzPts val="1100"/>
              <a:buFont typeface="Arial"/>
              <a:buNone/>
            </a:pPr>
            <a:r>
              <a:t/>
            </a:r>
            <a:endParaRPr b="1" sz="1200"/>
          </a:p>
          <a:p>
            <a:pPr indent="0" lvl="0" marL="0" rtl="0" algn="l">
              <a:spcBef>
                <a:spcPts val="0"/>
              </a:spcBef>
              <a:spcAft>
                <a:spcPts val="0"/>
              </a:spcAft>
              <a:buClr>
                <a:schemeClr val="dk1"/>
              </a:buClr>
              <a:buSzPts val="1100"/>
              <a:buFont typeface="Arial"/>
              <a:buNone/>
            </a:pPr>
            <a:r>
              <a:rPr lang="en">
                <a:solidFill>
                  <a:schemeClr val="dk1"/>
                </a:solidFill>
              </a:rPr>
              <a:t>0:27 The first thing we need to do is get our environment set up.</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0:44 Before we start our Kafka instance, there are a few changes that we need to make to get things set up.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0:50 First, look at the Docker Compose file that has the instructions for Docker, but also for our server configuration parameters.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0:57 Go into Visual Studio Code and click on Docker Compose. This environment has three instances of Zookeeper as well as three brokers.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1:06 If you scroll down to look at your brokers, you’ll notice that you have two listeners configured, the default plain text listener and the internal broker listener. Remember, both of these send data as plain text. You can also see that the advertised listeners have been configured on the next line.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1:23 Go ahead and comment both of these lines out and remove the comment from the next two lines adding in the SSL listener. Do that for each broker.</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1:49 Save the file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1:53 Go over to the command line to start creating the certificates. Now only to create the certificate authority key and the certificate by running the following command in the terminal.</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2:03 In this exercise we’re using a certificate that is self-signed. As mentioned in the previous modules, if you’re using a production environment we recommend using a trusted certificate authority rather than a self-signed certificate.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2:18 Paste in the command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2:24 Here we’re creating a new key and certificate that is valid for 365 days. It uses the RSA 248 encryption and uses the values that we’ve stored in the configuration file on the machine.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2:42 Convert those files over to a .PEM file. Create a new server key and certificate by running the following command.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2:53 Sign the certificate with the certificate authority.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2:57 Convert the server certificate over to the PKCS 12 format.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3:05 Next, create the broker keystore and import the certificate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3:14 After it was successfully imported, verify the broker keystore. Your output should look similar to what you see on the screen.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3:20 Save the credentials so that we can use them later.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3:23 Notice that this has only been done for our kafka-one broker. Run the command for kafka-two and kafka-three and wait for it to finish.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3:42 If we talk about the saved credentials, they’re needed for the broker ssl.keystore.credentials and ssl.key.credentials broker configuration parameters. These parameters are set for our lab environment brokers in the environment section of the Docker Compose file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4:02 Taking a look at Kafka-three broker, you can see both the keystore credentials that are saved there.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4:09 Go back and start up our Docker instance by running Docker Compose up.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4:15 Make sure everything is running by running docker-compose ps. You’ll see the instances are running.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4:29 Now, open an SSL connection with our Kafka-one broker to verify that things are working. You’ll see you are connected.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4:38 Do the same thing with Kafka-two and Kafka-three.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Congratulations! We’ve successfully added an SSL listener to your broker, created a broker keystore, imported the CA to your broker keystore, and configured their SSL properties.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1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10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8" name="Shape 1488"/>
        <p:cNvGrpSpPr/>
        <p:nvPr/>
      </p:nvGrpSpPr>
      <p:grpSpPr>
        <a:xfrm>
          <a:off x="0" y="0"/>
          <a:ext cx="0" cy="0"/>
          <a:chOff x="0" y="0"/>
          <a:chExt cx="0" cy="0"/>
        </a:xfrm>
      </p:grpSpPr>
      <p:sp>
        <p:nvSpPr>
          <p:cNvPr id="1489" name="Google Shape;1489;g13d614382d2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0" name="Google Shape;1490;g13d614382d2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4" name="Shape 1494"/>
        <p:cNvGrpSpPr/>
        <p:nvPr/>
      </p:nvGrpSpPr>
      <p:grpSpPr>
        <a:xfrm>
          <a:off x="0" y="0"/>
          <a:ext cx="0" cy="0"/>
          <a:chOff x="0" y="0"/>
          <a:chExt cx="0" cy="0"/>
        </a:xfrm>
      </p:grpSpPr>
      <p:sp>
        <p:nvSpPr>
          <p:cNvPr id="1495" name="Google Shape;1495;g13d614382d2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6" name="Google Shape;1496;g13d614382d2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0:36 Go </a:t>
            </a:r>
            <a:r>
              <a:rPr lang="en"/>
              <a:t>ahead and start by bringing up our Docker container.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0:43 First thing we need to do is create a new topic to write our data into.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0:48 Call it test-topic and then we’ll set up the replica assignment as well.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0:53 Now go ahead and set up a monitoring for our network traffic so that we can see the data as it’s transferred to the topic.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1:03 To do this, we’ll download and run the netshoot Docker container.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1:09 After its finished downloading, start that container for us to look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1:15 While that’s running, open up a new tab and start our console producer.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1:21 Now, write a message and head back to our monitoring tab.</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1:28 If you look closely, you can see that we are running the console-producer-test and we can see our message right there, Kafka rocks!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1:44 Go ahead and stop monitoring and also stop our console producer.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1:48 In the terminal tab where we were producing our messages, let’s create the client trust store and import the CA certificate.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1:57 This time as we run the console producer, you can see that we’re actually using the port thats configured for SSL.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2:03 Almost immediately, we start receiving errors. While we provided the SSL port, we also need to provide the configuration settings so that our console producer knows how to communicate. We can see what these are by looking at the properties file.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2:20 This time, lets go ahead and start our monitoring one more time and notice we’re listening on the SSL port.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2:30 Go over to the console producer tab and provide the producer config. Fantastic, no error messages.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2:39 Go ahead and send a message and pop back over to look at our monitoring terminal. It looks like we were too slow so we’ll go ahead and run it again.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2:53 Come back over and type in a new message to send.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2:57 Look over in the monitoring side and you’ll notice everything looks very different than before. That is, everything is being encrypted.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3:04 Now that we know that encryption is working, let’s go ahead and disable the plaintext listener.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3:08 Open up the Docker compose file and scroll to the kafka-1 broker environment. We’re looking for the lines Kafka listeners  and Kafka advertise listeners.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3:19 Go ahead and delete the plaintext sections and then scroll to kafka-2 and do the same, and then kafka-3 last.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3:30 Save the file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3:32 Pop back over to terminal, close down monitoring and producing.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3:42 Restart our Docker image.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3:50 After thins have come back up, go ahead and try to retrieve the messages we sent to out test-topic using the plaintext ports.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4:01 Note that we get errors almost immediately. This is fantastic. This is what we want to see. The port is no longer listening and the listener is inactive.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4:10 Similarly to what we previously saw, the consumer was attempting to use the plaintext listener to retrieve the messages.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4:17 If we now try to retrieve the messages from the SSL port and provide the configuration file, we’ll actually see our messages.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4:27 Hit Control+C to stop the consumer.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Congratulations, you successfully configured Kafka clients to encrypt traffic between themselves and your Kafka broker and disabled the plaintext listeners.</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0" name="Shape 1500"/>
        <p:cNvGrpSpPr/>
        <p:nvPr/>
      </p:nvGrpSpPr>
      <p:grpSpPr>
        <a:xfrm>
          <a:off x="0" y="0"/>
          <a:ext cx="0" cy="0"/>
          <a:chOff x="0" y="0"/>
          <a:chExt cx="0" cy="0"/>
        </a:xfrm>
      </p:grpSpPr>
      <p:sp>
        <p:nvSpPr>
          <p:cNvPr id="1501" name="Google Shape;1501;g12106fab0d2_0_5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2" name="Google Shape;1502;g12106fab0d2_0_5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 system is only as secure as its weakest component. ZooKeeper stores a lot of important cluster configuration and security information, including things such the list of brokers that are currently members of the cluster, and Kafka ACLs, which are used for authorizing client requests to Kafka brokers. ZooKeeper is also used to store consumer metadata, such as partition offset.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With the introduction of its own native consensus implementation based on Raft, called KRaft, Kafka now also supports ZooKeeper-less deployments. With KRaft, all the metadata that was formerly stored in ZooKeeper is now maintained in replicated internal topics. Now when you deploy Kafka, you can choose to run with either the traditional ZooKeeper-based setup or KRaft.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If you've chosen to run Kafka with ZooKeeper, this module is for you. If you're using KRaft, you can skip this module.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Decided? OK, let's continue.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As we mentioned at the beginning, in a Kafka cluster that includes ZooKeeper, ZooKeeper is used to store important metadata about your cluster and its clients – things such as ACLs and </a:t>
            </a:r>
            <a:r>
              <a:rPr lang="en">
                <a:solidFill>
                  <a:schemeClr val="dk1"/>
                </a:solidFill>
              </a:rPr>
              <a:t>partition </a:t>
            </a:r>
            <a:r>
              <a:rPr lang="en">
                <a:solidFill>
                  <a:schemeClr val="dk1"/>
                </a:solidFill>
              </a:rPr>
              <a:t>metadata. If you're using Kafka's SASL/SCRAM provider for authorisation then ZooKeeper is also being used to store encrypted versions of user passwords.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is all very important metadata. Any inappropriate access to or manipulation of this metadata could seriously disrupt and compromise your cluster. If you're securing Kafka, then you should also be securing ZooKeeper. If ZooKeeper is left unsecured, then no matter how secure the rest of the system, it's still susceptible to being compromised.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6" name="Shape 1506"/>
        <p:cNvGrpSpPr/>
        <p:nvPr/>
      </p:nvGrpSpPr>
      <p:grpSpPr>
        <a:xfrm>
          <a:off x="0" y="0"/>
          <a:ext cx="0" cy="0"/>
          <a:chOff x="0" y="0"/>
          <a:chExt cx="0" cy="0"/>
        </a:xfrm>
      </p:grpSpPr>
      <p:sp>
        <p:nvSpPr>
          <p:cNvPr id="1507" name="Google Shape;1507;g1293ce0f389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8" name="Google Shape;1508;g1293ce0f389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As with Kafka, there are two different ways of securing ZooKeeper: SSL client authentication, and SASL.</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Irrespective of the authentication mechanism you use, update your broker configuration with zookeeper.set.acl=true. This ensures that secure ZooKeeper access control lists – ACLs –  are associated with the metadata in ZooKeeper. These ACLs in turn ensure that the metadata can be read by everyone, but modified only by the brokers. The exception here is sensitive metadata, such as SCRAM credentials, which cannot be read by everyone, only the brokers, by default.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4" name="Shape 1514"/>
        <p:cNvGrpSpPr/>
        <p:nvPr/>
      </p:nvGrpSpPr>
      <p:grpSpPr>
        <a:xfrm>
          <a:off x="0" y="0"/>
          <a:ext cx="0" cy="0"/>
          <a:chOff x="0" y="0"/>
          <a:chExt cx="0" cy="0"/>
        </a:xfrm>
      </p:grpSpPr>
      <p:sp>
        <p:nvSpPr>
          <p:cNvPr id="1515" name="Google Shape;1515;g12106fab0d2_0_5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6" name="Google Shape;1516;g12106fab0d2_0_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ZooKeeper's SSL client authentication </a:t>
            </a:r>
            <a:r>
              <a:rPr lang="en"/>
              <a:t>mechanism</a:t>
            </a:r>
            <a:r>
              <a:rPr lang="en"/>
              <a:t> uses certificates to authenticate ZooKeeper to brokers, and brokers to ZooKeeper. There's one wrinkle with this setup, however, that distinguishes it from SSL client authentication in Kafka. Every broker – and in fact, every CLI tool – must use the same certificate Distinguished Name when accessing ZooKeeper. A certificate's Distinguished Name is the identifying information used to create the certificate, and is part of the certificate.</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The reason the Distinguished Name, or DN, must be the same for all brokers, is because the DN is included in the ZooKeeper ACL, and ZooKeeper only authorizes ACLs – effectively, it only authorizes that Distinguished Name. ZooKeeper will quite happily authenticate brokers with different Distinguished Names, but it will only authorize brokers with the same Distinguished Name. If broker A creates a piece of metadata in ZooKeeper, broker B will only be authorized to modify it if it shares the same DN as broker A.</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Now, a Distinguished Name typically includes the hostname of the entity to which it is has been issued, so as to allow the server – ZooKeeper in this instance – to verify the hostname of the client making a request. If you've multiple brokers in your cluster, running on different machines, then you'll have different hostnames. If you allow Distinguished Names to vary among broker certificates,  you may find that brokers cannot access ZooKeeper.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3" name="Shape 1523"/>
        <p:cNvGrpSpPr/>
        <p:nvPr/>
      </p:nvGrpSpPr>
      <p:grpSpPr>
        <a:xfrm>
          <a:off x="0" y="0"/>
          <a:ext cx="0" cy="0"/>
          <a:chOff x="0" y="0"/>
          <a:chExt cx="0" cy="0"/>
        </a:xfrm>
      </p:grpSpPr>
      <p:sp>
        <p:nvSpPr>
          <p:cNvPr id="1524" name="Google Shape;1524;g12ee54eb970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5" name="Google Shape;1525;g12ee54eb970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solution here is to either use a wildcard certificate, which includes a wildcard in the hostname; or a certificate with a single hostname, plus a subject alternative name, or SAN, containing a list of the </a:t>
            </a:r>
            <a:r>
              <a:rPr i="1" lang="en">
                <a:solidFill>
                  <a:schemeClr val="dk1"/>
                </a:solidFill>
              </a:rPr>
              <a:t>actual</a:t>
            </a:r>
            <a:r>
              <a:rPr lang="en">
                <a:solidFill>
                  <a:schemeClr val="dk1"/>
                </a:solidFill>
              </a:rPr>
              <a:t> hostnames of each of the brokers in the cluster. This single, shared hostname will be used in the ACL, while the subject alternative name allows ZooKeeper to verify the </a:t>
            </a:r>
            <a:r>
              <a:rPr i="1" lang="en">
                <a:solidFill>
                  <a:schemeClr val="dk1"/>
                </a:solidFill>
              </a:rPr>
              <a:t>actual</a:t>
            </a:r>
            <a:r>
              <a:rPr lang="en">
                <a:solidFill>
                  <a:schemeClr val="dk1"/>
                </a:solidFill>
              </a:rPr>
              <a:t> hostname of the broker issuing a request.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It's a simple point: every client must use the same identity when being </a:t>
            </a:r>
            <a:r>
              <a:rPr i="1" lang="en">
                <a:solidFill>
                  <a:schemeClr val="dk1"/>
                </a:solidFill>
              </a:rPr>
              <a:t>authorized</a:t>
            </a:r>
            <a:r>
              <a:rPr lang="en">
                <a:solidFill>
                  <a:schemeClr val="dk1"/>
                </a:solidFill>
              </a:rPr>
              <a:t> by ZooKeeper. It's just that the configuration and administration when using SSL client authentication require a bit of care and attention.</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2333f36868_0_4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12333f36868_0_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Last, we have a consumer that receives the message from the broker.</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With each step, there is a security decision that needs to be made. </a:t>
            </a:r>
            <a:endParaRPr>
              <a:solidFill>
                <a:schemeClr val="dk1"/>
              </a:solidFill>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2" name="Shape 1532"/>
        <p:cNvGrpSpPr/>
        <p:nvPr/>
      </p:nvGrpSpPr>
      <p:grpSpPr>
        <a:xfrm>
          <a:off x="0" y="0"/>
          <a:ext cx="0" cy="0"/>
          <a:chOff x="0" y="0"/>
          <a:chExt cx="0" cy="0"/>
        </a:xfrm>
      </p:grpSpPr>
      <p:sp>
        <p:nvSpPr>
          <p:cNvPr id="1533" name="Google Shape;1533;g1293ce0f389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4" name="Google Shape;1534;g1293ce0f389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Besides SSL client authentication, ZooKeeper also supports SASL. As with Kafka, the main use case here is integration with an existing Kerberos server, such as Active Directory.</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1" name="Shape 1541"/>
        <p:cNvGrpSpPr/>
        <p:nvPr/>
      </p:nvGrpSpPr>
      <p:grpSpPr>
        <a:xfrm>
          <a:off x="0" y="0"/>
          <a:ext cx="0" cy="0"/>
          <a:chOff x="0" y="0"/>
          <a:chExt cx="0" cy="0"/>
        </a:xfrm>
      </p:grpSpPr>
      <p:sp>
        <p:nvSpPr>
          <p:cNvPr id="1542" name="Google Shape;1542;g13d614382d2_0_9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3" name="Google Shape;1543;g13d614382d2_0_9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If you use SASL, you should also ensure that connections from Kafka brokers to ZooKeeper are encrypted using TLS. You can do this by setting ssl.clientAuth=none in the ZooKeeper configuration. When set to none, ZooKeeper allows clients to connect using a TLS-encrypted connection without having to present their own certificate.</a:t>
            </a:r>
            <a:endParaRPr/>
          </a:p>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0" name="Shape 1550"/>
        <p:cNvGrpSpPr/>
        <p:nvPr/>
      </p:nvGrpSpPr>
      <p:grpSpPr>
        <a:xfrm>
          <a:off x="0" y="0"/>
          <a:ext cx="0" cy="0"/>
          <a:chOff x="0" y="0"/>
          <a:chExt cx="0" cy="0"/>
        </a:xfrm>
      </p:grpSpPr>
      <p:sp>
        <p:nvSpPr>
          <p:cNvPr id="1551" name="Google Shape;1551;g13d614382d2_0_9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2" name="Google Shape;1552;g13d614382d2_0_9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With SASL with Kerberos, the problem of using the same identity for all brokers for ACL and authorization purposes is easily solved. All you have to do is ensure the ZooKeeper client file on each broker is configured with the same principal.</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So which should you choose, SSL client authentication, or SASL?</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SSL client authentication has some administrative overhead in terms of generating and installing certificates. You'll also need to periodically update this information before certificates expire to prevent TLS handshake failures. Nonetheless this is probably the easiest and most popular option.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SASL makes sense if you're already using Kerberos in your environment. If you go down this route, you'll need to integrate with your Kerberos server, and ensure that these additional interactions are locked down.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 </a:t>
            </a:r>
            <a:endParaRPr/>
          </a:p>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9" name="Shape 1559"/>
        <p:cNvGrpSpPr/>
        <p:nvPr/>
      </p:nvGrpSpPr>
      <p:grpSpPr>
        <a:xfrm>
          <a:off x="0" y="0"/>
          <a:ext cx="0" cy="0"/>
          <a:chOff x="0" y="0"/>
          <a:chExt cx="0" cy="0"/>
        </a:xfrm>
      </p:grpSpPr>
      <p:sp>
        <p:nvSpPr>
          <p:cNvPr id="1560" name="Google Shape;1560;g13b81cc5579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1" name="Google Shape;1561;g13b81cc5579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can in fact use both! If you use SSL client authentication in conjunction with SASL, then either the SSL identity or the SASL identity may be used to determine access and grant authorization, so all clients don't have to use the same Distinguished Name, and therefore you can use hostnames in the DN.</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While the measures we’ve discussed here will help secure ZooKeeper, it is highly recommended that you also use network segmentation so that only your brokers and administrative tools have access to ZooKeeper.</a:t>
            </a:r>
            <a:endParaRPr/>
          </a:p>
          <a:p>
            <a:pPr indent="0" lvl="0" marL="0" rtl="0" algn="l">
              <a:spcBef>
                <a:spcPts val="0"/>
              </a:spcBef>
              <a:spcAft>
                <a:spcPts val="0"/>
              </a:spcAft>
              <a:buClr>
                <a:schemeClr val="dk1"/>
              </a:buClr>
              <a:buSzPts val="1100"/>
              <a:buFont typeface="Arial"/>
              <a:buNone/>
            </a:pPr>
            <a:r>
              <a:rPr lang="en"/>
              <a:t>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5" name="Shape 1565"/>
        <p:cNvGrpSpPr/>
        <p:nvPr/>
      </p:nvGrpSpPr>
      <p:grpSpPr>
        <a:xfrm>
          <a:off x="0" y="0"/>
          <a:ext cx="0" cy="0"/>
          <a:chOff x="0" y="0"/>
          <a:chExt cx="0" cy="0"/>
        </a:xfrm>
      </p:grpSpPr>
      <p:sp>
        <p:nvSpPr>
          <p:cNvPr id="1566" name="Google Shape;1566;g12106fab0d2_0_5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7" name="Google Shape;1567;g12106fab0d2_0_5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Much of the security material we've discussed so far helps to protect your data, your system, and its resources when particular events occur. Authentication helps identify and verify clients as connections are opened; authorization helps secure access to one or more resources with each request.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But if something bad were to happen – a rogue client spawns multiple topics and produces fake messages, or someone repeatedly tries to open many connections in quick succession using invalid credentials in an attempt to exhaust broker resources – how would you know your system had been targeted, who was involved, and the sequence of events that has led to your current unfortunate state? Going further, is there any way of being able to anticipate or prevent future attacks as new threats emerge?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This is where audit logs can help. An audit log is a record of everything that has happened on your system. With an audit log you can improve your security posture by: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1" name="Shape 1571"/>
        <p:cNvGrpSpPr/>
        <p:nvPr/>
      </p:nvGrpSpPr>
      <p:grpSpPr>
        <a:xfrm>
          <a:off x="0" y="0"/>
          <a:ext cx="0" cy="0"/>
          <a:chOff x="0" y="0"/>
          <a:chExt cx="0" cy="0"/>
        </a:xfrm>
      </p:grpSpPr>
      <p:sp>
        <p:nvSpPr>
          <p:cNvPr id="1572" name="Google Shape;1572;g12106fab0d2_0_5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3" name="Google Shape;1573;g12106fab0d2_0_5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a:t>
            </a:r>
            <a:r>
              <a:rPr lang="en"/>
              <a:t>Insight. Logs provide insight into what is happening in your system. Just rolled out a new access control list for a new group? Using audit logs you can go back and see if users have been able to authenticate and if they are authorized to the correct resources.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8" name="Shape 1578"/>
        <p:cNvGrpSpPr/>
        <p:nvPr/>
      </p:nvGrpSpPr>
      <p:grpSpPr>
        <a:xfrm>
          <a:off x="0" y="0"/>
          <a:ext cx="0" cy="0"/>
          <a:chOff x="0" y="0"/>
          <a:chExt cx="0" cy="0"/>
        </a:xfrm>
      </p:grpSpPr>
      <p:sp>
        <p:nvSpPr>
          <p:cNvPr id="1579" name="Google Shape;1579;g12106fab0d2_0_5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0" name="Google Shape;1580;g12106fab0d2_0_5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2. Improve security. By monitoring and validating operations, you can detect unauthorized operations in the historical record, and trace any other interactions associated with the client or host attempting the unauthorized operation. As you look at the logs, are there things that stick out or seem strange? With logs, you can identify anomalies and take action as quickly as possible.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5" name="Shape 1585"/>
        <p:cNvGrpSpPr/>
        <p:nvPr/>
      </p:nvGrpSpPr>
      <p:grpSpPr>
        <a:xfrm>
          <a:off x="0" y="0"/>
          <a:ext cx="0" cy="0"/>
          <a:chOff x="0" y="0"/>
          <a:chExt cx="0" cy="0"/>
        </a:xfrm>
      </p:grpSpPr>
      <p:sp>
        <p:nvSpPr>
          <p:cNvPr id="1586" name="Google Shape;1586;g12106fab0d2_0_5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7" name="Google Shape;1587;g12106fab0d2_0_5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3. Understand impact. You can use the logs to debug client interactions, and spot unusual activities and system metrics. The logs can help you see who and what is impacted if there are issues. If there is an ongoing issue, the log allows you to see who and what services are impacted, what got you to that point, and communicate with stakeholders as the situation progresses.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2" name="Shape 1592"/>
        <p:cNvGrpSpPr/>
        <p:nvPr/>
      </p:nvGrpSpPr>
      <p:grpSpPr>
        <a:xfrm>
          <a:off x="0" y="0"/>
          <a:ext cx="0" cy="0"/>
          <a:chOff x="0" y="0"/>
          <a:chExt cx="0" cy="0"/>
        </a:xfrm>
      </p:grpSpPr>
      <p:sp>
        <p:nvSpPr>
          <p:cNvPr id="1593" name="Google Shape;1593;g124259b8f5d_1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4" name="Google Shape;1594;g124259b8f5d_1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4. Prove compliance. The logs can help you generate audit reports in line with internal policies and external regulations, and </a:t>
            </a:r>
            <a:r>
              <a:rPr lang="en">
                <a:solidFill>
                  <a:schemeClr val="dk1"/>
                </a:solidFill>
              </a:rPr>
              <a:t>create</a:t>
            </a:r>
            <a:r>
              <a:rPr lang="en">
                <a:solidFill>
                  <a:schemeClr val="dk1"/>
                </a:solidFill>
              </a:rPr>
              <a:t> an official record if there’s a security breach.</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9" name="Shape 1599"/>
        <p:cNvGrpSpPr/>
        <p:nvPr/>
      </p:nvGrpSpPr>
      <p:grpSpPr>
        <a:xfrm>
          <a:off x="0" y="0"/>
          <a:ext cx="0" cy="0"/>
          <a:chOff x="0" y="0"/>
          <a:chExt cx="0" cy="0"/>
        </a:xfrm>
      </p:grpSpPr>
      <p:sp>
        <p:nvSpPr>
          <p:cNvPr id="1600" name="Google Shape;1600;g12c1de9548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1" name="Google Shape;1601;g12c1de9548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Apache Kafka doesn’t provide anything called an audit log directly out of the box. It does, however, support comprehensive application logging using log4j. Log4j can be configured with multiple appenders that deliver log events from different logger instances to different destinations – typically files.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 are two loggers instances, kafka.authorizer.logger used for authorization logging and kafka.request.logger used for request logging.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By configuring separate appenders for the kafka.authorizer.logger and kafka.request.logger logger instances in the log4j.properties file on each broker, you can capture detailed authorization and request information for auditing, monitoring and debugging purposes.</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hyperlink" Target="http://developer.confluent.io/"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hyperlink" Target="http://developer.confluent.io/"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hyperlink" Target="http://developer.confluent.io/"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hyperlink" Target="http://developer.confluent.io/"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hyperlink" Target="http://developer.confluent.io/"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hyperlink" Target="http://developer.confluent.io/"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831222" y="1985533"/>
            <a:ext cx="22721700" cy="5473500"/>
          </a:xfrm>
          <a:prstGeom prst="rect">
            <a:avLst/>
          </a:prstGeom>
        </p:spPr>
        <p:txBody>
          <a:bodyPr anchorCtr="0" anchor="b" bIns="243800" lIns="243800" spcFirstLastPara="1" rIns="243800" wrap="square" tIns="243800">
            <a:normAutofit/>
          </a:bodyPr>
          <a:lstStyle>
            <a:lvl1pPr lvl="0" algn="ctr">
              <a:spcBef>
                <a:spcPts val="0"/>
              </a:spcBef>
              <a:spcAft>
                <a:spcPts val="0"/>
              </a:spcAft>
              <a:buSzPts val="13900"/>
              <a:buNone/>
              <a:defRPr sz="13900"/>
            </a:lvl1pPr>
            <a:lvl2pPr lvl="1" algn="ctr">
              <a:spcBef>
                <a:spcPts val="0"/>
              </a:spcBef>
              <a:spcAft>
                <a:spcPts val="0"/>
              </a:spcAft>
              <a:buSzPts val="13900"/>
              <a:buNone/>
              <a:defRPr sz="13900"/>
            </a:lvl2pPr>
            <a:lvl3pPr lvl="2" algn="ctr">
              <a:spcBef>
                <a:spcPts val="0"/>
              </a:spcBef>
              <a:spcAft>
                <a:spcPts val="0"/>
              </a:spcAft>
              <a:buSzPts val="13900"/>
              <a:buNone/>
              <a:defRPr sz="13900"/>
            </a:lvl3pPr>
            <a:lvl4pPr lvl="3" algn="ctr">
              <a:spcBef>
                <a:spcPts val="0"/>
              </a:spcBef>
              <a:spcAft>
                <a:spcPts val="0"/>
              </a:spcAft>
              <a:buSzPts val="13900"/>
              <a:buNone/>
              <a:defRPr sz="13900"/>
            </a:lvl4pPr>
            <a:lvl5pPr lvl="4" algn="ctr">
              <a:spcBef>
                <a:spcPts val="0"/>
              </a:spcBef>
              <a:spcAft>
                <a:spcPts val="0"/>
              </a:spcAft>
              <a:buSzPts val="13900"/>
              <a:buNone/>
              <a:defRPr sz="13900"/>
            </a:lvl5pPr>
            <a:lvl6pPr lvl="5" algn="ctr">
              <a:spcBef>
                <a:spcPts val="0"/>
              </a:spcBef>
              <a:spcAft>
                <a:spcPts val="0"/>
              </a:spcAft>
              <a:buSzPts val="13900"/>
              <a:buNone/>
              <a:defRPr sz="13900"/>
            </a:lvl6pPr>
            <a:lvl7pPr lvl="6" algn="ctr">
              <a:spcBef>
                <a:spcPts val="0"/>
              </a:spcBef>
              <a:spcAft>
                <a:spcPts val="0"/>
              </a:spcAft>
              <a:buSzPts val="13900"/>
              <a:buNone/>
              <a:defRPr sz="13900"/>
            </a:lvl7pPr>
            <a:lvl8pPr lvl="7" algn="ctr">
              <a:spcBef>
                <a:spcPts val="0"/>
              </a:spcBef>
              <a:spcAft>
                <a:spcPts val="0"/>
              </a:spcAft>
              <a:buSzPts val="13900"/>
              <a:buNone/>
              <a:defRPr sz="13900"/>
            </a:lvl8pPr>
            <a:lvl9pPr lvl="8" algn="ctr">
              <a:spcBef>
                <a:spcPts val="0"/>
              </a:spcBef>
              <a:spcAft>
                <a:spcPts val="0"/>
              </a:spcAft>
              <a:buSzPts val="13900"/>
              <a:buNone/>
              <a:defRPr sz="13900"/>
            </a:lvl9pPr>
          </a:lstStyle>
          <a:p/>
        </p:txBody>
      </p:sp>
      <p:sp>
        <p:nvSpPr>
          <p:cNvPr id="11" name="Google Shape;11;p2"/>
          <p:cNvSpPr txBox="1"/>
          <p:nvPr>
            <p:ph idx="1" type="subTitle"/>
          </p:nvPr>
        </p:nvSpPr>
        <p:spPr>
          <a:xfrm>
            <a:off x="831200" y="7557667"/>
            <a:ext cx="22721700" cy="2113500"/>
          </a:xfrm>
          <a:prstGeom prst="rect">
            <a:avLst/>
          </a:prstGeom>
        </p:spPr>
        <p:txBody>
          <a:bodyPr anchorCtr="0" anchor="t" bIns="243800" lIns="243800" spcFirstLastPara="1" rIns="243800" wrap="square" tIns="243800">
            <a:normAutofit/>
          </a:bodyPr>
          <a:lstStyle>
            <a:lvl1pPr lvl="0" algn="ctr">
              <a:lnSpc>
                <a:spcPct val="100000"/>
              </a:lnSpc>
              <a:spcBef>
                <a:spcPts val="0"/>
              </a:spcBef>
              <a:spcAft>
                <a:spcPts val="0"/>
              </a:spcAft>
              <a:buSzPts val="7500"/>
              <a:buNone/>
              <a:defRPr sz="7500"/>
            </a:lvl1pPr>
            <a:lvl2pPr lvl="1" algn="ctr">
              <a:lnSpc>
                <a:spcPct val="100000"/>
              </a:lnSpc>
              <a:spcBef>
                <a:spcPts val="0"/>
              </a:spcBef>
              <a:spcAft>
                <a:spcPts val="0"/>
              </a:spcAft>
              <a:buSzPts val="7500"/>
              <a:buNone/>
              <a:defRPr sz="7500"/>
            </a:lvl2pPr>
            <a:lvl3pPr lvl="2" algn="ctr">
              <a:lnSpc>
                <a:spcPct val="100000"/>
              </a:lnSpc>
              <a:spcBef>
                <a:spcPts val="0"/>
              </a:spcBef>
              <a:spcAft>
                <a:spcPts val="0"/>
              </a:spcAft>
              <a:buSzPts val="7500"/>
              <a:buNone/>
              <a:defRPr sz="7500"/>
            </a:lvl3pPr>
            <a:lvl4pPr lvl="3" algn="ctr">
              <a:lnSpc>
                <a:spcPct val="100000"/>
              </a:lnSpc>
              <a:spcBef>
                <a:spcPts val="0"/>
              </a:spcBef>
              <a:spcAft>
                <a:spcPts val="0"/>
              </a:spcAft>
              <a:buSzPts val="7500"/>
              <a:buNone/>
              <a:defRPr sz="7500"/>
            </a:lvl4pPr>
            <a:lvl5pPr lvl="4" algn="ctr">
              <a:lnSpc>
                <a:spcPct val="100000"/>
              </a:lnSpc>
              <a:spcBef>
                <a:spcPts val="0"/>
              </a:spcBef>
              <a:spcAft>
                <a:spcPts val="0"/>
              </a:spcAft>
              <a:buSzPts val="7500"/>
              <a:buNone/>
              <a:defRPr sz="7500"/>
            </a:lvl5pPr>
            <a:lvl6pPr lvl="5" algn="ctr">
              <a:lnSpc>
                <a:spcPct val="100000"/>
              </a:lnSpc>
              <a:spcBef>
                <a:spcPts val="0"/>
              </a:spcBef>
              <a:spcAft>
                <a:spcPts val="0"/>
              </a:spcAft>
              <a:buSzPts val="7500"/>
              <a:buNone/>
              <a:defRPr sz="7500"/>
            </a:lvl6pPr>
            <a:lvl7pPr lvl="6" algn="ctr">
              <a:lnSpc>
                <a:spcPct val="100000"/>
              </a:lnSpc>
              <a:spcBef>
                <a:spcPts val="0"/>
              </a:spcBef>
              <a:spcAft>
                <a:spcPts val="0"/>
              </a:spcAft>
              <a:buSzPts val="7500"/>
              <a:buNone/>
              <a:defRPr sz="7500"/>
            </a:lvl7pPr>
            <a:lvl8pPr lvl="7" algn="ctr">
              <a:lnSpc>
                <a:spcPct val="100000"/>
              </a:lnSpc>
              <a:spcBef>
                <a:spcPts val="0"/>
              </a:spcBef>
              <a:spcAft>
                <a:spcPts val="0"/>
              </a:spcAft>
              <a:buSzPts val="7500"/>
              <a:buNone/>
              <a:defRPr sz="7500"/>
            </a:lvl8pPr>
            <a:lvl9pPr lvl="8" algn="ctr">
              <a:lnSpc>
                <a:spcPct val="100000"/>
              </a:lnSpc>
              <a:spcBef>
                <a:spcPts val="0"/>
              </a:spcBef>
              <a:spcAft>
                <a:spcPts val="0"/>
              </a:spcAft>
              <a:buSzPts val="7500"/>
              <a:buNone/>
              <a:defRPr sz="7500"/>
            </a:lvl9pPr>
          </a:lstStyle>
          <a:p/>
        </p:txBody>
      </p:sp>
      <p:sp>
        <p:nvSpPr>
          <p:cNvPr id="12" name="Google Shape;12;p2"/>
          <p:cNvSpPr txBox="1"/>
          <p:nvPr>
            <p:ph idx="12" type="sldNum"/>
          </p:nvPr>
        </p:nvSpPr>
        <p:spPr>
          <a:xfrm>
            <a:off x="22593221" y="12435245"/>
            <a:ext cx="1463100" cy="1049700"/>
          </a:xfrm>
          <a:prstGeom prst="rect">
            <a:avLst/>
          </a:prstGeom>
        </p:spPr>
        <p:txBody>
          <a:bodyPr anchorCtr="0" anchor="ctr" bIns="243800" lIns="243800" spcFirstLastPara="1" rIns="243800" wrap="square" tIns="2438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831200" y="2949667"/>
            <a:ext cx="22721700" cy="5235900"/>
          </a:xfrm>
          <a:prstGeom prst="rect">
            <a:avLst/>
          </a:prstGeom>
        </p:spPr>
        <p:txBody>
          <a:bodyPr anchorCtr="0" anchor="b" bIns="243800" lIns="243800" spcFirstLastPara="1" rIns="243800" wrap="square" tIns="243800">
            <a:normAutofit/>
          </a:bodyPr>
          <a:lstStyle>
            <a:lvl1pPr lvl="0" algn="ctr">
              <a:spcBef>
                <a:spcPts val="0"/>
              </a:spcBef>
              <a:spcAft>
                <a:spcPts val="0"/>
              </a:spcAft>
              <a:buSzPts val="32000"/>
              <a:buNone/>
              <a:defRPr sz="32000"/>
            </a:lvl1pPr>
            <a:lvl2pPr lvl="1" algn="ctr">
              <a:spcBef>
                <a:spcPts val="0"/>
              </a:spcBef>
              <a:spcAft>
                <a:spcPts val="0"/>
              </a:spcAft>
              <a:buSzPts val="32000"/>
              <a:buNone/>
              <a:defRPr sz="32000"/>
            </a:lvl2pPr>
            <a:lvl3pPr lvl="2" algn="ctr">
              <a:spcBef>
                <a:spcPts val="0"/>
              </a:spcBef>
              <a:spcAft>
                <a:spcPts val="0"/>
              </a:spcAft>
              <a:buSzPts val="32000"/>
              <a:buNone/>
              <a:defRPr sz="32000"/>
            </a:lvl3pPr>
            <a:lvl4pPr lvl="3" algn="ctr">
              <a:spcBef>
                <a:spcPts val="0"/>
              </a:spcBef>
              <a:spcAft>
                <a:spcPts val="0"/>
              </a:spcAft>
              <a:buSzPts val="32000"/>
              <a:buNone/>
              <a:defRPr sz="32000"/>
            </a:lvl4pPr>
            <a:lvl5pPr lvl="4" algn="ctr">
              <a:spcBef>
                <a:spcPts val="0"/>
              </a:spcBef>
              <a:spcAft>
                <a:spcPts val="0"/>
              </a:spcAft>
              <a:buSzPts val="32000"/>
              <a:buNone/>
              <a:defRPr sz="32000"/>
            </a:lvl5pPr>
            <a:lvl6pPr lvl="5" algn="ctr">
              <a:spcBef>
                <a:spcPts val="0"/>
              </a:spcBef>
              <a:spcAft>
                <a:spcPts val="0"/>
              </a:spcAft>
              <a:buSzPts val="32000"/>
              <a:buNone/>
              <a:defRPr sz="32000"/>
            </a:lvl6pPr>
            <a:lvl7pPr lvl="6" algn="ctr">
              <a:spcBef>
                <a:spcPts val="0"/>
              </a:spcBef>
              <a:spcAft>
                <a:spcPts val="0"/>
              </a:spcAft>
              <a:buSzPts val="32000"/>
              <a:buNone/>
              <a:defRPr sz="32000"/>
            </a:lvl7pPr>
            <a:lvl8pPr lvl="7" algn="ctr">
              <a:spcBef>
                <a:spcPts val="0"/>
              </a:spcBef>
              <a:spcAft>
                <a:spcPts val="0"/>
              </a:spcAft>
              <a:buSzPts val="32000"/>
              <a:buNone/>
              <a:defRPr sz="32000"/>
            </a:lvl8pPr>
            <a:lvl9pPr lvl="8" algn="ctr">
              <a:spcBef>
                <a:spcPts val="0"/>
              </a:spcBef>
              <a:spcAft>
                <a:spcPts val="0"/>
              </a:spcAft>
              <a:buSzPts val="32000"/>
              <a:buNone/>
              <a:defRPr sz="32000"/>
            </a:lvl9pPr>
          </a:lstStyle>
          <a:p>
            <a:r>
              <a:t>xx%</a:t>
            </a:r>
          </a:p>
        </p:txBody>
      </p:sp>
      <p:sp>
        <p:nvSpPr>
          <p:cNvPr id="46" name="Google Shape;46;p11"/>
          <p:cNvSpPr txBox="1"/>
          <p:nvPr>
            <p:ph idx="1" type="body"/>
          </p:nvPr>
        </p:nvSpPr>
        <p:spPr>
          <a:xfrm>
            <a:off x="831200" y="8405933"/>
            <a:ext cx="22721700" cy="3468900"/>
          </a:xfrm>
          <a:prstGeom prst="rect">
            <a:avLst/>
          </a:prstGeom>
        </p:spPr>
        <p:txBody>
          <a:bodyPr anchorCtr="0" anchor="t" bIns="243800" lIns="243800" spcFirstLastPara="1" rIns="243800" wrap="square" tIns="243800">
            <a:normAutofit/>
          </a:bodyPr>
          <a:lstStyle>
            <a:lvl1pPr indent="-533400" lvl="0" marL="457200" algn="ctr">
              <a:spcBef>
                <a:spcPts val="0"/>
              </a:spcBef>
              <a:spcAft>
                <a:spcPts val="0"/>
              </a:spcAft>
              <a:buSzPts val="4800"/>
              <a:buChar char="●"/>
              <a:defRPr/>
            </a:lvl1pPr>
            <a:lvl2pPr indent="-463550" lvl="1" marL="914400" algn="ctr">
              <a:spcBef>
                <a:spcPts val="0"/>
              </a:spcBef>
              <a:spcAft>
                <a:spcPts val="0"/>
              </a:spcAft>
              <a:buSzPts val="3700"/>
              <a:buChar char="○"/>
              <a:defRPr/>
            </a:lvl2pPr>
            <a:lvl3pPr indent="-463550" lvl="2" marL="1371600" algn="ctr">
              <a:spcBef>
                <a:spcPts val="0"/>
              </a:spcBef>
              <a:spcAft>
                <a:spcPts val="0"/>
              </a:spcAft>
              <a:buSzPts val="3700"/>
              <a:buChar char="■"/>
              <a:defRPr/>
            </a:lvl3pPr>
            <a:lvl4pPr indent="-463550" lvl="3" marL="1828800" algn="ctr">
              <a:spcBef>
                <a:spcPts val="0"/>
              </a:spcBef>
              <a:spcAft>
                <a:spcPts val="0"/>
              </a:spcAft>
              <a:buSzPts val="3700"/>
              <a:buChar char="●"/>
              <a:defRPr/>
            </a:lvl4pPr>
            <a:lvl5pPr indent="-463550" lvl="4" marL="2286000" algn="ctr">
              <a:spcBef>
                <a:spcPts val="0"/>
              </a:spcBef>
              <a:spcAft>
                <a:spcPts val="0"/>
              </a:spcAft>
              <a:buSzPts val="3700"/>
              <a:buChar char="○"/>
              <a:defRPr/>
            </a:lvl5pPr>
            <a:lvl6pPr indent="-463550" lvl="5" marL="2743200" algn="ctr">
              <a:spcBef>
                <a:spcPts val="0"/>
              </a:spcBef>
              <a:spcAft>
                <a:spcPts val="0"/>
              </a:spcAft>
              <a:buSzPts val="3700"/>
              <a:buChar char="■"/>
              <a:defRPr/>
            </a:lvl6pPr>
            <a:lvl7pPr indent="-463550" lvl="6" marL="3200400" algn="ctr">
              <a:spcBef>
                <a:spcPts val="0"/>
              </a:spcBef>
              <a:spcAft>
                <a:spcPts val="0"/>
              </a:spcAft>
              <a:buSzPts val="3700"/>
              <a:buChar char="●"/>
              <a:defRPr/>
            </a:lvl7pPr>
            <a:lvl8pPr indent="-463550" lvl="7" marL="3657600" algn="ctr">
              <a:spcBef>
                <a:spcPts val="0"/>
              </a:spcBef>
              <a:spcAft>
                <a:spcPts val="0"/>
              </a:spcAft>
              <a:buSzPts val="3700"/>
              <a:buChar char="○"/>
              <a:defRPr/>
            </a:lvl8pPr>
            <a:lvl9pPr indent="-463550" lvl="8" marL="4114800" algn="ctr">
              <a:spcBef>
                <a:spcPts val="0"/>
              </a:spcBef>
              <a:spcAft>
                <a:spcPts val="0"/>
              </a:spcAft>
              <a:buSzPts val="3700"/>
              <a:buChar char="■"/>
              <a:defRPr/>
            </a:lvl9pPr>
          </a:lstStyle>
          <a:p/>
        </p:txBody>
      </p:sp>
      <p:sp>
        <p:nvSpPr>
          <p:cNvPr id="47" name="Google Shape;47;p11"/>
          <p:cNvSpPr txBox="1"/>
          <p:nvPr>
            <p:ph idx="12" type="sldNum"/>
          </p:nvPr>
        </p:nvSpPr>
        <p:spPr>
          <a:xfrm>
            <a:off x="22593221" y="12435245"/>
            <a:ext cx="1463100" cy="1049700"/>
          </a:xfrm>
          <a:prstGeom prst="rect">
            <a:avLst/>
          </a:prstGeom>
        </p:spPr>
        <p:txBody>
          <a:bodyPr anchorCtr="0" anchor="ctr" bIns="243800" lIns="243800" spcFirstLastPara="1" rIns="243800" wrap="square" tIns="2438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22593221" y="12435245"/>
            <a:ext cx="1463100" cy="1049700"/>
          </a:xfrm>
          <a:prstGeom prst="rect">
            <a:avLst/>
          </a:prstGeom>
        </p:spPr>
        <p:txBody>
          <a:bodyPr anchorCtr="0" anchor="ctr" bIns="243800" lIns="243800" spcFirstLastPara="1" rIns="243800" wrap="square" tIns="2438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14"/>
          <p:cNvSpPr txBox="1"/>
          <p:nvPr>
            <p:ph type="title"/>
          </p:nvPr>
        </p:nvSpPr>
        <p:spPr>
          <a:xfrm>
            <a:off x="1218667" y="704233"/>
            <a:ext cx="20738700" cy="1132800"/>
          </a:xfrm>
          <a:prstGeom prst="rect">
            <a:avLst/>
          </a:prstGeom>
          <a:noFill/>
          <a:ln>
            <a:noFill/>
          </a:ln>
        </p:spPr>
        <p:txBody>
          <a:bodyPr anchorCtr="0" anchor="t" bIns="121875" lIns="0" spcFirstLastPara="1" rIns="243800" wrap="square" tIns="121875">
            <a:noAutofit/>
          </a:bodyPr>
          <a:lstStyle>
            <a:lvl1pPr lvl="0" rtl="0" algn="l">
              <a:lnSpc>
                <a:spcPct val="90000"/>
              </a:lnSpc>
              <a:spcBef>
                <a:spcPts val="0"/>
              </a:spcBef>
              <a:spcAft>
                <a:spcPts val="0"/>
              </a:spcAft>
              <a:buClr>
                <a:schemeClr val="dk2"/>
              </a:buClr>
              <a:buSzPts val="4800"/>
              <a:buNone/>
              <a:defRPr/>
            </a:lvl1pPr>
            <a:lvl2pPr lvl="1" rtl="0">
              <a:spcBef>
                <a:spcPts val="0"/>
              </a:spcBef>
              <a:spcAft>
                <a:spcPts val="0"/>
              </a:spcAft>
              <a:buSzPts val="6400"/>
              <a:buNone/>
              <a:defRPr/>
            </a:lvl2pPr>
            <a:lvl3pPr lvl="2" rtl="0">
              <a:spcBef>
                <a:spcPts val="0"/>
              </a:spcBef>
              <a:spcAft>
                <a:spcPts val="0"/>
              </a:spcAft>
              <a:buSzPts val="6400"/>
              <a:buNone/>
              <a:defRPr/>
            </a:lvl3pPr>
            <a:lvl4pPr lvl="3" rtl="0">
              <a:spcBef>
                <a:spcPts val="0"/>
              </a:spcBef>
              <a:spcAft>
                <a:spcPts val="0"/>
              </a:spcAft>
              <a:buSzPts val="6400"/>
              <a:buNone/>
              <a:defRPr/>
            </a:lvl4pPr>
            <a:lvl5pPr lvl="4" rtl="0">
              <a:spcBef>
                <a:spcPts val="0"/>
              </a:spcBef>
              <a:spcAft>
                <a:spcPts val="0"/>
              </a:spcAft>
              <a:buSzPts val="6400"/>
              <a:buNone/>
              <a:defRPr/>
            </a:lvl5pPr>
            <a:lvl6pPr lvl="5" rtl="0">
              <a:spcBef>
                <a:spcPts val="0"/>
              </a:spcBef>
              <a:spcAft>
                <a:spcPts val="0"/>
              </a:spcAft>
              <a:buSzPts val="6400"/>
              <a:buNone/>
              <a:defRPr/>
            </a:lvl6pPr>
            <a:lvl7pPr lvl="6" rtl="0">
              <a:spcBef>
                <a:spcPts val="0"/>
              </a:spcBef>
              <a:spcAft>
                <a:spcPts val="0"/>
              </a:spcAft>
              <a:buSzPts val="6400"/>
              <a:buNone/>
              <a:defRPr/>
            </a:lvl7pPr>
            <a:lvl8pPr lvl="7" rtl="0">
              <a:spcBef>
                <a:spcPts val="0"/>
              </a:spcBef>
              <a:spcAft>
                <a:spcPts val="0"/>
              </a:spcAft>
              <a:buSzPts val="6400"/>
              <a:buNone/>
              <a:defRPr/>
            </a:lvl8pPr>
            <a:lvl9pPr lvl="8" rtl="0">
              <a:spcBef>
                <a:spcPts val="0"/>
              </a:spcBef>
              <a:spcAft>
                <a:spcPts val="0"/>
              </a:spcAft>
              <a:buSzPts val="6400"/>
              <a:buNone/>
              <a:defRPr/>
            </a:lvl9pPr>
          </a:lstStyle>
          <a:p/>
        </p:txBody>
      </p:sp>
      <p:pic>
        <p:nvPicPr>
          <p:cNvPr id="56" name="Google Shape;56;p14"/>
          <p:cNvPicPr preferRelativeResize="0"/>
          <p:nvPr/>
        </p:nvPicPr>
        <p:blipFill>
          <a:blip r:embed="rId2">
            <a:alphaModFix/>
          </a:blip>
          <a:stretch>
            <a:fillRect/>
          </a:stretch>
        </p:blipFill>
        <p:spPr>
          <a:xfrm>
            <a:off x="20021750" y="581350"/>
            <a:ext cx="3802621" cy="1397050"/>
          </a:xfrm>
          <a:prstGeom prst="rect">
            <a:avLst/>
          </a:prstGeom>
          <a:noFill/>
          <a:ln>
            <a:noFill/>
          </a:ln>
        </p:spPr>
      </p:pic>
      <p:sp>
        <p:nvSpPr>
          <p:cNvPr id="57" name="Google Shape;57;p14"/>
          <p:cNvSpPr txBox="1"/>
          <p:nvPr/>
        </p:nvSpPr>
        <p:spPr>
          <a:xfrm>
            <a:off x="16538100" y="12421525"/>
            <a:ext cx="71601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2100">
                <a:solidFill>
                  <a:schemeClr val="dk1"/>
                </a:solidFill>
                <a:uFill>
                  <a:noFill/>
                </a:uFill>
                <a:latin typeface="Source Code Pro"/>
                <a:ea typeface="Source Code Pro"/>
                <a:cs typeface="Source Code Pro"/>
                <a:sym typeface="Source Code Pro"/>
                <a:hlinkClick r:id="rId3">
                  <a:extLst>
                    <a:ext uri="{A12FA001-AC4F-418D-AE19-62706E023703}">
                      <ahyp:hlinkClr val="tx"/>
                    </a:ext>
                  </a:extLst>
                </a:hlinkClick>
              </a:rPr>
              <a:t>developer.confluent.io</a:t>
            </a:r>
            <a:endParaRPr sz="2100">
              <a:latin typeface="Source Code Pro"/>
              <a:ea typeface="Source Code Pro"/>
              <a:cs typeface="Source Code Pro"/>
              <a:sym typeface="Source Code Pr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CUSTOM">
    <p:spTree>
      <p:nvGrpSpPr>
        <p:cNvPr id="58" name="Shape 58"/>
        <p:cNvGrpSpPr/>
        <p:nvPr/>
      </p:nvGrpSpPr>
      <p:grpSpPr>
        <a:xfrm>
          <a:off x="0" y="0"/>
          <a:ext cx="0" cy="0"/>
          <a:chOff x="0" y="0"/>
          <a:chExt cx="0" cy="0"/>
        </a:xfrm>
      </p:grpSpPr>
      <p:sp>
        <p:nvSpPr>
          <p:cNvPr id="59" name="Google Shape;59;p15"/>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lvl1pPr lvl="0" rtl="0">
              <a:spcBef>
                <a:spcPts val="0"/>
              </a:spcBef>
              <a:spcAft>
                <a:spcPts val="0"/>
              </a:spcAft>
              <a:buSzPts val="5900"/>
              <a:buNone/>
              <a:defRPr/>
            </a:lvl1pPr>
            <a:lvl2pPr lvl="1" rtl="0">
              <a:spcBef>
                <a:spcPts val="0"/>
              </a:spcBef>
              <a:spcAft>
                <a:spcPts val="0"/>
              </a:spcAft>
              <a:buSzPts val="6400"/>
              <a:buNone/>
              <a:defRPr/>
            </a:lvl2pPr>
            <a:lvl3pPr lvl="2" rtl="0">
              <a:spcBef>
                <a:spcPts val="0"/>
              </a:spcBef>
              <a:spcAft>
                <a:spcPts val="0"/>
              </a:spcAft>
              <a:buSzPts val="6400"/>
              <a:buNone/>
              <a:defRPr/>
            </a:lvl3pPr>
            <a:lvl4pPr lvl="3" rtl="0">
              <a:spcBef>
                <a:spcPts val="0"/>
              </a:spcBef>
              <a:spcAft>
                <a:spcPts val="0"/>
              </a:spcAft>
              <a:buSzPts val="6400"/>
              <a:buNone/>
              <a:defRPr/>
            </a:lvl4pPr>
            <a:lvl5pPr lvl="4" rtl="0">
              <a:spcBef>
                <a:spcPts val="0"/>
              </a:spcBef>
              <a:spcAft>
                <a:spcPts val="0"/>
              </a:spcAft>
              <a:buSzPts val="6400"/>
              <a:buNone/>
              <a:defRPr/>
            </a:lvl5pPr>
            <a:lvl6pPr lvl="5" rtl="0">
              <a:spcBef>
                <a:spcPts val="0"/>
              </a:spcBef>
              <a:spcAft>
                <a:spcPts val="0"/>
              </a:spcAft>
              <a:buSzPts val="6400"/>
              <a:buNone/>
              <a:defRPr/>
            </a:lvl6pPr>
            <a:lvl7pPr lvl="6" rtl="0">
              <a:spcBef>
                <a:spcPts val="0"/>
              </a:spcBef>
              <a:spcAft>
                <a:spcPts val="0"/>
              </a:spcAft>
              <a:buSzPts val="6400"/>
              <a:buNone/>
              <a:defRPr/>
            </a:lvl7pPr>
            <a:lvl8pPr lvl="7" rtl="0">
              <a:spcBef>
                <a:spcPts val="0"/>
              </a:spcBef>
              <a:spcAft>
                <a:spcPts val="0"/>
              </a:spcAft>
              <a:buSzPts val="6400"/>
              <a:buNone/>
              <a:defRPr/>
            </a:lvl8pPr>
            <a:lvl9pPr lvl="8" rtl="0">
              <a:spcBef>
                <a:spcPts val="0"/>
              </a:spcBef>
              <a:spcAft>
                <a:spcPts val="0"/>
              </a:spcAft>
              <a:buSzPts val="6400"/>
              <a:buNone/>
              <a:defRPr/>
            </a:lvl9pPr>
          </a:lstStyle>
          <a:p/>
        </p:txBody>
      </p:sp>
      <p:sp>
        <p:nvSpPr>
          <p:cNvPr id="60" name="Google Shape;60;p15"/>
          <p:cNvSpPr txBox="1"/>
          <p:nvPr>
            <p:ph idx="1" type="body"/>
          </p:nvPr>
        </p:nvSpPr>
        <p:spPr>
          <a:xfrm>
            <a:off x="2768550" y="2635300"/>
            <a:ext cx="18846900" cy="8652900"/>
          </a:xfrm>
          <a:prstGeom prst="rect">
            <a:avLst/>
          </a:prstGeom>
        </p:spPr>
        <p:txBody>
          <a:bodyPr anchorCtr="0" anchor="t" bIns="121875" lIns="0" spcFirstLastPara="1" rIns="121900" wrap="square" tIns="0">
            <a:noAutofit/>
          </a:bodyPr>
          <a:lstStyle>
            <a:lvl1pPr indent="-431800" lvl="0" marL="457200" rtl="0">
              <a:spcBef>
                <a:spcPts val="1000"/>
              </a:spcBef>
              <a:spcAft>
                <a:spcPts val="0"/>
              </a:spcAft>
              <a:buSzPts val="3200"/>
              <a:buChar char="●"/>
              <a:defRPr/>
            </a:lvl1pPr>
            <a:lvl2pPr indent="-431800" lvl="1" marL="914400" rtl="0">
              <a:spcBef>
                <a:spcPts val="1000"/>
              </a:spcBef>
              <a:spcAft>
                <a:spcPts val="0"/>
              </a:spcAft>
              <a:buSzPts val="3200"/>
              <a:buChar char="○"/>
              <a:defRPr/>
            </a:lvl2pPr>
            <a:lvl3pPr indent="-431800" lvl="2" marL="1371600" rtl="0">
              <a:spcBef>
                <a:spcPts val="1000"/>
              </a:spcBef>
              <a:spcAft>
                <a:spcPts val="0"/>
              </a:spcAft>
              <a:buSzPts val="3200"/>
              <a:buChar char="■"/>
              <a:defRPr/>
            </a:lvl3pPr>
            <a:lvl4pPr indent="-431800" lvl="3" marL="1828800" rtl="0">
              <a:spcBef>
                <a:spcPts val="1000"/>
              </a:spcBef>
              <a:spcAft>
                <a:spcPts val="0"/>
              </a:spcAft>
              <a:buSzPts val="3200"/>
              <a:buChar char="●"/>
              <a:defRPr/>
            </a:lvl4pPr>
            <a:lvl5pPr indent="-431800" lvl="4" marL="2286000" rtl="0">
              <a:spcBef>
                <a:spcPts val="1000"/>
              </a:spcBef>
              <a:spcAft>
                <a:spcPts val="0"/>
              </a:spcAft>
              <a:buSzPts val="3200"/>
              <a:buChar char="○"/>
              <a:defRPr/>
            </a:lvl5pPr>
            <a:lvl6pPr indent="-431800" lvl="5" marL="2743200" rtl="0">
              <a:spcBef>
                <a:spcPts val="1000"/>
              </a:spcBef>
              <a:spcAft>
                <a:spcPts val="0"/>
              </a:spcAft>
              <a:buSzPts val="3200"/>
              <a:buChar char="■"/>
              <a:defRPr/>
            </a:lvl6pPr>
            <a:lvl7pPr indent="-431800" lvl="6" marL="3200400" rtl="0">
              <a:spcBef>
                <a:spcPts val="1000"/>
              </a:spcBef>
              <a:spcAft>
                <a:spcPts val="0"/>
              </a:spcAft>
              <a:buSzPts val="3200"/>
              <a:buChar char="●"/>
              <a:defRPr/>
            </a:lvl7pPr>
            <a:lvl8pPr indent="-431800" lvl="7" marL="3657600" rtl="0">
              <a:spcBef>
                <a:spcPts val="1000"/>
              </a:spcBef>
              <a:spcAft>
                <a:spcPts val="0"/>
              </a:spcAft>
              <a:buSzPts val="3200"/>
              <a:buChar char="○"/>
              <a:defRPr/>
            </a:lvl8pPr>
            <a:lvl9pPr indent="-431800" lvl="8" marL="4114800" rtl="0">
              <a:spcBef>
                <a:spcPts val="1000"/>
              </a:spcBef>
              <a:spcAft>
                <a:spcPts val="0"/>
              </a:spcAft>
              <a:buSzPts val="3200"/>
              <a:buChar char="■"/>
              <a:defRPr/>
            </a:lvl9pPr>
          </a:lstStyle>
          <a:p/>
        </p:txBody>
      </p:sp>
      <p:pic>
        <p:nvPicPr>
          <p:cNvPr id="61" name="Google Shape;61;p15"/>
          <p:cNvPicPr preferRelativeResize="0"/>
          <p:nvPr/>
        </p:nvPicPr>
        <p:blipFill>
          <a:blip r:embed="rId2">
            <a:alphaModFix/>
          </a:blip>
          <a:stretch>
            <a:fillRect/>
          </a:stretch>
        </p:blipFill>
        <p:spPr>
          <a:xfrm>
            <a:off x="20021750" y="581350"/>
            <a:ext cx="3802621" cy="1397050"/>
          </a:xfrm>
          <a:prstGeom prst="rect">
            <a:avLst/>
          </a:prstGeom>
          <a:noFill/>
          <a:ln>
            <a:noFill/>
          </a:ln>
        </p:spPr>
      </p:pic>
      <p:sp>
        <p:nvSpPr>
          <p:cNvPr id="62" name="Google Shape;62;p15"/>
          <p:cNvSpPr txBox="1"/>
          <p:nvPr/>
        </p:nvSpPr>
        <p:spPr>
          <a:xfrm>
            <a:off x="16538100" y="12421525"/>
            <a:ext cx="71601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2100">
                <a:solidFill>
                  <a:schemeClr val="dk1"/>
                </a:solidFill>
                <a:uFill>
                  <a:noFill/>
                </a:uFill>
                <a:latin typeface="Source Code Pro"/>
                <a:ea typeface="Source Code Pro"/>
                <a:cs typeface="Source Code Pro"/>
                <a:sym typeface="Source Code Pro"/>
                <a:hlinkClick r:id="rId3">
                  <a:extLst>
                    <a:ext uri="{A12FA001-AC4F-418D-AE19-62706E023703}">
                      <ahyp:hlinkClr val="tx"/>
                    </a:ext>
                  </a:extLst>
                </a:hlinkClick>
              </a:rPr>
              <a:t>developer.confluent.io</a:t>
            </a:r>
            <a:endParaRPr sz="2100">
              <a:latin typeface="Source Code Pro"/>
              <a:ea typeface="Source Code Pro"/>
              <a:cs typeface="Source Code Pro"/>
              <a:sym typeface="Source Code Pro"/>
            </a:endParaRPr>
          </a:p>
        </p:txBody>
      </p:sp>
    </p:spTree>
  </p:cSld>
  <p:clrMapOvr>
    <a:masterClrMapping/>
  </p:clrMapOvr>
  <p:extLst>
    <p:ext uri="{DCECCB84-F9BA-43D5-87BE-67443E8EF086}">
      <p15:sldGuideLst>
        <p15:guide id="1" pos="14688">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color block">
  <p:cSld name="CUSTOM_1_1_2">
    <p:bg>
      <p:bgPr>
        <a:solidFill>
          <a:schemeClr val="lt1"/>
        </a:solidFill>
      </p:bgPr>
    </p:bg>
    <p:spTree>
      <p:nvGrpSpPr>
        <p:cNvPr id="63" name="Shape 63"/>
        <p:cNvGrpSpPr/>
        <p:nvPr/>
      </p:nvGrpSpPr>
      <p:grpSpPr>
        <a:xfrm>
          <a:off x="0" y="0"/>
          <a:ext cx="0" cy="0"/>
          <a:chOff x="0" y="0"/>
          <a:chExt cx="0" cy="0"/>
        </a:xfrm>
      </p:grpSpPr>
      <p:sp>
        <p:nvSpPr>
          <p:cNvPr id="64" name="Google Shape;64;p16"/>
          <p:cNvSpPr/>
          <p:nvPr/>
        </p:nvSpPr>
        <p:spPr>
          <a:xfrm>
            <a:off x="0" y="0"/>
            <a:ext cx="12173700" cy="137160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 name="Google Shape;65;p16"/>
          <p:cNvSpPr txBox="1"/>
          <p:nvPr>
            <p:ph type="title"/>
          </p:nvPr>
        </p:nvSpPr>
        <p:spPr>
          <a:xfrm>
            <a:off x="1218667" y="899283"/>
            <a:ext cx="9516000" cy="1132800"/>
          </a:xfrm>
          <a:prstGeom prst="rect">
            <a:avLst/>
          </a:prstGeom>
        </p:spPr>
        <p:txBody>
          <a:bodyPr anchorCtr="0" anchor="t" bIns="121875" lIns="0" spcFirstLastPara="1" rIns="243800" wrap="square" tIns="121875">
            <a:noAutofit/>
          </a:bodyPr>
          <a:lstStyle>
            <a:lvl1pPr lvl="0" rtl="0">
              <a:spcBef>
                <a:spcPts val="0"/>
              </a:spcBef>
              <a:spcAft>
                <a:spcPts val="0"/>
              </a:spcAft>
              <a:buClr>
                <a:schemeClr val="lt1"/>
              </a:buClr>
              <a:buSzPts val="5900"/>
              <a:buNone/>
              <a:defRPr>
                <a:solidFill>
                  <a:schemeClr val="lt1"/>
                </a:solidFill>
              </a:defRPr>
            </a:lvl1pPr>
            <a:lvl2pPr lvl="1" rtl="0">
              <a:spcBef>
                <a:spcPts val="0"/>
              </a:spcBef>
              <a:spcAft>
                <a:spcPts val="0"/>
              </a:spcAft>
              <a:buClr>
                <a:schemeClr val="lt1"/>
              </a:buClr>
              <a:buSzPts val="6400"/>
              <a:buNone/>
              <a:defRPr>
                <a:solidFill>
                  <a:schemeClr val="lt1"/>
                </a:solidFill>
              </a:defRPr>
            </a:lvl2pPr>
            <a:lvl3pPr lvl="2" rtl="0">
              <a:spcBef>
                <a:spcPts val="0"/>
              </a:spcBef>
              <a:spcAft>
                <a:spcPts val="0"/>
              </a:spcAft>
              <a:buClr>
                <a:schemeClr val="lt1"/>
              </a:buClr>
              <a:buSzPts val="6400"/>
              <a:buNone/>
              <a:defRPr>
                <a:solidFill>
                  <a:schemeClr val="lt1"/>
                </a:solidFill>
              </a:defRPr>
            </a:lvl3pPr>
            <a:lvl4pPr lvl="3" rtl="0">
              <a:spcBef>
                <a:spcPts val="0"/>
              </a:spcBef>
              <a:spcAft>
                <a:spcPts val="0"/>
              </a:spcAft>
              <a:buClr>
                <a:schemeClr val="lt1"/>
              </a:buClr>
              <a:buSzPts val="6400"/>
              <a:buNone/>
              <a:defRPr>
                <a:solidFill>
                  <a:schemeClr val="lt1"/>
                </a:solidFill>
              </a:defRPr>
            </a:lvl4pPr>
            <a:lvl5pPr lvl="4" rtl="0">
              <a:spcBef>
                <a:spcPts val="0"/>
              </a:spcBef>
              <a:spcAft>
                <a:spcPts val="0"/>
              </a:spcAft>
              <a:buClr>
                <a:schemeClr val="lt1"/>
              </a:buClr>
              <a:buSzPts val="6400"/>
              <a:buNone/>
              <a:defRPr>
                <a:solidFill>
                  <a:schemeClr val="lt1"/>
                </a:solidFill>
              </a:defRPr>
            </a:lvl5pPr>
            <a:lvl6pPr lvl="5" rtl="0">
              <a:spcBef>
                <a:spcPts val="0"/>
              </a:spcBef>
              <a:spcAft>
                <a:spcPts val="0"/>
              </a:spcAft>
              <a:buClr>
                <a:schemeClr val="lt1"/>
              </a:buClr>
              <a:buSzPts val="6400"/>
              <a:buNone/>
              <a:defRPr>
                <a:solidFill>
                  <a:schemeClr val="lt1"/>
                </a:solidFill>
              </a:defRPr>
            </a:lvl6pPr>
            <a:lvl7pPr lvl="6" rtl="0">
              <a:spcBef>
                <a:spcPts val="0"/>
              </a:spcBef>
              <a:spcAft>
                <a:spcPts val="0"/>
              </a:spcAft>
              <a:buClr>
                <a:schemeClr val="lt1"/>
              </a:buClr>
              <a:buSzPts val="6400"/>
              <a:buNone/>
              <a:defRPr>
                <a:solidFill>
                  <a:schemeClr val="lt1"/>
                </a:solidFill>
              </a:defRPr>
            </a:lvl7pPr>
            <a:lvl8pPr lvl="7" rtl="0">
              <a:spcBef>
                <a:spcPts val="0"/>
              </a:spcBef>
              <a:spcAft>
                <a:spcPts val="0"/>
              </a:spcAft>
              <a:buClr>
                <a:schemeClr val="lt1"/>
              </a:buClr>
              <a:buSzPts val="6400"/>
              <a:buNone/>
              <a:defRPr>
                <a:solidFill>
                  <a:schemeClr val="lt1"/>
                </a:solidFill>
              </a:defRPr>
            </a:lvl8pPr>
            <a:lvl9pPr lvl="8" rtl="0">
              <a:spcBef>
                <a:spcPts val="0"/>
              </a:spcBef>
              <a:spcAft>
                <a:spcPts val="0"/>
              </a:spcAft>
              <a:buClr>
                <a:schemeClr val="lt1"/>
              </a:buClr>
              <a:buSzPts val="6400"/>
              <a:buNone/>
              <a:defRPr>
                <a:solidFill>
                  <a:schemeClr val="lt1"/>
                </a:solidFill>
              </a:defRPr>
            </a:lvl9pPr>
          </a:lstStyle>
          <a:p/>
        </p:txBody>
      </p:sp>
      <p:sp>
        <p:nvSpPr>
          <p:cNvPr id="66" name="Google Shape;66;p16"/>
          <p:cNvSpPr txBox="1"/>
          <p:nvPr>
            <p:ph idx="1" type="body"/>
          </p:nvPr>
        </p:nvSpPr>
        <p:spPr>
          <a:xfrm>
            <a:off x="1218675" y="3174800"/>
            <a:ext cx="9516000" cy="7034400"/>
          </a:xfrm>
          <a:prstGeom prst="rect">
            <a:avLst/>
          </a:prstGeom>
        </p:spPr>
        <p:txBody>
          <a:bodyPr anchorCtr="0" anchor="t" bIns="121875" lIns="0" spcFirstLastPara="1" rIns="121900" wrap="square" tIns="0">
            <a:noAutofit/>
          </a:bodyPr>
          <a:lstStyle>
            <a:lvl1pPr indent="-431800" lvl="0" marL="457200" rtl="0">
              <a:spcBef>
                <a:spcPts val="1000"/>
              </a:spcBef>
              <a:spcAft>
                <a:spcPts val="0"/>
              </a:spcAft>
              <a:buClr>
                <a:schemeClr val="lt1"/>
              </a:buClr>
              <a:buSzPts val="3200"/>
              <a:buChar char="●"/>
              <a:defRPr>
                <a:solidFill>
                  <a:schemeClr val="lt1"/>
                </a:solidFill>
              </a:defRPr>
            </a:lvl1pPr>
            <a:lvl2pPr indent="-431800" lvl="1" marL="914400" rtl="0">
              <a:spcBef>
                <a:spcPts val="1000"/>
              </a:spcBef>
              <a:spcAft>
                <a:spcPts val="0"/>
              </a:spcAft>
              <a:buClr>
                <a:schemeClr val="lt1"/>
              </a:buClr>
              <a:buSzPts val="3200"/>
              <a:buChar char="○"/>
              <a:defRPr>
                <a:solidFill>
                  <a:schemeClr val="lt1"/>
                </a:solidFill>
              </a:defRPr>
            </a:lvl2pPr>
            <a:lvl3pPr indent="-431800" lvl="2" marL="1371600" rtl="0">
              <a:spcBef>
                <a:spcPts val="1000"/>
              </a:spcBef>
              <a:spcAft>
                <a:spcPts val="0"/>
              </a:spcAft>
              <a:buClr>
                <a:schemeClr val="lt1"/>
              </a:buClr>
              <a:buSzPts val="3200"/>
              <a:buChar char="■"/>
              <a:defRPr>
                <a:solidFill>
                  <a:schemeClr val="lt1"/>
                </a:solidFill>
              </a:defRPr>
            </a:lvl3pPr>
            <a:lvl4pPr indent="-431800" lvl="3" marL="1828800" rtl="0">
              <a:spcBef>
                <a:spcPts val="1000"/>
              </a:spcBef>
              <a:spcAft>
                <a:spcPts val="0"/>
              </a:spcAft>
              <a:buClr>
                <a:schemeClr val="lt1"/>
              </a:buClr>
              <a:buSzPts val="3200"/>
              <a:buChar char="●"/>
              <a:defRPr>
                <a:solidFill>
                  <a:schemeClr val="lt1"/>
                </a:solidFill>
              </a:defRPr>
            </a:lvl4pPr>
            <a:lvl5pPr indent="-431800" lvl="4" marL="2286000" rtl="0">
              <a:spcBef>
                <a:spcPts val="1000"/>
              </a:spcBef>
              <a:spcAft>
                <a:spcPts val="0"/>
              </a:spcAft>
              <a:buClr>
                <a:schemeClr val="lt1"/>
              </a:buClr>
              <a:buSzPts val="3200"/>
              <a:buChar char="○"/>
              <a:defRPr>
                <a:solidFill>
                  <a:schemeClr val="lt1"/>
                </a:solidFill>
              </a:defRPr>
            </a:lvl5pPr>
            <a:lvl6pPr indent="-431800" lvl="5" marL="2743200" rtl="0">
              <a:spcBef>
                <a:spcPts val="1000"/>
              </a:spcBef>
              <a:spcAft>
                <a:spcPts val="0"/>
              </a:spcAft>
              <a:buClr>
                <a:schemeClr val="lt1"/>
              </a:buClr>
              <a:buSzPts val="3200"/>
              <a:buChar char="■"/>
              <a:defRPr>
                <a:solidFill>
                  <a:schemeClr val="lt1"/>
                </a:solidFill>
              </a:defRPr>
            </a:lvl6pPr>
            <a:lvl7pPr indent="-431800" lvl="6" marL="3200400" rtl="0">
              <a:spcBef>
                <a:spcPts val="1000"/>
              </a:spcBef>
              <a:spcAft>
                <a:spcPts val="0"/>
              </a:spcAft>
              <a:buClr>
                <a:schemeClr val="lt1"/>
              </a:buClr>
              <a:buSzPts val="3200"/>
              <a:buChar char="●"/>
              <a:defRPr>
                <a:solidFill>
                  <a:schemeClr val="lt1"/>
                </a:solidFill>
              </a:defRPr>
            </a:lvl7pPr>
            <a:lvl8pPr indent="-431800" lvl="7" marL="3657600" rtl="0">
              <a:spcBef>
                <a:spcPts val="1000"/>
              </a:spcBef>
              <a:spcAft>
                <a:spcPts val="0"/>
              </a:spcAft>
              <a:buClr>
                <a:schemeClr val="lt1"/>
              </a:buClr>
              <a:buSzPts val="3200"/>
              <a:buChar char="○"/>
              <a:defRPr>
                <a:solidFill>
                  <a:schemeClr val="lt1"/>
                </a:solidFill>
              </a:defRPr>
            </a:lvl8pPr>
            <a:lvl9pPr indent="-431800" lvl="8" marL="4114800" rtl="0">
              <a:spcBef>
                <a:spcPts val="1000"/>
              </a:spcBef>
              <a:spcAft>
                <a:spcPts val="0"/>
              </a:spcAft>
              <a:buClr>
                <a:schemeClr val="lt1"/>
              </a:buClr>
              <a:buSzPts val="3200"/>
              <a:buChar char="■"/>
              <a:defRPr>
                <a:solidFill>
                  <a:schemeClr val="lt1"/>
                </a:solidFill>
              </a:defRPr>
            </a:lvl9pPr>
          </a:lstStyle>
          <a:p/>
        </p:txBody>
      </p:sp>
      <p:sp>
        <p:nvSpPr>
          <p:cNvPr id="67" name="Google Shape;67;p16"/>
          <p:cNvSpPr txBox="1"/>
          <p:nvPr>
            <p:ph idx="2" type="body"/>
          </p:nvPr>
        </p:nvSpPr>
        <p:spPr>
          <a:xfrm>
            <a:off x="13364800" y="3174800"/>
            <a:ext cx="9516000" cy="7034400"/>
          </a:xfrm>
          <a:prstGeom prst="rect">
            <a:avLst/>
          </a:prstGeom>
        </p:spPr>
        <p:txBody>
          <a:bodyPr anchorCtr="0" anchor="t" bIns="121875" lIns="0" spcFirstLastPara="1" rIns="121900" wrap="square" tIns="0">
            <a:noAutofit/>
          </a:bodyPr>
          <a:lstStyle>
            <a:lvl1pPr indent="-431800" lvl="0" marL="457200" rtl="0">
              <a:spcBef>
                <a:spcPts val="1000"/>
              </a:spcBef>
              <a:spcAft>
                <a:spcPts val="0"/>
              </a:spcAft>
              <a:buSzPts val="3200"/>
              <a:buChar char="●"/>
              <a:defRPr/>
            </a:lvl1pPr>
            <a:lvl2pPr indent="-431800" lvl="1" marL="914400" rtl="0">
              <a:spcBef>
                <a:spcPts val="1000"/>
              </a:spcBef>
              <a:spcAft>
                <a:spcPts val="0"/>
              </a:spcAft>
              <a:buSzPts val="3200"/>
              <a:buChar char="○"/>
              <a:defRPr/>
            </a:lvl2pPr>
            <a:lvl3pPr indent="-431800" lvl="2" marL="1371600" rtl="0">
              <a:spcBef>
                <a:spcPts val="1000"/>
              </a:spcBef>
              <a:spcAft>
                <a:spcPts val="0"/>
              </a:spcAft>
              <a:buSzPts val="3200"/>
              <a:buChar char="■"/>
              <a:defRPr/>
            </a:lvl3pPr>
            <a:lvl4pPr indent="-431800" lvl="3" marL="1828800" rtl="0">
              <a:spcBef>
                <a:spcPts val="1000"/>
              </a:spcBef>
              <a:spcAft>
                <a:spcPts val="0"/>
              </a:spcAft>
              <a:buSzPts val="3200"/>
              <a:buChar char="●"/>
              <a:defRPr/>
            </a:lvl4pPr>
            <a:lvl5pPr indent="-431800" lvl="4" marL="2286000" rtl="0">
              <a:spcBef>
                <a:spcPts val="1000"/>
              </a:spcBef>
              <a:spcAft>
                <a:spcPts val="0"/>
              </a:spcAft>
              <a:buSzPts val="3200"/>
              <a:buChar char="○"/>
              <a:defRPr/>
            </a:lvl5pPr>
            <a:lvl6pPr indent="-431800" lvl="5" marL="2743200" rtl="0">
              <a:spcBef>
                <a:spcPts val="1000"/>
              </a:spcBef>
              <a:spcAft>
                <a:spcPts val="0"/>
              </a:spcAft>
              <a:buSzPts val="3200"/>
              <a:buChar char="■"/>
              <a:defRPr/>
            </a:lvl6pPr>
            <a:lvl7pPr indent="-431800" lvl="6" marL="3200400" rtl="0">
              <a:spcBef>
                <a:spcPts val="1000"/>
              </a:spcBef>
              <a:spcAft>
                <a:spcPts val="0"/>
              </a:spcAft>
              <a:buSzPts val="3200"/>
              <a:buChar char="●"/>
              <a:defRPr/>
            </a:lvl7pPr>
            <a:lvl8pPr indent="-431800" lvl="7" marL="3657600" rtl="0">
              <a:spcBef>
                <a:spcPts val="1000"/>
              </a:spcBef>
              <a:spcAft>
                <a:spcPts val="0"/>
              </a:spcAft>
              <a:buSzPts val="3200"/>
              <a:buChar char="○"/>
              <a:defRPr/>
            </a:lvl8pPr>
            <a:lvl9pPr indent="-431800" lvl="8" marL="4114800" rtl="0">
              <a:spcBef>
                <a:spcPts val="1000"/>
              </a:spcBef>
              <a:spcAft>
                <a:spcPts val="0"/>
              </a:spcAft>
              <a:buSzPts val="3200"/>
              <a:buChar char="■"/>
              <a:defRPr/>
            </a:lvl9pPr>
          </a:lstStyle>
          <a:p/>
        </p:txBody>
      </p:sp>
      <p:pic>
        <p:nvPicPr>
          <p:cNvPr id="68" name="Google Shape;68;p16"/>
          <p:cNvPicPr preferRelativeResize="0"/>
          <p:nvPr/>
        </p:nvPicPr>
        <p:blipFill>
          <a:blip r:embed="rId2">
            <a:alphaModFix/>
          </a:blip>
          <a:stretch>
            <a:fillRect/>
          </a:stretch>
        </p:blipFill>
        <p:spPr>
          <a:xfrm>
            <a:off x="20021750" y="581350"/>
            <a:ext cx="3802621" cy="1397050"/>
          </a:xfrm>
          <a:prstGeom prst="rect">
            <a:avLst/>
          </a:prstGeom>
          <a:noFill/>
          <a:ln>
            <a:noFill/>
          </a:ln>
        </p:spPr>
      </p:pic>
      <p:sp>
        <p:nvSpPr>
          <p:cNvPr id="69" name="Google Shape;69;p16"/>
          <p:cNvSpPr txBox="1"/>
          <p:nvPr/>
        </p:nvSpPr>
        <p:spPr>
          <a:xfrm>
            <a:off x="16538100" y="12421525"/>
            <a:ext cx="71601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2100">
                <a:solidFill>
                  <a:schemeClr val="dk1"/>
                </a:solidFill>
                <a:uFill>
                  <a:noFill/>
                </a:uFill>
                <a:latin typeface="Source Code Pro"/>
                <a:ea typeface="Source Code Pro"/>
                <a:cs typeface="Source Code Pro"/>
                <a:sym typeface="Source Code Pro"/>
                <a:hlinkClick r:id="rId3">
                  <a:extLst>
                    <a:ext uri="{A12FA001-AC4F-418D-AE19-62706E023703}">
                      <ahyp:hlinkClr val="tx"/>
                    </a:ext>
                  </a:extLst>
                </a:hlinkClick>
              </a:rPr>
              <a:t>developer.confluent.io</a:t>
            </a:r>
            <a:endParaRPr sz="2100">
              <a:latin typeface="Source Code Pro"/>
              <a:ea typeface="Source Code Pro"/>
              <a:cs typeface="Source Code Pro"/>
              <a:sym typeface="Source Code Pro"/>
            </a:endParaRPr>
          </a:p>
        </p:txBody>
      </p:sp>
    </p:spTree>
  </p:cSld>
  <p:clrMapOvr>
    <a:masterClrMapping/>
  </p:clrMapOvr>
  <p:extLst>
    <p:ext uri="{DCECCB84-F9BA-43D5-87BE-67443E8EF086}">
      <p15:sldGuideLst>
        <p15:guide id="1" pos="14688">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 - no streams">
  <p:cSld name="Breaker_Denim_1">
    <p:bg>
      <p:bgPr>
        <a:solidFill>
          <a:schemeClr val="dk2"/>
        </a:solidFill>
      </p:bgPr>
    </p:bg>
    <p:spTree>
      <p:nvGrpSpPr>
        <p:cNvPr id="70" name="Shape 70"/>
        <p:cNvGrpSpPr/>
        <p:nvPr/>
      </p:nvGrpSpPr>
      <p:grpSpPr>
        <a:xfrm>
          <a:off x="0" y="0"/>
          <a:ext cx="0" cy="0"/>
          <a:chOff x="0" y="0"/>
          <a:chExt cx="0" cy="0"/>
        </a:xfrm>
      </p:grpSpPr>
      <p:sp>
        <p:nvSpPr>
          <p:cNvPr id="71" name="Google Shape;71;p17"/>
          <p:cNvSpPr txBox="1"/>
          <p:nvPr>
            <p:ph type="title"/>
          </p:nvPr>
        </p:nvSpPr>
        <p:spPr>
          <a:xfrm>
            <a:off x="1224283" y="4153200"/>
            <a:ext cx="21912300" cy="5409600"/>
          </a:xfrm>
          <a:prstGeom prst="rect">
            <a:avLst/>
          </a:prstGeom>
        </p:spPr>
        <p:txBody>
          <a:bodyPr anchorCtr="0" anchor="ctr" bIns="121875" lIns="0" spcFirstLastPara="1" rIns="243800" wrap="square" tIns="121875">
            <a:noAutofit/>
          </a:bodyPr>
          <a:lstStyle>
            <a:lvl1pPr lvl="0" rtl="0">
              <a:spcBef>
                <a:spcPts val="0"/>
              </a:spcBef>
              <a:spcAft>
                <a:spcPts val="0"/>
              </a:spcAft>
              <a:buNone/>
              <a:defRPr i="1" sz="7300">
                <a:solidFill>
                  <a:schemeClr val="lt1"/>
                </a:solidFill>
              </a:defRPr>
            </a:lvl1pPr>
            <a:lvl2pPr lvl="1" rtl="0">
              <a:spcBef>
                <a:spcPts val="0"/>
              </a:spcBef>
              <a:spcAft>
                <a:spcPts val="0"/>
              </a:spcAft>
              <a:buNone/>
              <a:defRPr i="1" sz="7300">
                <a:solidFill>
                  <a:schemeClr val="lt1"/>
                </a:solidFill>
              </a:defRPr>
            </a:lvl2pPr>
            <a:lvl3pPr lvl="2" rtl="0">
              <a:spcBef>
                <a:spcPts val="0"/>
              </a:spcBef>
              <a:spcAft>
                <a:spcPts val="0"/>
              </a:spcAft>
              <a:buNone/>
              <a:defRPr i="1" sz="7300">
                <a:solidFill>
                  <a:schemeClr val="lt1"/>
                </a:solidFill>
              </a:defRPr>
            </a:lvl3pPr>
            <a:lvl4pPr lvl="3" rtl="0">
              <a:spcBef>
                <a:spcPts val="0"/>
              </a:spcBef>
              <a:spcAft>
                <a:spcPts val="0"/>
              </a:spcAft>
              <a:buNone/>
              <a:defRPr i="1" sz="7300">
                <a:solidFill>
                  <a:schemeClr val="lt1"/>
                </a:solidFill>
              </a:defRPr>
            </a:lvl4pPr>
            <a:lvl5pPr lvl="4" rtl="0">
              <a:spcBef>
                <a:spcPts val="0"/>
              </a:spcBef>
              <a:spcAft>
                <a:spcPts val="0"/>
              </a:spcAft>
              <a:buNone/>
              <a:defRPr i="1" sz="7300">
                <a:solidFill>
                  <a:schemeClr val="lt1"/>
                </a:solidFill>
              </a:defRPr>
            </a:lvl5pPr>
            <a:lvl6pPr lvl="5" rtl="0">
              <a:spcBef>
                <a:spcPts val="0"/>
              </a:spcBef>
              <a:spcAft>
                <a:spcPts val="0"/>
              </a:spcAft>
              <a:buNone/>
              <a:defRPr i="1" sz="7300">
                <a:solidFill>
                  <a:schemeClr val="lt1"/>
                </a:solidFill>
              </a:defRPr>
            </a:lvl6pPr>
            <a:lvl7pPr lvl="6" rtl="0">
              <a:spcBef>
                <a:spcPts val="0"/>
              </a:spcBef>
              <a:spcAft>
                <a:spcPts val="0"/>
              </a:spcAft>
              <a:buNone/>
              <a:defRPr i="1" sz="7300">
                <a:solidFill>
                  <a:schemeClr val="lt1"/>
                </a:solidFill>
              </a:defRPr>
            </a:lvl7pPr>
            <a:lvl8pPr lvl="7" rtl="0">
              <a:spcBef>
                <a:spcPts val="0"/>
              </a:spcBef>
              <a:spcAft>
                <a:spcPts val="0"/>
              </a:spcAft>
              <a:buNone/>
              <a:defRPr i="1" sz="7300">
                <a:solidFill>
                  <a:schemeClr val="lt1"/>
                </a:solidFill>
              </a:defRPr>
            </a:lvl8pPr>
            <a:lvl9pPr lvl="8" rtl="0">
              <a:spcBef>
                <a:spcPts val="0"/>
              </a:spcBef>
              <a:spcAft>
                <a:spcPts val="0"/>
              </a:spcAft>
              <a:buNone/>
              <a:defRPr i="1" sz="7300">
                <a:solidFill>
                  <a:schemeClr val="lt1"/>
                </a:solidFill>
              </a:defRPr>
            </a:lvl9pPr>
          </a:lstStyle>
          <a:p/>
        </p:txBody>
      </p:sp>
      <p:pic>
        <p:nvPicPr>
          <p:cNvPr id="72" name="Google Shape;72;p17"/>
          <p:cNvPicPr preferRelativeResize="0"/>
          <p:nvPr/>
        </p:nvPicPr>
        <p:blipFill>
          <a:blip r:embed="rId2">
            <a:alphaModFix/>
          </a:blip>
          <a:stretch>
            <a:fillRect/>
          </a:stretch>
        </p:blipFill>
        <p:spPr>
          <a:xfrm>
            <a:off x="20022263" y="581350"/>
            <a:ext cx="3801594" cy="1397050"/>
          </a:xfrm>
          <a:prstGeom prst="rect">
            <a:avLst/>
          </a:prstGeom>
          <a:noFill/>
          <a:ln>
            <a:noFill/>
          </a:ln>
        </p:spPr>
      </p:pic>
      <p:sp>
        <p:nvSpPr>
          <p:cNvPr id="73" name="Google Shape;73;p17"/>
          <p:cNvSpPr txBox="1"/>
          <p:nvPr/>
        </p:nvSpPr>
        <p:spPr>
          <a:xfrm>
            <a:off x="16538100" y="12421525"/>
            <a:ext cx="71601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2100">
                <a:solidFill>
                  <a:schemeClr val="lt1"/>
                </a:solidFill>
                <a:uFill>
                  <a:noFill/>
                </a:uFill>
                <a:latin typeface="Source Code Pro"/>
                <a:ea typeface="Source Code Pro"/>
                <a:cs typeface="Source Code Pro"/>
                <a:sym typeface="Source Code Pro"/>
                <a:hlinkClick r:id="rId3">
                  <a:extLst>
                    <a:ext uri="{A12FA001-AC4F-418D-AE19-62706E023703}">
                      <ahyp:hlinkClr val="tx"/>
                    </a:ext>
                  </a:extLst>
                </a:hlinkClick>
              </a:rPr>
              <a:t>developer.confluent.io</a:t>
            </a:r>
            <a:endParaRPr sz="2100">
              <a:solidFill>
                <a:schemeClr val="lt1"/>
              </a:solidFill>
              <a:latin typeface="Source Code Pro"/>
              <a:ea typeface="Source Code Pro"/>
              <a:cs typeface="Source Code Pro"/>
              <a:sym typeface="Source Code Pr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_Meadow_1">
    <p:bg>
      <p:bgPr>
        <a:solidFill>
          <a:schemeClr val="dk2"/>
        </a:solidFill>
      </p:bgPr>
    </p:bg>
    <p:spTree>
      <p:nvGrpSpPr>
        <p:cNvPr id="74" name="Shape 74"/>
        <p:cNvGrpSpPr/>
        <p:nvPr/>
      </p:nvGrpSpPr>
      <p:grpSpPr>
        <a:xfrm>
          <a:off x="0" y="0"/>
          <a:ext cx="0" cy="0"/>
          <a:chOff x="0" y="0"/>
          <a:chExt cx="0" cy="0"/>
        </a:xfrm>
      </p:grpSpPr>
      <p:pic>
        <p:nvPicPr>
          <p:cNvPr id="75" name="Google Shape;75;p18"/>
          <p:cNvPicPr preferRelativeResize="0"/>
          <p:nvPr/>
        </p:nvPicPr>
        <p:blipFill rotWithShape="1">
          <a:blip r:embed="rId2">
            <a:alphaModFix/>
          </a:blip>
          <a:srcRect b="2467" l="0" r="0" t="0"/>
          <a:stretch/>
        </p:blipFill>
        <p:spPr>
          <a:xfrm>
            <a:off x="-11533" y="1442200"/>
            <a:ext cx="24384000" cy="12273799"/>
          </a:xfrm>
          <a:prstGeom prst="rect">
            <a:avLst/>
          </a:prstGeom>
          <a:noFill/>
          <a:ln>
            <a:noFill/>
          </a:ln>
        </p:spPr>
      </p:pic>
      <p:sp>
        <p:nvSpPr>
          <p:cNvPr id="76" name="Google Shape;76;p18"/>
          <p:cNvSpPr txBox="1"/>
          <p:nvPr>
            <p:ph type="ctrTitle"/>
          </p:nvPr>
        </p:nvSpPr>
        <p:spPr>
          <a:xfrm>
            <a:off x="1521343" y="4701067"/>
            <a:ext cx="20381700" cy="3012900"/>
          </a:xfrm>
          <a:prstGeom prst="rect">
            <a:avLst/>
          </a:prstGeom>
          <a:noFill/>
          <a:ln>
            <a:noFill/>
          </a:ln>
        </p:spPr>
        <p:txBody>
          <a:bodyPr anchorCtr="0" anchor="b" bIns="121875" lIns="0" spcFirstLastPara="1" rIns="243800" wrap="square" tIns="121875">
            <a:noAutofit/>
          </a:bodyPr>
          <a:lstStyle>
            <a:lvl1pPr lvl="0" rtl="0" algn="l">
              <a:lnSpc>
                <a:spcPct val="90000"/>
              </a:lnSpc>
              <a:spcBef>
                <a:spcPts val="0"/>
              </a:spcBef>
              <a:spcAft>
                <a:spcPts val="0"/>
              </a:spcAft>
              <a:buClr>
                <a:schemeClr val="lt1"/>
              </a:buClr>
              <a:buSzPts val="8000"/>
              <a:buNone/>
              <a:defRPr i="1" sz="8000">
                <a:solidFill>
                  <a:schemeClr val="lt1"/>
                </a:solidFill>
              </a:defRPr>
            </a:lvl1pPr>
            <a:lvl2pPr lvl="1" rtl="0">
              <a:spcBef>
                <a:spcPts val="0"/>
              </a:spcBef>
              <a:spcAft>
                <a:spcPts val="0"/>
              </a:spcAft>
              <a:buClr>
                <a:schemeClr val="lt1"/>
              </a:buClr>
              <a:buSzPts val="8000"/>
              <a:buNone/>
              <a:defRPr i="1" sz="8000">
                <a:solidFill>
                  <a:schemeClr val="lt1"/>
                </a:solidFill>
              </a:defRPr>
            </a:lvl2pPr>
            <a:lvl3pPr lvl="2" rtl="0">
              <a:spcBef>
                <a:spcPts val="0"/>
              </a:spcBef>
              <a:spcAft>
                <a:spcPts val="0"/>
              </a:spcAft>
              <a:buClr>
                <a:schemeClr val="lt1"/>
              </a:buClr>
              <a:buSzPts val="8000"/>
              <a:buNone/>
              <a:defRPr i="1" sz="8000">
                <a:solidFill>
                  <a:schemeClr val="lt1"/>
                </a:solidFill>
              </a:defRPr>
            </a:lvl3pPr>
            <a:lvl4pPr lvl="3" rtl="0">
              <a:spcBef>
                <a:spcPts val="0"/>
              </a:spcBef>
              <a:spcAft>
                <a:spcPts val="0"/>
              </a:spcAft>
              <a:buClr>
                <a:schemeClr val="lt1"/>
              </a:buClr>
              <a:buSzPts val="8000"/>
              <a:buNone/>
              <a:defRPr i="1" sz="8000">
                <a:solidFill>
                  <a:schemeClr val="lt1"/>
                </a:solidFill>
              </a:defRPr>
            </a:lvl4pPr>
            <a:lvl5pPr lvl="4" rtl="0">
              <a:spcBef>
                <a:spcPts val="0"/>
              </a:spcBef>
              <a:spcAft>
                <a:spcPts val="0"/>
              </a:spcAft>
              <a:buClr>
                <a:schemeClr val="lt1"/>
              </a:buClr>
              <a:buSzPts val="8000"/>
              <a:buNone/>
              <a:defRPr i="1" sz="8000">
                <a:solidFill>
                  <a:schemeClr val="lt1"/>
                </a:solidFill>
              </a:defRPr>
            </a:lvl5pPr>
            <a:lvl6pPr lvl="5" rtl="0">
              <a:spcBef>
                <a:spcPts val="0"/>
              </a:spcBef>
              <a:spcAft>
                <a:spcPts val="0"/>
              </a:spcAft>
              <a:buClr>
                <a:schemeClr val="lt1"/>
              </a:buClr>
              <a:buSzPts val="8000"/>
              <a:buNone/>
              <a:defRPr i="1" sz="8000">
                <a:solidFill>
                  <a:schemeClr val="lt1"/>
                </a:solidFill>
              </a:defRPr>
            </a:lvl6pPr>
            <a:lvl7pPr lvl="6" rtl="0">
              <a:spcBef>
                <a:spcPts val="0"/>
              </a:spcBef>
              <a:spcAft>
                <a:spcPts val="0"/>
              </a:spcAft>
              <a:buClr>
                <a:schemeClr val="lt1"/>
              </a:buClr>
              <a:buSzPts val="8000"/>
              <a:buNone/>
              <a:defRPr i="1" sz="8000">
                <a:solidFill>
                  <a:schemeClr val="lt1"/>
                </a:solidFill>
              </a:defRPr>
            </a:lvl7pPr>
            <a:lvl8pPr lvl="7" rtl="0">
              <a:spcBef>
                <a:spcPts val="0"/>
              </a:spcBef>
              <a:spcAft>
                <a:spcPts val="0"/>
              </a:spcAft>
              <a:buClr>
                <a:schemeClr val="lt1"/>
              </a:buClr>
              <a:buSzPts val="8000"/>
              <a:buNone/>
              <a:defRPr i="1" sz="8000">
                <a:solidFill>
                  <a:schemeClr val="lt1"/>
                </a:solidFill>
              </a:defRPr>
            </a:lvl8pPr>
            <a:lvl9pPr lvl="8" rtl="0">
              <a:spcBef>
                <a:spcPts val="0"/>
              </a:spcBef>
              <a:spcAft>
                <a:spcPts val="0"/>
              </a:spcAft>
              <a:buClr>
                <a:schemeClr val="lt1"/>
              </a:buClr>
              <a:buSzPts val="8000"/>
              <a:buNone/>
              <a:defRPr i="1" sz="8000">
                <a:solidFill>
                  <a:schemeClr val="lt1"/>
                </a:solidFill>
              </a:defRPr>
            </a:lvl9pPr>
          </a:lstStyle>
          <a:p/>
        </p:txBody>
      </p:sp>
      <p:sp>
        <p:nvSpPr>
          <p:cNvPr id="77" name="Google Shape;77;p18"/>
          <p:cNvSpPr txBox="1"/>
          <p:nvPr>
            <p:ph idx="1" type="subTitle"/>
          </p:nvPr>
        </p:nvSpPr>
        <p:spPr>
          <a:xfrm>
            <a:off x="1521333" y="8562333"/>
            <a:ext cx="10223100" cy="1460100"/>
          </a:xfrm>
          <a:prstGeom prst="rect">
            <a:avLst/>
          </a:prstGeom>
          <a:noFill/>
          <a:ln>
            <a:noFill/>
          </a:ln>
        </p:spPr>
        <p:txBody>
          <a:bodyPr anchorCtr="0" anchor="t" bIns="121875" lIns="0" spcFirstLastPara="1" rIns="243800" wrap="square" tIns="0">
            <a:noAutofit/>
          </a:bodyPr>
          <a:lstStyle>
            <a:lvl1pPr lvl="0" rtl="0" algn="l">
              <a:lnSpc>
                <a:spcPct val="100000"/>
              </a:lnSpc>
              <a:spcBef>
                <a:spcPts val="0"/>
              </a:spcBef>
              <a:spcAft>
                <a:spcPts val="0"/>
              </a:spcAft>
              <a:buClr>
                <a:schemeClr val="lt1"/>
              </a:buClr>
              <a:buSzPts val="3200"/>
              <a:buNone/>
              <a:defRPr i="1">
                <a:solidFill>
                  <a:schemeClr val="lt1"/>
                </a:solidFill>
              </a:defRPr>
            </a:lvl1pPr>
            <a:lvl2pPr lvl="1" rtl="0" algn="ctr">
              <a:lnSpc>
                <a:spcPct val="90000"/>
              </a:lnSpc>
              <a:spcBef>
                <a:spcPts val="1100"/>
              </a:spcBef>
              <a:spcAft>
                <a:spcPts val="0"/>
              </a:spcAft>
              <a:buClr>
                <a:schemeClr val="lt1"/>
              </a:buClr>
              <a:buSzPts val="3200"/>
              <a:buNone/>
              <a:defRPr i="1">
                <a:solidFill>
                  <a:schemeClr val="lt1"/>
                </a:solidFill>
              </a:defRPr>
            </a:lvl2pPr>
            <a:lvl3pPr lvl="2" rtl="0" algn="ctr">
              <a:lnSpc>
                <a:spcPct val="90000"/>
              </a:lnSpc>
              <a:spcBef>
                <a:spcPts val="1100"/>
              </a:spcBef>
              <a:spcAft>
                <a:spcPts val="0"/>
              </a:spcAft>
              <a:buClr>
                <a:schemeClr val="lt1"/>
              </a:buClr>
              <a:buSzPts val="3200"/>
              <a:buNone/>
              <a:defRPr i="1">
                <a:solidFill>
                  <a:schemeClr val="lt1"/>
                </a:solidFill>
              </a:defRPr>
            </a:lvl3pPr>
            <a:lvl4pPr lvl="3" rtl="0" algn="ctr">
              <a:lnSpc>
                <a:spcPct val="90000"/>
              </a:lnSpc>
              <a:spcBef>
                <a:spcPts val="1100"/>
              </a:spcBef>
              <a:spcAft>
                <a:spcPts val="0"/>
              </a:spcAft>
              <a:buClr>
                <a:schemeClr val="lt1"/>
              </a:buClr>
              <a:buSzPts val="3200"/>
              <a:buNone/>
              <a:defRPr i="1">
                <a:solidFill>
                  <a:schemeClr val="lt1"/>
                </a:solidFill>
              </a:defRPr>
            </a:lvl4pPr>
            <a:lvl5pPr lvl="4" rtl="0" algn="ctr">
              <a:lnSpc>
                <a:spcPct val="90000"/>
              </a:lnSpc>
              <a:spcBef>
                <a:spcPts val="1100"/>
              </a:spcBef>
              <a:spcAft>
                <a:spcPts val="0"/>
              </a:spcAft>
              <a:buClr>
                <a:schemeClr val="lt1"/>
              </a:buClr>
              <a:buSzPts val="3200"/>
              <a:buNone/>
              <a:defRPr i="1">
                <a:solidFill>
                  <a:schemeClr val="lt1"/>
                </a:solidFill>
              </a:defRPr>
            </a:lvl5pPr>
            <a:lvl6pPr lvl="5" rtl="0" algn="ctr">
              <a:lnSpc>
                <a:spcPct val="90000"/>
              </a:lnSpc>
              <a:spcBef>
                <a:spcPts val="1100"/>
              </a:spcBef>
              <a:spcAft>
                <a:spcPts val="0"/>
              </a:spcAft>
              <a:buClr>
                <a:schemeClr val="lt1"/>
              </a:buClr>
              <a:buSzPts val="3200"/>
              <a:buNone/>
              <a:defRPr i="1">
                <a:solidFill>
                  <a:schemeClr val="lt1"/>
                </a:solidFill>
              </a:defRPr>
            </a:lvl6pPr>
            <a:lvl7pPr lvl="6" rtl="0" algn="ctr">
              <a:lnSpc>
                <a:spcPct val="90000"/>
              </a:lnSpc>
              <a:spcBef>
                <a:spcPts val="1100"/>
              </a:spcBef>
              <a:spcAft>
                <a:spcPts val="0"/>
              </a:spcAft>
              <a:buClr>
                <a:schemeClr val="lt1"/>
              </a:buClr>
              <a:buSzPts val="3200"/>
              <a:buNone/>
              <a:defRPr i="1">
                <a:solidFill>
                  <a:schemeClr val="lt1"/>
                </a:solidFill>
              </a:defRPr>
            </a:lvl7pPr>
            <a:lvl8pPr lvl="7" rtl="0" algn="ctr">
              <a:lnSpc>
                <a:spcPct val="90000"/>
              </a:lnSpc>
              <a:spcBef>
                <a:spcPts val="1100"/>
              </a:spcBef>
              <a:spcAft>
                <a:spcPts val="0"/>
              </a:spcAft>
              <a:buClr>
                <a:schemeClr val="lt1"/>
              </a:buClr>
              <a:buSzPts val="3200"/>
              <a:buNone/>
              <a:defRPr i="1">
                <a:solidFill>
                  <a:schemeClr val="lt1"/>
                </a:solidFill>
              </a:defRPr>
            </a:lvl8pPr>
            <a:lvl9pPr lvl="8" rtl="0" algn="ctr">
              <a:lnSpc>
                <a:spcPct val="90000"/>
              </a:lnSpc>
              <a:spcBef>
                <a:spcPts val="1100"/>
              </a:spcBef>
              <a:spcAft>
                <a:spcPts val="0"/>
              </a:spcAft>
              <a:buClr>
                <a:schemeClr val="lt1"/>
              </a:buClr>
              <a:buSzPts val="3200"/>
              <a:buNone/>
              <a:defRPr i="1">
                <a:solidFill>
                  <a:schemeClr val="lt1"/>
                </a:solidFill>
              </a:defRPr>
            </a:lvl9pPr>
          </a:lstStyle>
          <a:p/>
        </p:txBody>
      </p:sp>
      <p:pic>
        <p:nvPicPr>
          <p:cNvPr id="78" name="Google Shape;78;p18"/>
          <p:cNvPicPr preferRelativeResize="0"/>
          <p:nvPr/>
        </p:nvPicPr>
        <p:blipFill>
          <a:blip r:embed="rId3">
            <a:alphaModFix/>
          </a:blip>
          <a:stretch>
            <a:fillRect/>
          </a:stretch>
        </p:blipFill>
        <p:spPr>
          <a:xfrm>
            <a:off x="1064175" y="1589400"/>
            <a:ext cx="5951526" cy="2187125"/>
          </a:xfrm>
          <a:prstGeom prst="rect">
            <a:avLst/>
          </a:prstGeom>
          <a:noFill/>
          <a:ln>
            <a:noFill/>
          </a:ln>
        </p:spPr>
      </p:pic>
    </p:spTree>
  </p:cSld>
  <p:clrMapOvr>
    <a:masterClrMapping/>
  </p:clrMapOvr>
  <p:extLst>
    <p:ext uri="{DCECCB84-F9BA-43D5-87BE-67443E8EF086}">
      <p15:sldGuideLst>
        <p15:guide id="1" pos="958">
          <p15:clr>
            <a:srgbClr val="FA7B17"/>
          </p15:clr>
        </p15:guide>
        <p15:guide id="2" orient="horz" pos="1198">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v2" showMasterSp="0">
  <p:cSld name="Title Slide_Meadow_1_2">
    <p:bg>
      <p:bgPr>
        <a:solidFill>
          <a:schemeClr val="dk2"/>
        </a:solidFill>
      </p:bgPr>
    </p:bg>
    <p:spTree>
      <p:nvGrpSpPr>
        <p:cNvPr id="79" name="Shape 79"/>
        <p:cNvGrpSpPr/>
        <p:nvPr/>
      </p:nvGrpSpPr>
      <p:grpSpPr>
        <a:xfrm>
          <a:off x="0" y="0"/>
          <a:ext cx="0" cy="0"/>
          <a:chOff x="0" y="0"/>
          <a:chExt cx="0" cy="0"/>
        </a:xfrm>
      </p:grpSpPr>
      <p:pic>
        <p:nvPicPr>
          <p:cNvPr id="80" name="Google Shape;80;p19"/>
          <p:cNvPicPr preferRelativeResize="0"/>
          <p:nvPr/>
        </p:nvPicPr>
        <p:blipFill>
          <a:blip r:embed="rId2">
            <a:alphaModFix/>
          </a:blip>
          <a:stretch>
            <a:fillRect/>
          </a:stretch>
        </p:blipFill>
        <p:spPr>
          <a:xfrm>
            <a:off x="0" y="1226324"/>
            <a:ext cx="24384000" cy="12489675"/>
          </a:xfrm>
          <a:prstGeom prst="rect">
            <a:avLst/>
          </a:prstGeom>
          <a:noFill/>
          <a:ln>
            <a:noFill/>
          </a:ln>
        </p:spPr>
      </p:pic>
      <p:sp>
        <p:nvSpPr>
          <p:cNvPr id="81" name="Google Shape;81;p19"/>
          <p:cNvSpPr txBox="1"/>
          <p:nvPr>
            <p:ph type="ctrTitle"/>
          </p:nvPr>
        </p:nvSpPr>
        <p:spPr>
          <a:xfrm>
            <a:off x="1521343" y="4701067"/>
            <a:ext cx="20381700" cy="3012900"/>
          </a:xfrm>
          <a:prstGeom prst="rect">
            <a:avLst/>
          </a:prstGeom>
          <a:noFill/>
          <a:ln>
            <a:noFill/>
          </a:ln>
        </p:spPr>
        <p:txBody>
          <a:bodyPr anchorCtr="0" anchor="b" bIns="121875" lIns="0" spcFirstLastPara="1" rIns="243800" wrap="square" tIns="121875">
            <a:noAutofit/>
          </a:bodyPr>
          <a:lstStyle>
            <a:lvl1pPr lvl="0" rtl="0" algn="l">
              <a:lnSpc>
                <a:spcPct val="90000"/>
              </a:lnSpc>
              <a:spcBef>
                <a:spcPts val="0"/>
              </a:spcBef>
              <a:spcAft>
                <a:spcPts val="0"/>
              </a:spcAft>
              <a:buClr>
                <a:schemeClr val="lt1"/>
              </a:buClr>
              <a:buSzPts val="8000"/>
              <a:buNone/>
              <a:defRPr i="1" sz="8000">
                <a:solidFill>
                  <a:schemeClr val="lt1"/>
                </a:solidFill>
              </a:defRPr>
            </a:lvl1pPr>
            <a:lvl2pPr lvl="1" rtl="0">
              <a:spcBef>
                <a:spcPts val="0"/>
              </a:spcBef>
              <a:spcAft>
                <a:spcPts val="0"/>
              </a:spcAft>
              <a:buClr>
                <a:schemeClr val="lt1"/>
              </a:buClr>
              <a:buSzPts val="8000"/>
              <a:buNone/>
              <a:defRPr i="1" sz="8000">
                <a:solidFill>
                  <a:schemeClr val="lt1"/>
                </a:solidFill>
              </a:defRPr>
            </a:lvl2pPr>
            <a:lvl3pPr lvl="2" rtl="0">
              <a:spcBef>
                <a:spcPts val="0"/>
              </a:spcBef>
              <a:spcAft>
                <a:spcPts val="0"/>
              </a:spcAft>
              <a:buClr>
                <a:schemeClr val="lt1"/>
              </a:buClr>
              <a:buSzPts val="8000"/>
              <a:buNone/>
              <a:defRPr i="1" sz="8000">
                <a:solidFill>
                  <a:schemeClr val="lt1"/>
                </a:solidFill>
              </a:defRPr>
            </a:lvl3pPr>
            <a:lvl4pPr lvl="3" rtl="0">
              <a:spcBef>
                <a:spcPts val="0"/>
              </a:spcBef>
              <a:spcAft>
                <a:spcPts val="0"/>
              </a:spcAft>
              <a:buClr>
                <a:schemeClr val="lt1"/>
              </a:buClr>
              <a:buSzPts val="8000"/>
              <a:buNone/>
              <a:defRPr i="1" sz="8000">
                <a:solidFill>
                  <a:schemeClr val="lt1"/>
                </a:solidFill>
              </a:defRPr>
            </a:lvl4pPr>
            <a:lvl5pPr lvl="4" rtl="0">
              <a:spcBef>
                <a:spcPts val="0"/>
              </a:spcBef>
              <a:spcAft>
                <a:spcPts val="0"/>
              </a:spcAft>
              <a:buClr>
                <a:schemeClr val="lt1"/>
              </a:buClr>
              <a:buSzPts val="8000"/>
              <a:buNone/>
              <a:defRPr i="1" sz="8000">
                <a:solidFill>
                  <a:schemeClr val="lt1"/>
                </a:solidFill>
              </a:defRPr>
            </a:lvl5pPr>
            <a:lvl6pPr lvl="5" rtl="0">
              <a:spcBef>
                <a:spcPts val="0"/>
              </a:spcBef>
              <a:spcAft>
                <a:spcPts val="0"/>
              </a:spcAft>
              <a:buClr>
                <a:schemeClr val="lt1"/>
              </a:buClr>
              <a:buSzPts val="8000"/>
              <a:buNone/>
              <a:defRPr i="1" sz="8000">
                <a:solidFill>
                  <a:schemeClr val="lt1"/>
                </a:solidFill>
              </a:defRPr>
            </a:lvl6pPr>
            <a:lvl7pPr lvl="6" rtl="0">
              <a:spcBef>
                <a:spcPts val="0"/>
              </a:spcBef>
              <a:spcAft>
                <a:spcPts val="0"/>
              </a:spcAft>
              <a:buClr>
                <a:schemeClr val="lt1"/>
              </a:buClr>
              <a:buSzPts val="8000"/>
              <a:buNone/>
              <a:defRPr i="1" sz="8000">
                <a:solidFill>
                  <a:schemeClr val="lt1"/>
                </a:solidFill>
              </a:defRPr>
            </a:lvl7pPr>
            <a:lvl8pPr lvl="7" rtl="0">
              <a:spcBef>
                <a:spcPts val="0"/>
              </a:spcBef>
              <a:spcAft>
                <a:spcPts val="0"/>
              </a:spcAft>
              <a:buClr>
                <a:schemeClr val="lt1"/>
              </a:buClr>
              <a:buSzPts val="8000"/>
              <a:buNone/>
              <a:defRPr i="1" sz="8000">
                <a:solidFill>
                  <a:schemeClr val="lt1"/>
                </a:solidFill>
              </a:defRPr>
            </a:lvl8pPr>
            <a:lvl9pPr lvl="8" rtl="0">
              <a:spcBef>
                <a:spcPts val="0"/>
              </a:spcBef>
              <a:spcAft>
                <a:spcPts val="0"/>
              </a:spcAft>
              <a:buClr>
                <a:schemeClr val="lt1"/>
              </a:buClr>
              <a:buSzPts val="8000"/>
              <a:buNone/>
              <a:defRPr i="1" sz="8000">
                <a:solidFill>
                  <a:schemeClr val="lt1"/>
                </a:solidFill>
              </a:defRPr>
            </a:lvl9pPr>
          </a:lstStyle>
          <a:p/>
        </p:txBody>
      </p:sp>
      <p:sp>
        <p:nvSpPr>
          <p:cNvPr id="82" name="Google Shape;82;p19"/>
          <p:cNvSpPr txBox="1"/>
          <p:nvPr>
            <p:ph idx="1" type="subTitle"/>
          </p:nvPr>
        </p:nvSpPr>
        <p:spPr>
          <a:xfrm>
            <a:off x="1521333" y="8562333"/>
            <a:ext cx="10223100" cy="1460100"/>
          </a:xfrm>
          <a:prstGeom prst="rect">
            <a:avLst/>
          </a:prstGeom>
          <a:noFill/>
          <a:ln>
            <a:noFill/>
          </a:ln>
        </p:spPr>
        <p:txBody>
          <a:bodyPr anchorCtr="0" anchor="t" bIns="121875" lIns="0" spcFirstLastPara="1" rIns="243800" wrap="square" tIns="0">
            <a:noAutofit/>
          </a:bodyPr>
          <a:lstStyle>
            <a:lvl1pPr lvl="0" rtl="0" algn="l">
              <a:lnSpc>
                <a:spcPct val="100000"/>
              </a:lnSpc>
              <a:spcBef>
                <a:spcPts val="0"/>
              </a:spcBef>
              <a:spcAft>
                <a:spcPts val="0"/>
              </a:spcAft>
              <a:buClr>
                <a:schemeClr val="lt1"/>
              </a:buClr>
              <a:buSzPts val="3200"/>
              <a:buNone/>
              <a:defRPr i="1">
                <a:solidFill>
                  <a:schemeClr val="lt1"/>
                </a:solidFill>
              </a:defRPr>
            </a:lvl1pPr>
            <a:lvl2pPr lvl="1" rtl="0" algn="ctr">
              <a:lnSpc>
                <a:spcPct val="90000"/>
              </a:lnSpc>
              <a:spcBef>
                <a:spcPts val="1100"/>
              </a:spcBef>
              <a:spcAft>
                <a:spcPts val="0"/>
              </a:spcAft>
              <a:buClr>
                <a:schemeClr val="lt1"/>
              </a:buClr>
              <a:buSzPts val="3200"/>
              <a:buNone/>
              <a:defRPr i="1">
                <a:solidFill>
                  <a:schemeClr val="lt1"/>
                </a:solidFill>
              </a:defRPr>
            </a:lvl2pPr>
            <a:lvl3pPr lvl="2" rtl="0" algn="ctr">
              <a:lnSpc>
                <a:spcPct val="90000"/>
              </a:lnSpc>
              <a:spcBef>
                <a:spcPts val="1100"/>
              </a:spcBef>
              <a:spcAft>
                <a:spcPts val="0"/>
              </a:spcAft>
              <a:buClr>
                <a:schemeClr val="lt1"/>
              </a:buClr>
              <a:buSzPts val="3200"/>
              <a:buNone/>
              <a:defRPr i="1">
                <a:solidFill>
                  <a:schemeClr val="lt1"/>
                </a:solidFill>
              </a:defRPr>
            </a:lvl3pPr>
            <a:lvl4pPr lvl="3" rtl="0" algn="ctr">
              <a:lnSpc>
                <a:spcPct val="90000"/>
              </a:lnSpc>
              <a:spcBef>
                <a:spcPts val="1100"/>
              </a:spcBef>
              <a:spcAft>
                <a:spcPts val="0"/>
              </a:spcAft>
              <a:buClr>
                <a:schemeClr val="lt1"/>
              </a:buClr>
              <a:buSzPts val="3200"/>
              <a:buNone/>
              <a:defRPr i="1">
                <a:solidFill>
                  <a:schemeClr val="lt1"/>
                </a:solidFill>
              </a:defRPr>
            </a:lvl4pPr>
            <a:lvl5pPr lvl="4" rtl="0" algn="ctr">
              <a:lnSpc>
                <a:spcPct val="90000"/>
              </a:lnSpc>
              <a:spcBef>
                <a:spcPts val="1100"/>
              </a:spcBef>
              <a:spcAft>
                <a:spcPts val="0"/>
              </a:spcAft>
              <a:buClr>
                <a:schemeClr val="lt1"/>
              </a:buClr>
              <a:buSzPts val="3200"/>
              <a:buNone/>
              <a:defRPr i="1">
                <a:solidFill>
                  <a:schemeClr val="lt1"/>
                </a:solidFill>
              </a:defRPr>
            </a:lvl5pPr>
            <a:lvl6pPr lvl="5" rtl="0" algn="ctr">
              <a:lnSpc>
                <a:spcPct val="90000"/>
              </a:lnSpc>
              <a:spcBef>
                <a:spcPts val="1100"/>
              </a:spcBef>
              <a:spcAft>
                <a:spcPts val="0"/>
              </a:spcAft>
              <a:buClr>
                <a:schemeClr val="lt1"/>
              </a:buClr>
              <a:buSzPts val="3200"/>
              <a:buNone/>
              <a:defRPr i="1">
                <a:solidFill>
                  <a:schemeClr val="lt1"/>
                </a:solidFill>
              </a:defRPr>
            </a:lvl6pPr>
            <a:lvl7pPr lvl="6" rtl="0" algn="ctr">
              <a:lnSpc>
                <a:spcPct val="90000"/>
              </a:lnSpc>
              <a:spcBef>
                <a:spcPts val="1100"/>
              </a:spcBef>
              <a:spcAft>
                <a:spcPts val="0"/>
              </a:spcAft>
              <a:buClr>
                <a:schemeClr val="lt1"/>
              </a:buClr>
              <a:buSzPts val="3200"/>
              <a:buNone/>
              <a:defRPr i="1">
                <a:solidFill>
                  <a:schemeClr val="lt1"/>
                </a:solidFill>
              </a:defRPr>
            </a:lvl7pPr>
            <a:lvl8pPr lvl="7" rtl="0" algn="ctr">
              <a:lnSpc>
                <a:spcPct val="90000"/>
              </a:lnSpc>
              <a:spcBef>
                <a:spcPts val="1100"/>
              </a:spcBef>
              <a:spcAft>
                <a:spcPts val="0"/>
              </a:spcAft>
              <a:buClr>
                <a:schemeClr val="lt1"/>
              </a:buClr>
              <a:buSzPts val="3200"/>
              <a:buNone/>
              <a:defRPr i="1">
                <a:solidFill>
                  <a:schemeClr val="lt1"/>
                </a:solidFill>
              </a:defRPr>
            </a:lvl8pPr>
            <a:lvl9pPr lvl="8" rtl="0" algn="ctr">
              <a:lnSpc>
                <a:spcPct val="90000"/>
              </a:lnSpc>
              <a:spcBef>
                <a:spcPts val="1100"/>
              </a:spcBef>
              <a:spcAft>
                <a:spcPts val="0"/>
              </a:spcAft>
              <a:buClr>
                <a:schemeClr val="lt1"/>
              </a:buClr>
              <a:buSzPts val="3200"/>
              <a:buNone/>
              <a:defRPr i="1">
                <a:solidFill>
                  <a:schemeClr val="lt1"/>
                </a:solidFill>
              </a:defRPr>
            </a:lvl9pPr>
          </a:lstStyle>
          <a:p/>
        </p:txBody>
      </p:sp>
      <p:pic>
        <p:nvPicPr>
          <p:cNvPr id="83" name="Google Shape;83;p19"/>
          <p:cNvPicPr preferRelativeResize="0"/>
          <p:nvPr/>
        </p:nvPicPr>
        <p:blipFill>
          <a:blip r:embed="rId3">
            <a:alphaModFix/>
          </a:blip>
          <a:stretch>
            <a:fillRect/>
          </a:stretch>
        </p:blipFill>
        <p:spPr>
          <a:xfrm>
            <a:off x="1064175" y="1589400"/>
            <a:ext cx="5951526" cy="21871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
  <p:cSld name="Breaker_Denim_1_1_1">
    <p:bg>
      <p:bgPr>
        <a:solidFill>
          <a:schemeClr val="dk2"/>
        </a:solidFill>
      </p:bgPr>
    </p:bg>
    <p:spTree>
      <p:nvGrpSpPr>
        <p:cNvPr id="84" name="Shape 84"/>
        <p:cNvGrpSpPr/>
        <p:nvPr/>
      </p:nvGrpSpPr>
      <p:grpSpPr>
        <a:xfrm>
          <a:off x="0" y="0"/>
          <a:ext cx="0" cy="0"/>
          <a:chOff x="0" y="0"/>
          <a:chExt cx="0" cy="0"/>
        </a:xfrm>
      </p:grpSpPr>
      <p:pic>
        <p:nvPicPr>
          <p:cNvPr id="85" name="Google Shape;85;p20"/>
          <p:cNvPicPr preferRelativeResize="0"/>
          <p:nvPr/>
        </p:nvPicPr>
        <p:blipFill rotWithShape="1">
          <a:blip r:embed="rId2">
            <a:alphaModFix/>
          </a:blip>
          <a:srcRect b="2467" l="0" r="0" t="0"/>
          <a:stretch/>
        </p:blipFill>
        <p:spPr>
          <a:xfrm>
            <a:off x="-11533" y="1442200"/>
            <a:ext cx="24384000" cy="12273799"/>
          </a:xfrm>
          <a:prstGeom prst="rect">
            <a:avLst/>
          </a:prstGeom>
          <a:noFill/>
          <a:ln>
            <a:noFill/>
          </a:ln>
        </p:spPr>
      </p:pic>
      <p:sp>
        <p:nvSpPr>
          <p:cNvPr id="86" name="Google Shape;86;p20"/>
          <p:cNvSpPr txBox="1"/>
          <p:nvPr>
            <p:ph type="title"/>
          </p:nvPr>
        </p:nvSpPr>
        <p:spPr>
          <a:xfrm>
            <a:off x="1218667" y="4153200"/>
            <a:ext cx="16973100" cy="5409600"/>
          </a:xfrm>
          <a:prstGeom prst="rect">
            <a:avLst/>
          </a:prstGeom>
        </p:spPr>
        <p:txBody>
          <a:bodyPr anchorCtr="0" anchor="ctr" bIns="121875" lIns="0" spcFirstLastPara="1" rIns="243800" wrap="square" tIns="121875">
            <a:noAutofit/>
          </a:bodyPr>
          <a:lstStyle>
            <a:lvl1pPr lvl="0" rtl="0">
              <a:spcBef>
                <a:spcPts val="0"/>
              </a:spcBef>
              <a:spcAft>
                <a:spcPts val="0"/>
              </a:spcAft>
              <a:buNone/>
              <a:defRPr i="1" sz="7300">
                <a:solidFill>
                  <a:schemeClr val="lt1"/>
                </a:solidFill>
              </a:defRPr>
            </a:lvl1pPr>
            <a:lvl2pPr lvl="1" rtl="0">
              <a:spcBef>
                <a:spcPts val="0"/>
              </a:spcBef>
              <a:spcAft>
                <a:spcPts val="0"/>
              </a:spcAft>
              <a:buNone/>
              <a:defRPr i="1" sz="7300">
                <a:solidFill>
                  <a:schemeClr val="lt1"/>
                </a:solidFill>
              </a:defRPr>
            </a:lvl2pPr>
            <a:lvl3pPr lvl="2" rtl="0">
              <a:spcBef>
                <a:spcPts val="0"/>
              </a:spcBef>
              <a:spcAft>
                <a:spcPts val="0"/>
              </a:spcAft>
              <a:buNone/>
              <a:defRPr i="1" sz="7300">
                <a:solidFill>
                  <a:schemeClr val="lt1"/>
                </a:solidFill>
              </a:defRPr>
            </a:lvl3pPr>
            <a:lvl4pPr lvl="3" rtl="0">
              <a:spcBef>
                <a:spcPts val="0"/>
              </a:spcBef>
              <a:spcAft>
                <a:spcPts val="0"/>
              </a:spcAft>
              <a:buNone/>
              <a:defRPr i="1" sz="7300">
                <a:solidFill>
                  <a:schemeClr val="lt1"/>
                </a:solidFill>
              </a:defRPr>
            </a:lvl4pPr>
            <a:lvl5pPr lvl="4" rtl="0">
              <a:spcBef>
                <a:spcPts val="0"/>
              </a:spcBef>
              <a:spcAft>
                <a:spcPts val="0"/>
              </a:spcAft>
              <a:buNone/>
              <a:defRPr i="1" sz="7300">
                <a:solidFill>
                  <a:schemeClr val="lt1"/>
                </a:solidFill>
              </a:defRPr>
            </a:lvl5pPr>
            <a:lvl6pPr lvl="5" rtl="0">
              <a:spcBef>
                <a:spcPts val="0"/>
              </a:spcBef>
              <a:spcAft>
                <a:spcPts val="0"/>
              </a:spcAft>
              <a:buNone/>
              <a:defRPr i="1" sz="7300">
                <a:solidFill>
                  <a:schemeClr val="lt1"/>
                </a:solidFill>
              </a:defRPr>
            </a:lvl6pPr>
            <a:lvl7pPr lvl="6" rtl="0">
              <a:spcBef>
                <a:spcPts val="0"/>
              </a:spcBef>
              <a:spcAft>
                <a:spcPts val="0"/>
              </a:spcAft>
              <a:buNone/>
              <a:defRPr i="1" sz="7300">
                <a:solidFill>
                  <a:schemeClr val="lt1"/>
                </a:solidFill>
              </a:defRPr>
            </a:lvl7pPr>
            <a:lvl8pPr lvl="7" rtl="0">
              <a:spcBef>
                <a:spcPts val="0"/>
              </a:spcBef>
              <a:spcAft>
                <a:spcPts val="0"/>
              </a:spcAft>
              <a:buNone/>
              <a:defRPr i="1" sz="7300">
                <a:solidFill>
                  <a:schemeClr val="lt1"/>
                </a:solidFill>
              </a:defRPr>
            </a:lvl8pPr>
            <a:lvl9pPr lvl="8" rtl="0">
              <a:spcBef>
                <a:spcPts val="0"/>
              </a:spcBef>
              <a:spcAft>
                <a:spcPts val="0"/>
              </a:spcAft>
              <a:buNone/>
              <a:defRPr i="1" sz="7300">
                <a:solidFill>
                  <a:schemeClr val="lt1"/>
                </a:solidFill>
              </a:defRPr>
            </a:lvl9pPr>
          </a:lstStyle>
          <a:p/>
        </p:txBody>
      </p:sp>
      <p:pic>
        <p:nvPicPr>
          <p:cNvPr id="87" name="Google Shape;87;p20"/>
          <p:cNvPicPr preferRelativeResize="0"/>
          <p:nvPr/>
        </p:nvPicPr>
        <p:blipFill>
          <a:blip r:embed="rId3">
            <a:alphaModFix/>
          </a:blip>
          <a:stretch>
            <a:fillRect/>
          </a:stretch>
        </p:blipFill>
        <p:spPr>
          <a:xfrm>
            <a:off x="20022263" y="581350"/>
            <a:ext cx="3801594" cy="13970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 v2">
  <p:cSld name="Breaker_Denim_1_1_1_1">
    <p:bg>
      <p:bgPr>
        <a:solidFill>
          <a:schemeClr val="dk2"/>
        </a:solidFill>
      </p:bgPr>
    </p:bg>
    <p:spTree>
      <p:nvGrpSpPr>
        <p:cNvPr id="88" name="Shape 88"/>
        <p:cNvGrpSpPr/>
        <p:nvPr/>
      </p:nvGrpSpPr>
      <p:grpSpPr>
        <a:xfrm>
          <a:off x="0" y="0"/>
          <a:ext cx="0" cy="0"/>
          <a:chOff x="0" y="0"/>
          <a:chExt cx="0" cy="0"/>
        </a:xfrm>
      </p:grpSpPr>
      <p:pic>
        <p:nvPicPr>
          <p:cNvPr id="89" name="Google Shape;89;p21"/>
          <p:cNvPicPr preferRelativeResize="0"/>
          <p:nvPr/>
        </p:nvPicPr>
        <p:blipFill>
          <a:blip r:embed="rId2">
            <a:alphaModFix/>
          </a:blip>
          <a:stretch>
            <a:fillRect/>
          </a:stretch>
        </p:blipFill>
        <p:spPr>
          <a:xfrm>
            <a:off x="0" y="1226324"/>
            <a:ext cx="24384000" cy="12489675"/>
          </a:xfrm>
          <a:prstGeom prst="rect">
            <a:avLst/>
          </a:prstGeom>
          <a:noFill/>
          <a:ln>
            <a:noFill/>
          </a:ln>
        </p:spPr>
      </p:pic>
      <p:sp>
        <p:nvSpPr>
          <p:cNvPr id="90" name="Google Shape;90;p21"/>
          <p:cNvSpPr txBox="1"/>
          <p:nvPr>
            <p:ph type="title"/>
          </p:nvPr>
        </p:nvSpPr>
        <p:spPr>
          <a:xfrm>
            <a:off x="1218667" y="4153200"/>
            <a:ext cx="16973100" cy="5409600"/>
          </a:xfrm>
          <a:prstGeom prst="rect">
            <a:avLst/>
          </a:prstGeom>
        </p:spPr>
        <p:txBody>
          <a:bodyPr anchorCtr="0" anchor="ctr" bIns="121875" lIns="0" spcFirstLastPara="1" rIns="243800" wrap="square" tIns="121875">
            <a:noAutofit/>
          </a:bodyPr>
          <a:lstStyle>
            <a:lvl1pPr lvl="0" rtl="0">
              <a:spcBef>
                <a:spcPts val="0"/>
              </a:spcBef>
              <a:spcAft>
                <a:spcPts val="0"/>
              </a:spcAft>
              <a:buNone/>
              <a:defRPr i="1" sz="7300">
                <a:solidFill>
                  <a:schemeClr val="lt1"/>
                </a:solidFill>
              </a:defRPr>
            </a:lvl1pPr>
            <a:lvl2pPr lvl="1" rtl="0">
              <a:spcBef>
                <a:spcPts val="0"/>
              </a:spcBef>
              <a:spcAft>
                <a:spcPts val="0"/>
              </a:spcAft>
              <a:buNone/>
              <a:defRPr i="1" sz="7300">
                <a:solidFill>
                  <a:schemeClr val="lt1"/>
                </a:solidFill>
              </a:defRPr>
            </a:lvl2pPr>
            <a:lvl3pPr lvl="2" rtl="0">
              <a:spcBef>
                <a:spcPts val="0"/>
              </a:spcBef>
              <a:spcAft>
                <a:spcPts val="0"/>
              </a:spcAft>
              <a:buNone/>
              <a:defRPr i="1" sz="7300">
                <a:solidFill>
                  <a:schemeClr val="lt1"/>
                </a:solidFill>
              </a:defRPr>
            </a:lvl3pPr>
            <a:lvl4pPr lvl="3" rtl="0">
              <a:spcBef>
                <a:spcPts val="0"/>
              </a:spcBef>
              <a:spcAft>
                <a:spcPts val="0"/>
              </a:spcAft>
              <a:buNone/>
              <a:defRPr i="1" sz="7300">
                <a:solidFill>
                  <a:schemeClr val="lt1"/>
                </a:solidFill>
              </a:defRPr>
            </a:lvl4pPr>
            <a:lvl5pPr lvl="4" rtl="0">
              <a:spcBef>
                <a:spcPts val="0"/>
              </a:spcBef>
              <a:spcAft>
                <a:spcPts val="0"/>
              </a:spcAft>
              <a:buNone/>
              <a:defRPr i="1" sz="7300">
                <a:solidFill>
                  <a:schemeClr val="lt1"/>
                </a:solidFill>
              </a:defRPr>
            </a:lvl5pPr>
            <a:lvl6pPr lvl="5" rtl="0">
              <a:spcBef>
                <a:spcPts val="0"/>
              </a:spcBef>
              <a:spcAft>
                <a:spcPts val="0"/>
              </a:spcAft>
              <a:buNone/>
              <a:defRPr i="1" sz="7300">
                <a:solidFill>
                  <a:schemeClr val="lt1"/>
                </a:solidFill>
              </a:defRPr>
            </a:lvl6pPr>
            <a:lvl7pPr lvl="6" rtl="0">
              <a:spcBef>
                <a:spcPts val="0"/>
              </a:spcBef>
              <a:spcAft>
                <a:spcPts val="0"/>
              </a:spcAft>
              <a:buNone/>
              <a:defRPr i="1" sz="7300">
                <a:solidFill>
                  <a:schemeClr val="lt1"/>
                </a:solidFill>
              </a:defRPr>
            </a:lvl7pPr>
            <a:lvl8pPr lvl="7" rtl="0">
              <a:spcBef>
                <a:spcPts val="0"/>
              </a:spcBef>
              <a:spcAft>
                <a:spcPts val="0"/>
              </a:spcAft>
              <a:buNone/>
              <a:defRPr i="1" sz="7300">
                <a:solidFill>
                  <a:schemeClr val="lt1"/>
                </a:solidFill>
              </a:defRPr>
            </a:lvl8pPr>
            <a:lvl9pPr lvl="8" rtl="0">
              <a:spcBef>
                <a:spcPts val="0"/>
              </a:spcBef>
              <a:spcAft>
                <a:spcPts val="0"/>
              </a:spcAft>
              <a:buNone/>
              <a:defRPr i="1" sz="7300">
                <a:solidFill>
                  <a:schemeClr val="lt1"/>
                </a:solidFill>
              </a:defRPr>
            </a:lvl9pPr>
          </a:lstStyle>
          <a:p/>
        </p:txBody>
      </p:sp>
      <p:pic>
        <p:nvPicPr>
          <p:cNvPr id="91" name="Google Shape;91;p21"/>
          <p:cNvPicPr preferRelativeResize="0"/>
          <p:nvPr/>
        </p:nvPicPr>
        <p:blipFill>
          <a:blip r:embed="rId3">
            <a:alphaModFix/>
          </a:blip>
          <a:stretch>
            <a:fillRect/>
          </a:stretch>
        </p:blipFill>
        <p:spPr>
          <a:xfrm>
            <a:off x="20022263" y="581350"/>
            <a:ext cx="3801594" cy="13970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831200" y="5735600"/>
            <a:ext cx="22721700" cy="2244900"/>
          </a:xfrm>
          <a:prstGeom prst="rect">
            <a:avLst/>
          </a:prstGeom>
        </p:spPr>
        <p:txBody>
          <a:bodyPr anchorCtr="0" anchor="ctr" bIns="243800" lIns="243800" spcFirstLastPara="1" rIns="243800" wrap="square" tIns="243800">
            <a:norm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p:txBody>
      </p:sp>
      <p:sp>
        <p:nvSpPr>
          <p:cNvPr id="15" name="Google Shape;15;p3"/>
          <p:cNvSpPr txBox="1"/>
          <p:nvPr>
            <p:ph idx="12" type="sldNum"/>
          </p:nvPr>
        </p:nvSpPr>
        <p:spPr>
          <a:xfrm>
            <a:off x="22593221" y="12435245"/>
            <a:ext cx="1463100" cy="1049700"/>
          </a:xfrm>
          <a:prstGeom prst="rect">
            <a:avLst/>
          </a:prstGeom>
        </p:spPr>
        <p:txBody>
          <a:bodyPr anchorCtr="0" anchor="ctr" bIns="243800" lIns="243800" spcFirstLastPara="1" rIns="243800" wrap="square" tIns="2438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p:cSld name="Breaker_Denim_1_1_1_2">
    <p:bg>
      <p:bgPr>
        <a:solidFill>
          <a:schemeClr val="dk2"/>
        </a:solidFill>
      </p:bgPr>
    </p:bg>
    <p:spTree>
      <p:nvGrpSpPr>
        <p:cNvPr id="92" name="Shape 92"/>
        <p:cNvGrpSpPr/>
        <p:nvPr/>
      </p:nvGrpSpPr>
      <p:grpSpPr>
        <a:xfrm>
          <a:off x="0" y="0"/>
          <a:ext cx="0" cy="0"/>
          <a:chOff x="0" y="0"/>
          <a:chExt cx="0" cy="0"/>
        </a:xfrm>
      </p:grpSpPr>
      <p:pic>
        <p:nvPicPr>
          <p:cNvPr id="93" name="Google Shape;93;p22"/>
          <p:cNvPicPr preferRelativeResize="0"/>
          <p:nvPr/>
        </p:nvPicPr>
        <p:blipFill rotWithShape="1">
          <a:blip r:embed="rId2">
            <a:alphaModFix/>
          </a:blip>
          <a:srcRect b="2467" l="0" r="0" t="0"/>
          <a:stretch/>
        </p:blipFill>
        <p:spPr>
          <a:xfrm>
            <a:off x="-11533" y="1442200"/>
            <a:ext cx="24384000" cy="12273799"/>
          </a:xfrm>
          <a:prstGeom prst="rect">
            <a:avLst/>
          </a:prstGeom>
          <a:noFill/>
          <a:ln>
            <a:noFill/>
          </a:ln>
        </p:spPr>
      </p:pic>
      <p:pic>
        <p:nvPicPr>
          <p:cNvPr id="94" name="Google Shape;94;p22"/>
          <p:cNvPicPr preferRelativeResize="0"/>
          <p:nvPr/>
        </p:nvPicPr>
        <p:blipFill>
          <a:blip r:embed="rId3">
            <a:alphaModFix/>
          </a:blip>
          <a:stretch>
            <a:fillRect/>
          </a:stretch>
        </p:blipFill>
        <p:spPr>
          <a:xfrm>
            <a:off x="1195575" y="5730663"/>
            <a:ext cx="6135400" cy="225467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v2">
  <p:cSld name="Breaker_Denim_1_1_1_1_1">
    <p:bg>
      <p:bgPr>
        <a:solidFill>
          <a:schemeClr val="dk2"/>
        </a:solidFill>
      </p:bgPr>
    </p:bg>
    <p:spTree>
      <p:nvGrpSpPr>
        <p:cNvPr id="95" name="Shape 95"/>
        <p:cNvGrpSpPr/>
        <p:nvPr/>
      </p:nvGrpSpPr>
      <p:grpSpPr>
        <a:xfrm>
          <a:off x="0" y="0"/>
          <a:ext cx="0" cy="0"/>
          <a:chOff x="0" y="0"/>
          <a:chExt cx="0" cy="0"/>
        </a:xfrm>
      </p:grpSpPr>
      <p:pic>
        <p:nvPicPr>
          <p:cNvPr id="96" name="Google Shape;96;p23"/>
          <p:cNvPicPr preferRelativeResize="0"/>
          <p:nvPr/>
        </p:nvPicPr>
        <p:blipFill>
          <a:blip r:embed="rId2">
            <a:alphaModFix/>
          </a:blip>
          <a:stretch>
            <a:fillRect/>
          </a:stretch>
        </p:blipFill>
        <p:spPr>
          <a:xfrm>
            <a:off x="0" y="1226324"/>
            <a:ext cx="24384000" cy="12489675"/>
          </a:xfrm>
          <a:prstGeom prst="rect">
            <a:avLst/>
          </a:prstGeom>
          <a:noFill/>
          <a:ln>
            <a:noFill/>
          </a:ln>
        </p:spPr>
      </p:pic>
      <p:pic>
        <p:nvPicPr>
          <p:cNvPr id="97" name="Google Shape;97;p23"/>
          <p:cNvPicPr preferRelativeResize="0"/>
          <p:nvPr/>
        </p:nvPicPr>
        <p:blipFill>
          <a:blip r:embed="rId3">
            <a:alphaModFix/>
          </a:blip>
          <a:stretch>
            <a:fillRect/>
          </a:stretch>
        </p:blipFill>
        <p:spPr>
          <a:xfrm>
            <a:off x="1195575" y="5730663"/>
            <a:ext cx="6135400" cy="225467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omparison">
    <p:spTree>
      <p:nvGrpSpPr>
        <p:cNvPr id="98" name="Shape 98"/>
        <p:cNvGrpSpPr/>
        <p:nvPr/>
      </p:nvGrpSpPr>
      <p:grpSpPr>
        <a:xfrm>
          <a:off x="0" y="0"/>
          <a:ext cx="0" cy="0"/>
          <a:chOff x="0" y="0"/>
          <a:chExt cx="0" cy="0"/>
        </a:xfrm>
      </p:grpSpPr>
      <p:pic>
        <p:nvPicPr>
          <p:cNvPr id="99" name="Google Shape;99;p24"/>
          <p:cNvPicPr preferRelativeResize="0"/>
          <p:nvPr/>
        </p:nvPicPr>
        <p:blipFill>
          <a:blip r:embed="rId2">
            <a:alphaModFix/>
          </a:blip>
          <a:stretch>
            <a:fillRect/>
          </a:stretch>
        </p:blipFill>
        <p:spPr>
          <a:xfrm>
            <a:off x="20021750" y="581350"/>
            <a:ext cx="3802621" cy="1397050"/>
          </a:xfrm>
          <a:prstGeom prst="rect">
            <a:avLst/>
          </a:prstGeom>
          <a:noFill/>
          <a:ln>
            <a:noFill/>
          </a:ln>
        </p:spPr>
      </p:pic>
      <p:sp>
        <p:nvSpPr>
          <p:cNvPr id="100" name="Google Shape;100;p24"/>
          <p:cNvSpPr txBox="1"/>
          <p:nvPr/>
        </p:nvSpPr>
        <p:spPr>
          <a:xfrm>
            <a:off x="16538100" y="12421525"/>
            <a:ext cx="71601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2100">
                <a:solidFill>
                  <a:schemeClr val="dk1"/>
                </a:solidFill>
                <a:uFill>
                  <a:noFill/>
                </a:uFill>
                <a:latin typeface="Source Code Pro"/>
                <a:ea typeface="Source Code Pro"/>
                <a:cs typeface="Source Code Pro"/>
                <a:sym typeface="Source Code Pro"/>
                <a:hlinkClick r:id="rId3">
                  <a:extLst>
                    <a:ext uri="{A12FA001-AC4F-418D-AE19-62706E023703}">
                      <ahyp:hlinkClr val="tx"/>
                    </a:ext>
                  </a:extLst>
                </a:hlinkClick>
              </a:rPr>
              <a:t>developer.confluent.io</a:t>
            </a:r>
            <a:endParaRPr sz="2100">
              <a:latin typeface="Source Code Pro"/>
              <a:ea typeface="Source Code Pro"/>
              <a:cs typeface="Source Code Pro"/>
              <a:sym typeface="Source Code Pro"/>
            </a:endParaRPr>
          </a:p>
        </p:txBody>
      </p:sp>
    </p:spTree>
  </p:cSld>
  <p:clrMapOvr>
    <a:masterClrMapping/>
  </p:clrMapOvr>
  <p:extLst>
    <p:ext uri="{DCECCB84-F9BA-43D5-87BE-67443E8EF086}">
      <p15:sldGuideLst>
        <p15:guide id="1" pos="14688">
          <p15:clr>
            <a:srgbClr val="FA7B17"/>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color block midnight">
  <p:cSld name="CUSTOM_1_1_1">
    <p:spTree>
      <p:nvGrpSpPr>
        <p:cNvPr id="101" name="Shape 101"/>
        <p:cNvGrpSpPr/>
        <p:nvPr/>
      </p:nvGrpSpPr>
      <p:grpSpPr>
        <a:xfrm>
          <a:off x="0" y="0"/>
          <a:ext cx="0" cy="0"/>
          <a:chOff x="0" y="0"/>
          <a:chExt cx="0" cy="0"/>
        </a:xfrm>
      </p:grpSpPr>
      <p:sp>
        <p:nvSpPr>
          <p:cNvPr id="102" name="Google Shape;102;p25"/>
          <p:cNvSpPr/>
          <p:nvPr/>
        </p:nvSpPr>
        <p:spPr>
          <a:xfrm>
            <a:off x="0" y="0"/>
            <a:ext cx="12173700" cy="13716000"/>
          </a:xfrm>
          <a:prstGeom prst="rect">
            <a:avLst/>
          </a:pr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 name="Google Shape;103;p25"/>
          <p:cNvSpPr txBox="1"/>
          <p:nvPr>
            <p:ph type="title"/>
          </p:nvPr>
        </p:nvSpPr>
        <p:spPr>
          <a:xfrm>
            <a:off x="1218667" y="899283"/>
            <a:ext cx="9516000" cy="1132800"/>
          </a:xfrm>
          <a:prstGeom prst="rect">
            <a:avLst/>
          </a:prstGeom>
        </p:spPr>
        <p:txBody>
          <a:bodyPr anchorCtr="0" anchor="t" bIns="121875" lIns="0" spcFirstLastPara="1" rIns="243800" wrap="square" tIns="121875">
            <a:noAutofit/>
          </a:bodyPr>
          <a:lstStyle>
            <a:lvl1pPr lvl="0" rtl="0">
              <a:spcBef>
                <a:spcPts val="0"/>
              </a:spcBef>
              <a:spcAft>
                <a:spcPts val="0"/>
              </a:spcAft>
              <a:buClr>
                <a:schemeClr val="lt1"/>
              </a:buClr>
              <a:buSzPts val="5900"/>
              <a:buNone/>
              <a:defRPr>
                <a:solidFill>
                  <a:schemeClr val="lt1"/>
                </a:solidFill>
              </a:defRPr>
            </a:lvl1pPr>
            <a:lvl2pPr lvl="1" rtl="0">
              <a:spcBef>
                <a:spcPts val="0"/>
              </a:spcBef>
              <a:spcAft>
                <a:spcPts val="0"/>
              </a:spcAft>
              <a:buClr>
                <a:schemeClr val="lt1"/>
              </a:buClr>
              <a:buSzPts val="6400"/>
              <a:buNone/>
              <a:defRPr>
                <a:solidFill>
                  <a:schemeClr val="lt1"/>
                </a:solidFill>
              </a:defRPr>
            </a:lvl2pPr>
            <a:lvl3pPr lvl="2" rtl="0">
              <a:spcBef>
                <a:spcPts val="0"/>
              </a:spcBef>
              <a:spcAft>
                <a:spcPts val="0"/>
              </a:spcAft>
              <a:buClr>
                <a:schemeClr val="lt1"/>
              </a:buClr>
              <a:buSzPts val="6400"/>
              <a:buNone/>
              <a:defRPr>
                <a:solidFill>
                  <a:schemeClr val="lt1"/>
                </a:solidFill>
              </a:defRPr>
            </a:lvl3pPr>
            <a:lvl4pPr lvl="3" rtl="0">
              <a:spcBef>
                <a:spcPts val="0"/>
              </a:spcBef>
              <a:spcAft>
                <a:spcPts val="0"/>
              </a:spcAft>
              <a:buClr>
                <a:schemeClr val="lt1"/>
              </a:buClr>
              <a:buSzPts val="6400"/>
              <a:buNone/>
              <a:defRPr>
                <a:solidFill>
                  <a:schemeClr val="lt1"/>
                </a:solidFill>
              </a:defRPr>
            </a:lvl4pPr>
            <a:lvl5pPr lvl="4" rtl="0">
              <a:spcBef>
                <a:spcPts val="0"/>
              </a:spcBef>
              <a:spcAft>
                <a:spcPts val="0"/>
              </a:spcAft>
              <a:buClr>
                <a:schemeClr val="lt1"/>
              </a:buClr>
              <a:buSzPts val="6400"/>
              <a:buNone/>
              <a:defRPr>
                <a:solidFill>
                  <a:schemeClr val="lt1"/>
                </a:solidFill>
              </a:defRPr>
            </a:lvl5pPr>
            <a:lvl6pPr lvl="5" rtl="0">
              <a:spcBef>
                <a:spcPts val="0"/>
              </a:spcBef>
              <a:spcAft>
                <a:spcPts val="0"/>
              </a:spcAft>
              <a:buClr>
                <a:schemeClr val="lt1"/>
              </a:buClr>
              <a:buSzPts val="6400"/>
              <a:buNone/>
              <a:defRPr>
                <a:solidFill>
                  <a:schemeClr val="lt1"/>
                </a:solidFill>
              </a:defRPr>
            </a:lvl6pPr>
            <a:lvl7pPr lvl="6" rtl="0">
              <a:spcBef>
                <a:spcPts val="0"/>
              </a:spcBef>
              <a:spcAft>
                <a:spcPts val="0"/>
              </a:spcAft>
              <a:buClr>
                <a:schemeClr val="lt1"/>
              </a:buClr>
              <a:buSzPts val="6400"/>
              <a:buNone/>
              <a:defRPr>
                <a:solidFill>
                  <a:schemeClr val="lt1"/>
                </a:solidFill>
              </a:defRPr>
            </a:lvl7pPr>
            <a:lvl8pPr lvl="7" rtl="0">
              <a:spcBef>
                <a:spcPts val="0"/>
              </a:spcBef>
              <a:spcAft>
                <a:spcPts val="0"/>
              </a:spcAft>
              <a:buClr>
                <a:schemeClr val="lt1"/>
              </a:buClr>
              <a:buSzPts val="6400"/>
              <a:buNone/>
              <a:defRPr>
                <a:solidFill>
                  <a:schemeClr val="lt1"/>
                </a:solidFill>
              </a:defRPr>
            </a:lvl8pPr>
            <a:lvl9pPr lvl="8" rtl="0">
              <a:spcBef>
                <a:spcPts val="0"/>
              </a:spcBef>
              <a:spcAft>
                <a:spcPts val="0"/>
              </a:spcAft>
              <a:buClr>
                <a:schemeClr val="lt1"/>
              </a:buClr>
              <a:buSzPts val="6400"/>
              <a:buNone/>
              <a:defRPr>
                <a:solidFill>
                  <a:schemeClr val="lt1"/>
                </a:solidFill>
              </a:defRPr>
            </a:lvl9pPr>
          </a:lstStyle>
          <a:p/>
        </p:txBody>
      </p:sp>
      <p:sp>
        <p:nvSpPr>
          <p:cNvPr id="104" name="Google Shape;104;p25"/>
          <p:cNvSpPr txBox="1"/>
          <p:nvPr>
            <p:ph idx="1" type="body"/>
          </p:nvPr>
        </p:nvSpPr>
        <p:spPr>
          <a:xfrm>
            <a:off x="1218675" y="3174800"/>
            <a:ext cx="9516000" cy="7034400"/>
          </a:xfrm>
          <a:prstGeom prst="rect">
            <a:avLst/>
          </a:prstGeom>
        </p:spPr>
        <p:txBody>
          <a:bodyPr anchorCtr="0" anchor="t" bIns="121875" lIns="0" spcFirstLastPara="1" rIns="121900" wrap="square" tIns="0">
            <a:noAutofit/>
          </a:bodyPr>
          <a:lstStyle>
            <a:lvl1pPr indent="-431800" lvl="0" marL="457200" rtl="0">
              <a:spcBef>
                <a:spcPts val="1000"/>
              </a:spcBef>
              <a:spcAft>
                <a:spcPts val="0"/>
              </a:spcAft>
              <a:buClr>
                <a:schemeClr val="lt1"/>
              </a:buClr>
              <a:buSzPts val="3200"/>
              <a:buChar char="●"/>
              <a:defRPr>
                <a:solidFill>
                  <a:schemeClr val="lt1"/>
                </a:solidFill>
              </a:defRPr>
            </a:lvl1pPr>
            <a:lvl2pPr indent="-431800" lvl="1" marL="914400" rtl="0">
              <a:spcBef>
                <a:spcPts val="1000"/>
              </a:spcBef>
              <a:spcAft>
                <a:spcPts val="0"/>
              </a:spcAft>
              <a:buClr>
                <a:schemeClr val="lt1"/>
              </a:buClr>
              <a:buSzPts val="3200"/>
              <a:buChar char="○"/>
              <a:defRPr>
                <a:solidFill>
                  <a:schemeClr val="lt1"/>
                </a:solidFill>
              </a:defRPr>
            </a:lvl2pPr>
            <a:lvl3pPr indent="-431800" lvl="2" marL="1371600" rtl="0">
              <a:spcBef>
                <a:spcPts val="1000"/>
              </a:spcBef>
              <a:spcAft>
                <a:spcPts val="0"/>
              </a:spcAft>
              <a:buClr>
                <a:schemeClr val="lt1"/>
              </a:buClr>
              <a:buSzPts val="3200"/>
              <a:buChar char="■"/>
              <a:defRPr>
                <a:solidFill>
                  <a:schemeClr val="lt1"/>
                </a:solidFill>
              </a:defRPr>
            </a:lvl3pPr>
            <a:lvl4pPr indent="-431800" lvl="3" marL="1828800" rtl="0">
              <a:spcBef>
                <a:spcPts val="1000"/>
              </a:spcBef>
              <a:spcAft>
                <a:spcPts val="0"/>
              </a:spcAft>
              <a:buClr>
                <a:schemeClr val="lt1"/>
              </a:buClr>
              <a:buSzPts val="3200"/>
              <a:buChar char="●"/>
              <a:defRPr>
                <a:solidFill>
                  <a:schemeClr val="lt1"/>
                </a:solidFill>
              </a:defRPr>
            </a:lvl4pPr>
            <a:lvl5pPr indent="-431800" lvl="4" marL="2286000" rtl="0">
              <a:spcBef>
                <a:spcPts val="1000"/>
              </a:spcBef>
              <a:spcAft>
                <a:spcPts val="0"/>
              </a:spcAft>
              <a:buClr>
                <a:schemeClr val="lt1"/>
              </a:buClr>
              <a:buSzPts val="3200"/>
              <a:buChar char="○"/>
              <a:defRPr>
                <a:solidFill>
                  <a:schemeClr val="lt1"/>
                </a:solidFill>
              </a:defRPr>
            </a:lvl5pPr>
            <a:lvl6pPr indent="-431800" lvl="5" marL="2743200" rtl="0">
              <a:spcBef>
                <a:spcPts val="1000"/>
              </a:spcBef>
              <a:spcAft>
                <a:spcPts val="0"/>
              </a:spcAft>
              <a:buClr>
                <a:schemeClr val="lt1"/>
              </a:buClr>
              <a:buSzPts val="3200"/>
              <a:buChar char="■"/>
              <a:defRPr>
                <a:solidFill>
                  <a:schemeClr val="lt1"/>
                </a:solidFill>
              </a:defRPr>
            </a:lvl6pPr>
            <a:lvl7pPr indent="-431800" lvl="6" marL="3200400" rtl="0">
              <a:spcBef>
                <a:spcPts val="1000"/>
              </a:spcBef>
              <a:spcAft>
                <a:spcPts val="0"/>
              </a:spcAft>
              <a:buClr>
                <a:schemeClr val="lt1"/>
              </a:buClr>
              <a:buSzPts val="3200"/>
              <a:buChar char="●"/>
              <a:defRPr>
                <a:solidFill>
                  <a:schemeClr val="lt1"/>
                </a:solidFill>
              </a:defRPr>
            </a:lvl7pPr>
            <a:lvl8pPr indent="-431800" lvl="7" marL="3657600" rtl="0">
              <a:spcBef>
                <a:spcPts val="1000"/>
              </a:spcBef>
              <a:spcAft>
                <a:spcPts val="0"/>
              </a:spcAft>
              <a:buClr>
                <a:schemeClr val="lt1"/>
              </a:buClr>
              <a:buSzPts val="3200"/>
              <a:buChar char="○"/>
              <a:defRPr>
                <a:solidFill>
                  <a:schemeClr val="lt1"/>
                </a:solidFill>
              </a:defRPr>
            </a:lvl8pPr>
            <a:lvl9pPr indent="-431800" lvl="8" marL="4114800" rtl="0">
              <a:spcBef>
                <a:spcPts val="1000"/>
              </a:spcBef>
              <a:spcAft>
                <a:spcPts val="0"/>
              </a:spcAft>
              <a:buClr>
                <a:schemeClr val="lt1"/>
              </a:buClr>
              <a:buSzPts val="3200"/>
              <a:buChar char="■"/>
              <a:defRPr>
                <a:solidFill>
                  <a:schemeClr val="lt1"/>
                </a:solidFill>
              </a:defRPr>
            </a:lvl9pPr>
          </a:lstStyle>
          <a:p/>
        </p:txBody>
      </p:sp>
      <p:sp>
        <p:nvSpPr>
          <p:cNvPr id="105" name="Google Shape;105;p25"/>
          <p:cNvSpPr txBox="1"/>
          <p:nvPr>
            <p:ph idx="2" type="body"/>
          </p:nvPr>
        </p:nvSpPr>
        <p:spPr>
          <a:xfrm>
            <a:off x="13364800" y="3174800"/>
            <a:ext cx="9516000" cy="7034400"/>
          </a:xfrm>
          <a:prstGeom prst="rect">
            <a:avLst/>
          </a:prstGeom>
        </p:spPr>
        <p:txBody>
          <a:bodyPr anchorCtr="0" anchor="t" bIns="121875" lIns="0" spcFirstLastPara="1" rIns="121900" wrap="square" tIns="0">
            <a:noAutofit/>
          </a:bodyPr>
          <a:lstStyle>
            <a:lvl1pPr indent="-431800" lvl="0" marL="457200" rtl="0">
              <a:spcBef>
                <a:spcPts val="1000"/>
              </a:spcBef>
              <a:spcAft>
                <a:spcPts val="0"/>
              </a:spcAft>
              <a:buSzPts val="3200"/>
              <a:buChar char="●"/>
              <a:defRPr/>
            </a:lvl1pPr>
            <a:lvl2pPr indent="-431800" lvl="1" marL="914400" rtl="0">
              <a:spcBef>
                <a:spcPts val="1000"/>
              </a:spcBef>
              <a:spcAft>
                <a:spcPts val="0"/>
              </a:spcAft>
              <a:buSzPts val="3200"/>
              <a:buChar char="○"/>
              <a:defRPr/>
            </a:lvl2pPr>
            <a:lvl3pPr indent="-431800" lvl="2" marL="1371600" rtl="0">
              <a:spcBef>
                <a:spcPts val="1000"/>
              </a:spcBef>
              <a:spcAft>
                <a:spcPts val="0"/>
              </a:spcAft>
              <a:buSzPts val="3200"/>
              <a:buChar char="■"/>
              <a:defRPr/>
            </a:lvl3pPr>
            <a:lvl4pPr indent="-431800" lvl="3" marL="1828800" rtl="0">
              <a:spcBef>
                <a:spcPts val="1000"/>
              </a:spcBef>
              <a:spcAft>
                <a:spcPts val="0"/>
              </a:spcAft>
              <a:buSzPts val="3200"/>
              <a:buChar char="●"/>
              <a:defRPr/>
            </a:lvl4pPr>
            <a:lvl5pPr indent="-431800" lvl="4" marL="2286000" rtl="0">
              <a:spcBef>
                <a:spcPts val="1000"/>
              </a:spcBef>
              <a:spcAft>
                <a:spcPts val="0"/>
              </a:spcAft>
              <a:buSzPts val="3200"/>
              <a:buChar char="○"/>
              <a:defRPr/>
            </a:lvl5pPr>
            <a:lvl6pPr indent="-431800" lvl="5" marL="2743200" rtl="0">
              <a:spcBef>
                <a:spcPts val="1000"/>
              </a:spcBef>
              <a:spcAft>
                <a:spcPts val="0"/>
              </a:spcAft>
              <a:buSzPts val="3200"/>
              <a:buChar char="■"/>
              <a:defRPr/>
            </a:lvl6pPr>
            <a:lvl7pPr indent="-431800" lvl="6" marL="3200400" rtl="0">
              <a:spcBef>
                <a:spcPts val="1000"/>
              </a:spcBef>
              <a:spcAft>
                <a:spcPts val="0"/>
              </a:spcAft>
              <a:buSzPts val="3200"/>
              <a:buChar char="●"/>
              <a:defRPr/>
            </a:lvl7pPr>
            <a:lvl8pPr indent="-431800" lvl="7" marL="3657600" rtl="0">
              <a:spcBef>
                <a:spcPts val="1000"/>
              </a:spcBef>
              <a:spcAft>
                <a:spcPts val="0"/>
              </a:spcAft>
              <a:buSzPts val="3200"/>
              <a:buChar char="○"/>
              <a:defRPr/>
            </a:lvl8pPr>
            <a:lvl9pPr indent="-431800" lvl="8" marL="4114800" rtl="0">
              <a:spcBef>
                <a:spcPts val="1000"/>
              </a:spcBef>
              <a:spcAft>
                <a:spcPts val="0"/>
              </a:spcAft>
              <a:buSzPts val="3200"/>
              <a:buChar char="■"/>
              <a:defRPr/>
            </a:lvl9pPr>
          </a:lstStyle>
          <a:p/>
        </p:txBody>
      </p:sp>
      <p:pic>
        <p:nvPicPr>
          <p:cNvPr id="106" name="Google Shape;106;p25"/>
          <p:cNvPicPr preferRelativeResize="0"/>
          <p:nvPr/>
        </p:nvPicPr>
        <p:blipFill>
          <a:blip r:embed="rId2">
            <a:alphaModFix/>
          </a:blip>
          <a:stretch>
            <a:fillRect/>
          </a:stretch>
        </p:blipFill>
        <p:spPr>
          <a:xfrm>
            <a:off x="20021750" y="581350"/>
            <a:ext cx="3802621" cy="1397050"/>
          </a:xfrm>
          <a:prstGeom prst="rect">
            <a:avLst/>
          </a:prstGeom>
          <a:noFill/>
          <a:ln>
            <a:noFill/>
          </a:ln>
        </p:spPr>
      </p:pic>
      <p:sp>
        <p:nvSpPr>
          <p:cNvPr id="107" name="Google Shape;107;p25"/>
          <p:cNvSpPr txBox="1"/>
          <p:nvPr/>
        </p:nvSpPr>
        <p:spPr>
          <a:xfrm>
            <a:off x="16538100" y="12421525"/>
            <a:ext cx="71601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2100">
                <a:solidFill>
                  <a:schemeClr val="dk1"/>
                </a:solidFill>
                <a:uFill>
                  <a:noFill/>
                </a:uFill>
                <a:latin typeface="Source Code Pro"/>
                <a:ea typeface="Source Code Pro"/>
                <a:cs typeface="Source Code Pro"/>
                <a:sym typeface="Source Code Pro"/>
                <a:hlinkClick r:id="rId3">
                  <a:extLst>
                    <a:ext uri="{A12FA001-AC4F-418D-AE19-62706E023703}">
                      <ahyp:hlinkClr val="tx"/>
                    </a:ext>
                  </a:extLst>
                </a:hlinkClick>
              </a:rPr>
              <a:t>developer.confluent.io</a:t>
            </a:r>
            <a:endParaRPr sz="2100">
              <a:latin typeface="Source Code Pro"/>
              <a:ea typeface="Source Code Pro"/>
              <a:cs typeface="Source Code Pro"/>
              <a:sym typeface="Source Code Pro"/>
            </a:endParaRPr>
          </a:p>
        </p:txBody>
      </p:sp>
    </p:spTree>
  </p:cSld>
  <p:clrMapOvr>
    <a:masterClrMapping/>
  </p:clrMapOvr>
  <p:extLst>
    <p:ext uri="{DCECCB84-F9BA-43D5-87BE-67443E8EF086}">
      <p15:sldGuideLst>
        <p15:guide id="1" pos="14688">
          <p15:clr>
            <a:srgbClr val="FA7B17"/>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white box 1 1 1">
  <p:cSld name="CUSTOM_2_1_1_1">
    <p:bg>
      <p:bgPr>
        <a:solidFill>
          <a:schemeClr val="dk2"/>
        </a:solidFill>
      </p:bgPr>
    </p:bg>
    <p:spTree>
      <p:nvGrpSpPr>
        <p:cNvPr id="108" name="Shape 108"/>
        <p:cNvGrpSpPr/>
        <p:nvPr/>
      </p:nvGrpSpPr>
      <p:grpSpPr>
        <a:xfrm>
          <a:off x="0" y="0"/>
          <a:ext cx="0" cy="0"/>
          <a:chOff x="0" y="0"/>
          <a:chExt cx="0" cy="0"/>
        </a:xfrm>
      </p:grpSpPr>
      <p:pic>
        <p:nvPicPr>
          <p:cNvPr id="109" name="Google Shape;109;p26"/>
          <p:cNvPicPr preferRelativeResize="0"/>
          <p:nvPr/>
        </p:nvPicPr>
        <p:blipFill rotWithShape="1">
          <a:blip r:embed="rId2">
            <a:alphaModFix/>
          </a:blip>
          <a:srcRect b="2467" l="0" r="0" t="0"/>
          <a:stretch/>
        </p:blipFill>
        <p:spPr>
          <a:xfrm>
            <a:off x="-11533" y="1442200"/>
            <a:ext cx="24384000" cy="12273799"/>
          </a:xfrm>
          <a:prstGeom prst="rect">
            <a:avLst/>
          </a:prstGeom>
          <a:noFill/>
          <a:ln>
            <a:noFill/>
          </a:ln>
        </p:spPr>
      </p:pic>
      <p:sp>
        <p:nvSpPr>
          <p:cNvPr id="110" name="Google Shape;110;p26"/>
          <p:cNvSpPr/>
          <p:nvPr/>
        </p:nvSpPr>
        <p:spPr>
          <a:xfrm>
            <a:off x="3047800" y="1831800"/>
            <a:ext cx="18288300" cy="10052400"/>
          </a:xfrm>
          <a:prstGeom prst="roundRect">
            <a:avLst>
              <a:gd fmla="val 1351" name="adj"/>
            </a:avLst>
          </a:prstGeom>
          <a:solidFill>
            <a:srgbClr val="1B2365">
              <a:alpha val="44690"/>
            </a:srgbClr>
          </a:solidFill>
          <a:ln>
            <a:noFill/>
          </a:ln>
          <a:effectLst>
            <a:outerShdw blurRad="614363" rotWithShape="0" algn="bl" dir="4080000" dist="209550">
              <a:srgbClr val="000000">
                <a:alpha val="8000"/>
              </a:srgbClr>
            </a:outerShdw>
          </a:effectLst>
        </p:spPr>
        <p:txBody>
          <a:bodyPr anchorCtr="0" anchor="ctr" bIns="487700" lIns="487700" spcFirstLastPara="1" rIns="1219300" wrap="square" tIns="487700">
            <a:noAutofit/>
          </a:bodyPr>
          <a:lstStyle/>
          <a:p>
            <a:pPr indent="0" lvl="0" marL="609600" rtl="0" algn="l">
              <a:spcBef>
                <a:spcPts val="0"/>
              </a:spcBef>
              <a:spcAft>
                <a:spcPts val="0"/>
              </a:spcAft>
              <a:buNone/>
            </a:pPr>
            <a:r>
              <a:t/>
            </a:r>
            <a:endParaRPr sz="3200">
              <a:solidFill>
                <a:srgbClr val="173361"/>
              </a:solidFill>
              <a:latin typeface="Montserrat"/>
              <a:ea typeface="Montserrat"/>
              <a:cs typeface="Montserrat"/>
              <a:sym typeface="Montserrat"/>
            </a:endParaRPr>
          </a:p>
          <a:p>
            <a:pPr indent="0" lvl="0" marL="609600" rtl="0" algn="l">
              <a:spcBef>
                <a:spcPts val="0"/>
              </a:spcBef>
              <a:spcAft>
                <a:spcPts val="0"/>
              </a:spcAft>
              <a:buNone/>
            </a:pPr>
            <a:r>
              <a:t/>
            </a:r>
            <a:endParaRPr sz="3500">
              <a:solidFill>
                <a:srgbClr val="173361"/>
              </a:solidFill>
              <a:latin typeface="Montserrat"/>
              <a:ea typeface="Montserrat"/>
              <a:cs typeface="Montserrat"/>
              <a:sym typeface="Montserrat"/>
            </a:endParaRPr>
          </a:p>
          <a:p>
            <a:pPr indent="0" lvl="0" marL="609600" rtl="0" algn="l">
              <a:spcBef>
                <a:spcPts val="0"/>
              </a:spcBef>
              <a:spcAft>
                <a:spcPts val="0"/>
              </a:spcAft>
              <a:buNone/>
            </a:pPr>
            <a:r>
              <a:t/>
            </a:r>
            <a:endParaRPr sz="3200">
              <a:solidFill>
                <a:srgbClr val="173361"/>
              </a:solidFill>
              <a:latin typeface="Montserrat"/>
              <a:ea typeface="Montserrat"/>
              <a:cs typeface="Montserrat"/>
              <a:sym typeface="Montserrat"/>
            </a:endParaRPr>
          </a:p>
          <a:p>
            <a:pPr indent="0" lvl="0" marL="609600" rtl="0" algn="l">
              <a:spcBef>
                <a:spcPts val="0"/>
              </a:spcBef>
              <a:spcAft>
                <a:spcPts val="0"/>
              </a:spcAft>
              <a:buNone/>
            </a:pPr>
            <a:r>
              <a:t/>
            </a:r>
            <a:endParaRPr sz="3200">
              <a:solidFill>
                <a:srgbClr val="173361"/>
              </a:solidFill>
              <a:latin typeface="Montserrat"/>
              <a:ea typeface="Montserrat"/>
              <a:cs typeface="Montserrat"/>
              <a:sym typeface="Montserrat"/>
            </a:endParaRPr>
          </a:p>
          <a:p>
            <a:pPr indent="0" lvl="0" marL="609600" rtl="0" algn="l">
              <a:spcBef>
                <a:spcPts val="0"/>
              </a:spcBef>
              <a:spcAft>
                <a:spcPts val="0"/>
              </a:spcAft>
              <a:buNone/>
            </a:pPr>
            <a:r>
              <a:t/>
            </a:r>
            <a:endParaRPr sz="3200">
              <a:solidFill>
                <a:srgbClr val="173361"/>
              </a:solidFill>
              <a:latin typeface="Montserrat"/>
              <a:ea typeface="Montserrat"/>
              <a:cs typeface="Montserrat"/>
              <a:sym typeface="Montserrat"/>
            </a:endParaRPr>
          </a:p>
          <a:p>
            <a:pPr indent="0" lvl="0" marL="609600" rtl="0" algn="l">
              <a:spcBef>
                <a:spcPts val="0"/>
              </a:spcBef>
              <a:spcAft>
                <a:spcPts val="0"/>
              </a:spcAft>
              <a:buNone/>
            </a:pPr>
            <a:r>
              <a:t/>
            </a:r>
            <a:endParaRPr sz="3200">
              <a:solidFill>
                <a:srgbClr val="173361"/>
              </a:solidFill>
              <a:latin typeface="Montserrat"/>
              <a:ea typeface="Montserrat"/>
              <a:cs typeface="Montserrat"/>
              <a:sym typeface="Montserrat"/>
            </a:endParaRPr>
          </a:p>
          <a:p>
            <a:pPr indent="0" lvl="0" marL="609600" rtl="0" algn="l">
              <a:spcBef>
                <a:spcPts val="0"/>
              </a:spcBef>
              <a:spcAft>
                <a:spcPts val="0"/>
              </a:spcAft>
              <a:buNone/>
            </a:pPr>
            <a:r>
              <a:t/>
            </a:r>
            <a:endParaRPr sz="3200">
              <a:solidFill>
                <a:srgbClr val="173361"/>
              </a:solidFill>
              <a:latin typeface="Montserrat"/>
              <a:ea typeface="Montserrat"/>
              <a:cs typeface="Montserrat"/>
              <a:sym typeface="Montserrat"/>
            </a:endParaRPr>
          </a:p>
          <a:p>
            <a:pPr indent="0" lvl="0" marL="609600" rtl="0" algn="l">
              <a:spcBef>
                <a:spcPts val="0"/>
              </a:spcBef>
              <a:spcAft>
                <a:spcPts val="0"/>
              </a:spcAft>
              <a:buNone/>
            </a:pPr>
            <a:r>
              <a:t/>
            </a:r>
            <a:endParaRPr sz="3200">
              <a:solidFill>
                <a:srgbClr val="173361"/>
              </a:solidFill>
              <a:latin typeface="Montserrat"/>
              <a:ea typeface="Montserrat"/>
              <a:cs typeface="Montserrat"/>
              <a:sym typeface="Montserrat"/>
            </a:endParaRPr>
          </a:p>
        </p:txBody>
      </p:sp>
      <p:sp>
        <p:nvSpPr>
          <p:cNvPr id="111" name="Google Shape;111;p26"/>
          <p:cNvSpPr txBox="1"/>
          <p:nvPr>
            <p:ph type="title"/>
          </p:nvPr>
        </p:nvSpPr>
        <p:spPr>
          <a:xfrm>
            <a:off x="5918200" y="3697000"/>
            <a:ext cx="12547800" cy="4673700"/>
          </a:xfrm>
          <a:prstGeom prst="rect">
            <a:avLst/>
          </a:prstGeom>
        </p:spPr>
        <p:txBody>
          <a:bodyPr anchorCtr="0" anchor="t" bIns="121875" lIns="0" spcFirstLastPara="1" rIns="243800" wrap="square" tIns="121875">
            <a:noAutofit/>
          </a:bodyPr>
          <a:lstStyle>
            <a:lvl1pPr lvl="0" rtl="0">
              <a:lnSpc>
                <a:spcPct val="115000"/>
              </a:lnSpc>
              <a:spcBef>
                <a:spcPts val="1000"/>
              </a:spcBef>
              <a:spcAft>
                <a:spcPts val="0"/>
              </a:spcAft>
              <a:buClr>
                <a:schemeClr val="lt1"/>
              </a:buClr>
              <a:buSzPts val="3200"/>
              <a:buNone/>
              <a:defRPr b="0" sz="3200">
                <a:solidFill>
                  <a:schemeClr val="lt1"/>
                </a:solidFill>
              </a:defRPr>
            </a:lvl1pPr>
            <a:lvl2pPr lvl="1" rtl="0">
              <a:lnSpc>
                <a:spcPct val="115000"/>
              </a:lnSpc>
              <a:spcBef>
                <a:spcPts val="0"/>
              </a:spcBef>
              <a:spcAft>
                <a:spcPts val="0"/>
              </a:spcAft>
              <a:buClr>
                <a:schemeClr val="lt1"/>
              </a:buClr>
              <a:buSzPts val="6400"/>
              <a:buNone/>
              <a:defRPr>
                <a:solidFill>
                  <a:schemeClr val="lt1"/>
                </a:solidFill>
              </a:defRPr>
            </a:lvl2pPr>
            <a:lvl3pPr lvl="2" rtl="0">
              <a:lnSpc>
                <a:spcPct val="115000"/>
              </a:lnSpc>
              <a:spcBef>
                <a:spcPts val="0"/>
              </a:spcBef>
              <a:spcAft>
                <a:spcPts val="0"/>
              </a:spcAft>
              <a:buClr>
                <a:schemeClr val="lt1"/>
              </a:buClr>
              <a:buSzPts val="6400"/>
              <a:buNone/>
              <a:defRPr>
                <a:solidFill>
                  <a:schemeClr val="lt1"/>
                </a:solidFill>
              </a:defRPr>
            </a:lvl3pPr>
            <a:lvl4pPr lvl="3" rtl="0">
              <a:lnSpc>
                <a:spcPct val="115000"/>
              </a:lnSpc>
              <a:spcBef>
                <a:spcPts val="0"/>
              </a:spcBef>
              <a:spcAft>
                <a:spcPts val="0"/>
              </a:spcAft>
              <a:buClr>
                <a:schemeClr val="lt1"/>
              </a:buClr>
              <a:buSzPts val="6400"/>
              <a:buNone/>
              <a:defRPr>
                <a:solidFill>
                  <a:schemeClr val="lt1"/>
                </a:solidFill>
              </a:defRPr>
            </a:lvl4pPr>
            <a:lvl5pPr lvl="4" rtl="0">
              <a:lnSpc>
                <a:spcPct val="115000"/>
              </a:lnSpc>
              <a:spcBef>
                <a:spcPts val="0"/>
              </a:spcBef>
              <a:spcAft>
                <a:spcPts val="0"/>
              </a:spcAft>
              <a:buClr>
                <a:schemeClr val="lt1"/>
              </a:buClr>
              <a:buSzPts val="6400"/>
              <a:buNone/>
              <a:defRPr>
                <a:solidFill>
                  <a:schemeClr val="lt1"/>
                </a:solidFill>
              </a:defRPr>
            </a:lvl5pPr>
            <a:lvl6pPr lvl="5" rtl="0">
              <a:lnSpc>
                <a:spcPct val="115000"/>
              </a:lnSpc>
              <a:spcBef>
                <a:spcPts val="0"/>
              </a:spcBef>
              <a:spcAft>
                <a:spcPts val="0"/>
              </a:spcAft>
              <a:buClr>
                <a:schemeClr val="lt1"/>
              </a:buClr>
              <a:buSzPts val="6400"/>
              <a:buNone/>
              <a:defRPr>
                <a:solidFill>
                  <a:schemeClr val="lt1"/>
                </a:solidFill>
              </a:defRPr>
            </a:lvl6pPr>
            <a:lvl7pPr lvl="6" rtl="0">
              <a:lnSpc>
                <a:spcPct val="115000"/>
              </a:lnSpc>
              <a:spcBef>
                <a:spcPts val="0"/>
              </a:spcBef>
              <a:spcAft>
                <a:spcPts val="0"/>
              </a:spcAft>
              <a:buClr>
                <a:schemeClr val="lt1"/>
              </a:buClr>
              <a:buSzPts val="6400"/>
              <a:buNone/>
              <a:defRPr>
                <a:solidFill>
                  <a:schemeClr val="lt1"/>
                </a:solidFill>
              </a:defRPr>
            </a:lvl7pPr>
            <a:lvl8pPr lvl="7" rtl="0">
              <a:lnSpc>
                <a:spcPct val="115000"/>
              </a:lnSpc>
              <a:spcBef>
                <a:spcPts val="0"/>
              </a:spcBef>
              <a:spcAft>
                <a:spcPts val="0"/>
              </a:spcAft>
              <a:buClr>
                <a:schemeClr val="lt1"/>
              </a:buClr>
              <a:buSzPts val="6400"/>
              <a:buNone/>
              <a:defRPr>
                <a:solidFill>
                  <a:schemeClr val="lt1"/>
                </a:solidFill>
              </a:defRPr>
            </a:lvl8pPr>
            <a:lvl9pPr lvl="8" rtl="0">
              <a:lnSpc>
                <a:spcPct val="115000"/>
              </a:lnSpc>
              <a:spcBef>
                <a:spcPts val="0"/>
              </a:spcBef>
              <a:spcAft>
                <a:spcPts val="0"/>
              </a:spcAft>
              <a:buClr>
                <a:schemeClr val="lt1"/>
              </a:buClr>
              <a:buSzPts val="6400"/>
              <a:buNone/>
              <a:defRPr>
                <a:solidFill>
                  <a:schemeClr val="lt1"/>
                </a:solidFill>
              </a:defRPr>
            </a:lvl9pPr>
          </a:lstStyle>
          <a:p/>
        </p:txBody>
      </p:sp>
      <p:sp>
        <p:nvSpPr>
          <p:cNvPr id="112" name="Google Shape;112;p26"/>
          <p:cNvSpPr txBox="1"/>
          <p:nvPr>
            <p:ph idx="1" type="subTitle"/>
          </p:nvPr>
        </p:nvSpPr>
        <p:spPr>
          <a:xfrm>
            <a:off x="5918200" y="9031000"/>
            <a:ext cx="12547800" cy="990900"/>
          </a:xfrm>
          <a:prstGeom prst="rect">
            <a:avLst/>
          </a:prstGeom>
        </p:spPr>
        <p:txBody>
          <a:bodyPr anchorCtr="0" anchor="t" bIns="121875" lIns="0" spcFirstLastPara="1" rIns="121900" wrap="square" tIns="0">
            <a:noAutofit/>
          </a:bodyPr>
          <a:lstStyle>
            <a:lvl1pPr lvl="0" rtl="0">
              <a:spcBef>
                <a:spcPts val="0"/>
              </a:spcBef>
              <a:spcAft>
                <a:spcPts val="0"/>
              </a:spcAft>
              <a:buClr>
                <a:schemeClr val="lt1"/>
              </a:buClr>
              <a:buSzPts val="2400"/>
              <a:buNone/>
              <a:defRPr b="1" sz="2400">
                <a:solidFill>
                  <a:schemeClr val="lt1"/>
                </a:solidFill>
              </a:defRPr>
            </a:lvl1pPr>
            <a:lvl2pPr lvl="1" rtl="0">
              <a:spcBef>
                <a:spcPts val="1000"/>
              </a:spcBef>
              <a:spcAft>
                <a:spcPts val="0"/>
              </a:spcAft>
              <a:buClr>
                <a:schemeClr val="lt1"/>
              </a:buClr>
              <a:buSzPts val="2400"/>
              <a:buNone/>
              <a:defRPr b="1" sz="2400">
                <a:solidFill>
                  <a:schemeClr val="lt1"/>
                </a:solidFill>
              </a:defRPr>
            </a:lvl2pPr>
            <a:lvl3pPr lvl="2" rtl="0">
              <a:spcBef>
                <a:spcPts val="1000"/>
              </a:spcBef>
              <a:spcAft>
                <a:spcPts val="0"/>
              </a:spcAft>
              <a:buClr>
                <a:schemeClr val="lt1"/>
              </a:buClr>
              <a:buSzPts val="2400"/>
              <a:buNone/>
              <a:defRPr b="1" sz="2400">
                <a:solidFill>
                  <a:schemeClr val="lt1"/>
                </a:solidFill>
              </a:defRPr>
            </a:lvl3pPr>
            <a:lvl4pPr lvl="3" rtl="0">
              <a:spcBef>
                <a:spcPts val="1000"/>
              </a:spcBef>
              <a:spcAft>
                <a:spcPts val="0"/>
              </a:spcAft>
              <a:buClr>
                <a:schemeClr val="lt1"/>
              </a:buClr>
              <a:buSzPts val="2400"/>
              <a:buNone/>
              <a:defRPr b="1" sz="2400">
                <a:solidFill>
                  <a:schemeClr val="lt1"/>
                </a:solidFill>
              </a:defRPr>
            </a:lvl4pPr>
            <a:lvl5pPr lvl="4" rtl="0">
              <a:spcBef>
                <a:spcPts val="1000"/>
              </a:spcBef>
              <a:spcAft>
                <a:spcPts val="0"/>
              </a:spcAft>
              <a:buClr>
                <a:schemeClr val="lt1"/>
              </a:buClr>
              <a:buSzPts val="2400"/>
              <a:buNone/>
              <a:defRPr b="1" sz="2400">
                <a:solidFill>
                  <a:schemeClr val="lt1"/>
                </a:solidFill>
              </a:defRPr>
            </a:lvl5pPr>
            <a:lvl6pPr lvl="5" rtl="0">
              <a:spcBef>
                <a:spcPts val="1000"/>
              </a:spcBef>
              <a:spcAft>
                <a:spcPts val="0"/>
              </a:spcAft>
              <a:buClr>
                <a:schemeClr val="lt1"/>
              </a:buClr>
              <a:buSzPts val="2400"/>
              <a:buNone/>
              <a:defRPr b="1" sz="2400">
                <a:solidFill>
                  <a:schemeClr val="lt1"/>
                </a:solidFill>
              </a:defRPr>
            </a:lvl6pPr>
            <a:lvl7pPr lvl="6" rtl="0">
              <a:spcBef>
                <a:spcPts val="1000"/>
              </a:spcBef>
              <a:spcAft>
                <a:spcPts val="0"/>
              </a:spcAft>
              <a:buClr>
                <a:schemeClr val="lt1"/>
              </a:buClr>
              <a:buSzPts val="2400"/>
              <a:buNone/>
              <a:defRPr b="1" sz="2400">
                <a:solidFill>
                  <a:schemeClr val="lt1"/>
                </a:solidFill>
              </a:defRPr>
            </a:lvl7pPr>
            <a:lvl8pPr lvl="7" rtl="0">
              <a:spcBef>
                <a:spcPts val="1000"/>
              </a:spcBef>
              <a:spcAft>
                <a:spcPts val="0"/>
              </a:spcAft>
              <a:buClr>
                <a:schemeClr val="lt1"/>
              </a:buClr>
              <a:buSzPts val="2400"/>
              <a:buNone/>
              <a:defRPr b="1" sz="2400">
                <a:solidFill>
                  <a:schemeClr val="lt1"/>
                </a:solidFill>
              </a:defRPr>
            </a:lvl8pPr>
            <a:lvl9pPr lvl="8" rtl="0">
              <a:spcBef>
                <a:spcPts val="1000"/>
              </a:spcBef>
              <a:spcAft>
                <a:spcPts val="0"/>
              </a:spcAft>
              <a:buClr>
                <a:schemeClr val="lt1"/>
              </a:buClr>
              <a:buSzPts val="2400"/>
              <a:buNone/>
              <a:defRPr b="1" sz="2400">
                <a:solidFill>
                  <a:schemeClr val="lt1"/>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 - no streams 2">
  <p:cSld name="Breaker_Denim_1_3">
    <p:bg>
      <p:bgPr>
        <a:solidFill>
          <a:schemeClr val="dk2"/>
        </a:solidFill>
      </p:bgPr>
    </p:bg>
    <p:spTree>
      <p:nvGrpSpPr>
        <p:cNvPr id="113" name="Shape 113"/>
        <p:cNvGrpSpPr/>
        <p:nvPr/>
      </p:nvGrpSpPr>
      <p:grpSpPr>
        <a:xfrm>
          <a:off x="0" y="0"/>
          <a:ext cx="0" cy="0"/>
          <a:chOff x="0" y="0"/>
          <a:chExt cx="0" cy="0"/>
        </a:xfrm>
      </p:grpSpPr>
      <p:sp>
        <p:nvSpPr>
          <p:cNvPr id="114" name="Google Shape;114;p27"/>
          <p:cNvSpPr txBox="1"/>
          <p:nvPr>
            <p:ph type="title"/>
          </p:nvPr>
        </p:nvSpPr>
        <p:spPr>
          <a:xfrm>
            <a:off x="1224283" y="4153200"/>
            <a:ext cx="21912300" cy="5409600"/>
          </a:xfrm>
          <a:prstGeom prst="rect">
            <a:avLst/>
          </a:prstGeom>
        </p:spPr>
        <p:txBody>
          <a:bodyPr anchorCtr="0" anchor="ctr" bIns="121875" lIns="0" spcFirstLastPara="1" rIns="243800" wrap="square" tIns="121875">
            <a:noAutofit/>
          </a:bodyPr>
          <a:lstStyle>
            <a:lvl1pPr lvl="0" rtl="0" algn="ctr">
              <a:spcBef>
                <a:spcPts val="0"/>
              </a:spcBef>
              <a:spcAft>
                <a:spcPts val="0"/>
              </a:spcAft>
              <a:buNone/>
              <a:defRPr i="1" sz="7300">
                <a:solidFill>
                  <a:schemeClr val="lt1"/>
                </a:solidFill>
              </a:defRPr>
            </a:lvl1pPr>
            <a:lvl2pPr lvl="1" rtl="0" algn="ctr">
              <a:spcBef>
                <a:spcPts val="0"/>
              </a:spcBef>
              <a:spcAft>
                <a:spcPts val="0"/>
              </a:spcAft>
              <a:buNone/>
              <a:defRPr i="1" sz="7300">
                <a:solidFill>
                  <a:schemeClr val="lt1"/>
                </a:solidFill>
              </a:defRPr>
            </a:lvl2pPr>
            <a:lvl3pPr lvl="2" rtl="0" algn="ctr">
              <a:spcBef>
                <a:spcPts val="0"/>
              </a:spcBef>
              <a:spcAft>
                <a:spcPts val="0"/>
              </a:spcAft>
              <a:buNone/>
              <a:defRPr i="1" sz="7300">
                <a:solidFill>
                  <a:schemeClr val="lt1"/>
                </a:solidFill>
              </a:defRPr>
            </a:lvl3pPr>
            <a:lvl4pPr lvl="3" rtl="0" algn="ctr">
              <a:spcBef>
                <a:spcPts val="0"/>
              </a:spcBef>
              <a:spcAft>
                <a:spcPts val="0"/>
              </a:spcAft>
              <a:buNone/>
              <a:defRPr i="1" sz="7300">
                <a:solidFill>
                  <a:schemeClr val="lt1"/>
                </a:solidFill>
              </a:defRPr>
            </a:lvl4pPr>
            <a:lvl5pPr lvl="4" rtl="0" algn="ctr">
              <a:spcBef>
                <a:spcPts val="0"/>
              </a:spcBef>
              <a:spcAft>
                <a:spcPts val="0"/>
              </a:spcAft>
              <a:buNone/>
              <a:defRPr i="1" sz="7300">
                <a:solidFill>
                  <a:schemeClr val="lt1"/>
                </a:solidFill>
              </a:defRPr>
            </a:lvl5pPr>
            <a:lvl6pPr lvl="5" rtl="0" algn="ctr">
              <a:spcBef>
                <a:spcPts val="0"/>
              </a:spcBef>
              <a:spcAft>
                <a:spcPts val="0"/>
              </a:spcAft>
              <a:buNone/>
              <a:defRPr i="1" sz="7300">
                <a:solidFill>
                  <a:schemeClr val="lt1"/>
                </a:solidFill>
              </a:defRPr>
            </a:lvl6pPr>
            <a:lvl7pPr lvl="6" rtl="0" algn="ctr">
              <a:spcBef>
                <a:spcPts val="0"/>
              </a:spcBef>
              <a:spcAft>
                <a:spcPts val="0"/>
              </a:spcAft>
              <a:buNone/>
              <a:defRPr i="1" sz="7300">
                <a:solidFill>
                  <a:schemeClr val="lt1"/>
                </a:solidFill>
              </a:defRPr>
            </a:lvl7pPr>
            <a:lvl8pPr lvl="7" rtl="0" algn="ctr">
              <a:spcBef>
                <a:spcPts val="0"/>
              </a:spcBef>
              <a:spcAft>
                <a:spcPts val="0"/>
              </a:spcAft>
              <a:buNone/>
              <a:defRPr i="1" sz="7300">
                <a:solidFill>
                  <a:schemeClr val="lt1"/>
                </a:solidFill>
              </a:defRPr>
            </a:lvl8pPr>
            <a:lvl9pPr lvl="8" rtl="0" algn="ctr">
              <a:spcBef>
                <a:spcPts val="0"/>
              </a:spcBef>
              <a:spcAft>
                <a:spcPts val="0"/>
              </a:spcAft>
              <a:buNone/>
              <a:defRPr i="1" sz="7300">
                <a:solidFill>
                  <a:schemeClr val="lt1"/>
                </a:solidFill>
              </a:defRPr>
            </a:lvl9pPr>
          </a:lstStyle>
          <a:p/>
        </p:txBody>
      </p:sp>
      <p:sp>
        <p:nvSpPr>
          <p:cNvPr id="115" name="Google Shape;115;p27"/>
          <p:cNvSpPr txBox="1"/>
          <p:nvPr>
            <p:ph idx="12" type="sldNum"/>
          </p:nvPr>
        </p:nvSpPr>
        <p:spPr>
          <a:xfrm>
            <a:off x="22386236" y="12416401"/>
            <a:ext cx="771300" cy="635100"/>
          </a:xfrm>
          <a:prstGeom prst="rect">
            <a:avLst/>
          </a:prstGeom>
        </p:spPr>
        <p:txBody>
          <a:bodyPr anchorCtr="0" anchor="ctr" bIns="121875" lIns="243800" spcFirstLastPara="1" rIns="0" wrap="square" tIns="121875">
            <a:noAutofit/>
          </a:bodyPr>
          <a:lstStyle>
            <a:lvl1pPr lvl="0" rtl="0">
              <a:buClr>
                <a:srgbClr val="000000"/>
              </a:buClr>
              <a:buFont typeface="Arial"/>
              <a:buNone/>
              <a:defRPr>
                <a:solidFill>
                  <a:schemeClr val="lt1"/>
                </a:solidFill>
              </a:defRPr>
            </a:lvl1pPr>
            <a:lvl2pPr lvl="1" rtl="0">
              <a:buClr>
                <a:srgbClr val="000000"/>
              </a:buClr>
              <a:buFont typeface="Arial"/>
              <a:buNone/>
              <a:defRPr>
                <a:solidFill>
                  <a:schemeClr val="lt1"/>
                </a:solidFill>
              </a:defRPr>
            </a:lvl2pPr>
            <a:lvl3pPr lvl="2" rtl="0">
              <a:buClr>
                <a:srgbClr val="000000"/>
              </a:buClr>
              <a:buFont typeface="Arial"/>
              <a:buNone/>
              <a:defRPr>
                <a:solidFill>
                  <a:schemeClr val="lt1"/>
                </a:solidFill>
              </a:defRPr>
            </a:lvl3pPr>
            <a:lvl4pPr lvl="3" rtl="0">
              <a:buClr>
                <a:srgbClr val="000000"/>
              </a:buClr>
              <a:buFont typeface="Arial"/>
              <a:buNone/>
              <a:defRPr>
                <a:solidFill>
                  <a:schemeClr val="lt1"/>
                </a:solidFill>
              </a:defRPr>
            </a:lvl4pPr>
            <a:lvl5pPr lvl="4" rtl="0">
              <a:buClr>
                <a:srgbClr val="000000"/>
              </a:buClr>
              <a:buFont typeface="Arial"/>
              <a:buNone/>
              <a:defRPr>
                <a:solidFill>
                  <a:schemeClr val="lt1"/>
                </a:solidFill>
              </a:defRPr>
            </a:lvl5pPr>
            <a:lvl6pPr lvl="5" rtl="0">
              <a:buClr>
                <a:srgbClr val="000000"/>
              </a:buClr>
              <a:buFont typeface="Arial"/>
              <a:buNone/>
              <a:defRPr>
                <a:solidFill>
                  <a:schemeClr val="lt1"/>
                </a:solidFill>
              </a:defRPr>
            </a:lvl6pPr>
            <a:lvl7pPr lvl="6" rtl="0">
              <a:buClr>
                <a:srgbClr val="000000"/>
              </a:buClr>
              <a:buFont typeface="Arial"/>
              <a:buNone/>
              <a:defRPr>
                <a:solidFill>
                  <a:schemeClr val="lt1"/>
                </a:solidFill>
              </a:defRPr>
            </a:lvl7pPr>
            <a:lvl8pPr lvl="7" rtl="0">
              <a:buClr>
                <a:srgbClr val="000000"/>
              </a:buClr>
              <a:buFont typeface="Arial"/>
              <a:buNone/>
              <a:defRPr>
                <a:solidFill>
                  <a:schemeClr val="lt1"/>
                </a:solidFill>
              </a:defRPr>
            </a:lvl8pPr>
            <a:lvl9pPr lvl="8" rtl="0">
              <a:buClr>
                <a:srgbClr val="000000"/>
              </a:buClr>
              <a:buFont typeface="Arial"/>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831200" y="1186733"/>
            <a:ext cx="22721700" cy="1527300"/>
          </a:xfrm>
          <a:prstGeom prst="rect">
            <a:avLst/>
          </a:prstGeom>
        </p:spPr>
        <p:txBody>
          <a:bodyPr anchorCtr="0" anchor="t" bIns="243800" lIns="243800" spcFirstLastPara="1" rIns="243800" wrap="square" tIns="243800">
            <a:normAutofit/>
          </a:bodyPr>
          <a:lstStyle>
            <a:lvl1pPr lvl="0">
              <a:spcBef>
                <a:spcPts val="0"/>
              </a:spcBef>
              <a:spcAft>
                <a:spcPts val="0"/>
              </a:spcAft>
              <a:buSzPts val="7500"/>
              <a:buNone/>
              <a:defRPr/>
            </a:lvl1pPr>
            <a:lvl2pPr lvl="1">
              <a:spcBef>
                <a:spcPts val="0"/>
              </a:spcBef>
              <a:spcAft>
                <a:spcPts val="0"/>
              </a:spcAft>
              <a:buSzPts val="7500"/>
              <a:buNone/>
              <a:defRPr/>
            </a:lvl2pPr>
            <a:lvl3pPr lvl="2">
              <a:spcBef>
                <a:spcPts val="0"/>
              </a:spcBef>
              <a:spcAft>
                <a:spcPts val="0"/>
              </a:spcAft>
              <a:buSzPts val="7500"/>
              <a:buNone/>
              <a:defRPr/>
            </a:lvl3pPr>
            <a:lvl4pPr lvl="3">
              <a:spcBef>
                <a:spcPts val="0"/>
              </a:spcBef>
              <a:spcAft>
                <a:spcPts val="0"/>
              </a:spcAft>
              <a:buSzPts val="7500"/>
              <a:buNone/>
              <a:defRPr/>
            </a:lvl4pPr>
            <a:lvl5pPr lvl="4">
              <a:spcBef>
                <a:spcPts val="0"/>
              </a:spcBef>
              <a:spcAft>
                <a:spcPts val="0"/>
              </a:spcAft>
              <a:buSzPts val="7500"/>
              <a:buNone/>
              <a:defRPr/>
            </a:lvl5pPr>
            <a:lvl6pPr lvl="5">
              <a:spcBef>
                <a:spcPts val="0"/>
              </a:spcBef>
              <a:spcAft>
                <a:spcPts val="0"/>
              </a:spcAft>
              <a:buSzPts val="7500"/>
              <a:buNone/>
              <a:defRPr/>
            </a:lvl6pPr>
            <a:lvl7pPr lvl="6">
              <a:spcBef>
                <a:spcPts val="0"/>
              </a:spcBef>
              <a:spcAft>
                <a:spcPts val="0"/>
              </a:spcAft>
              <a:buSzPts val="7500"/>
              <a:buNone/>
              <a:defRPr/>
            </a:lvl7pPr>
            <a:lvl8pPr lvl="7">
              <a:spcBef>
                <a:spcPts val="0"/>
              </a:spcBef>
              <a:spcAft>
                <a:spcPts val="0"/>
              </a:spcAft>
              <a:buSzPts val="7500"/>
              <a:buNone/>
              <a:defRPr/>
            </a:lvl8pPr>
            <a:lvl9pPr lvl="8">
              <a:spcBef>
                <a:spcPts val="0"/>
              </a:spcBef>
              <a:spcAft>
                <a:spcPts val="0"/>
              </a:spcAft>
              <a:buSzPts val="7500"/>
              <a:buNone/>
              <a:defRPr/>
            </a:lvl9pPr>
          </a:lstStyle>
          <a:p/>
        </p:txBody>
      </p:sp>
      <p:sp>
        <p:nvSpPr>
          <p:cNvPr id="18" name="Google Shape;18;p4"/>
          <p:cNvSpPr txBox="1"/>
          <p:nvPr>
            <p:ph idx="1" type="body"/>
          </p:nvPr>
        </p:nvSpPr>
        <p:spPr>
          <a:xfrm>
            <a:off x="831200" y="3073267"/>
            <a:ext cx="22721700" cy="9110400"/>
          </a:xfrm>
          <a:prstGeom prst="rect">
            <a:avLst/>
          </a:prstGeom>
        </p:spPr>
        <p:txBody>
          <a:bodyPr anchorCtr="0" anchor="t" bIns="243800" lIns="243800" spcFirstLastPara="1" rIns="243800" wrap="square" tIns="243800">
            <a:normAutofit/>
          </a:bodyPr>
          <a:lstStyle>
            <a:lvl1pPr indent="-533400" lvl="0" marL="457200">
              <a:spcBef>
                <a:spcPts val="0"/>
              </a:spcBef>
              <a:spcAft>
                <a:spcPts val="0"/>
              </a:spcAft>
              <a:buSzPts val="4800"/>
              <a:buChar char="●"/>
              <a:defRPr/>
            </a:lvl1pPr>
            <a:lvl2pPr indent="-463550" lvl="1" marL="914400">
              <a:spcBef>
                <a:spcPts val="0"/>
              </a:spcBef>
              <a:spcAft>
                <a:spcPts val="0"/>
              </a:spcAft>
              <a:buSzPts val="3700"/>
              <a:buChar char="○"/>
              <a:defRPr/>
            </a:lvl2pPr>
            <a:lvl3pPr indent="-463550" lvl="2" marL="1371600">
              <a:spcBef>
                <a:spcPts val="0"/>
              </a:spcBef>
              <a:spcAft>
                <a:spcPts val="0"/>
              </a:spcAft>
              <a:buSzPts val="3700"/>
              <a:buChar char="■"/>
              <a:defRPr/>
            </a:lvl3pPr>
            <a:lvl4pPr indent="-463550" lvl="3" marL="1828800">
              <a:spcBef>
                <a:spcPts val="0"/>
              </a:spcBef>
              <a:spcAft>
                <a:spcPts val="0"/>
              </a:spcAft>
              <a:buSzPts val="3700"/>
              <a:buChar char="●"/>
              <a:defRPr/>
            </a:lvl4pPr>
            <a:lvl5pPr indent="-463550" lvl="4" marL="2286000">
              <a:spcBef>
                <a:spcPts val="0"/>
              </a:spcBef>
              <a:spcAft>
                <a:spcPts val="0"/>
              </a:spcAft>
              <a:buSzPts val="3700"/>
              <a:buChar char="○"/>
              <a:defRPr/>
            </a:lvl5pPr>
            <a:lvl6pPr indent="-463550" lvl="5" marL="2743200">
              <a:spcBef>
                <a:spcPts val="0"/>
              </a:spcBef>
              <a:spcAft>
                <a:spcPts val="0"/>
              </a:spcAft>
              <a:buSzPts val="3700"/>
              <a:buChar char="■"/>
              <a:defRPr/>
            </a:lvl6pPr>
            <a:lvl7pPr indent="-463550" lvl="6" marL="3200400">
              <a:spcBef>
                <a:spcPts val="0"/>
              </a:spcBef>
              <a:spcAft>
                <a:spcPts val="0"/>
              </a:spcAft>
              <a:buSzPts val="3700"/>
              <a:buChar char="●"/>
              <a:defRPr/>
            </a:lvl7pPr>
            <a:lvl8pPr indent="-463550" lvl="7" marL="3657600">
              <a:spcBef>
                <a:spcPts val="0"/>
              </a:spcBef>
              <a:spcAft>
                <a:spcPts val="0"/>
              </a:spcAft>
              <a:buSzPts val="3700"/>
              <a:buChar char="○"/>
              <a:defRPr/>
            </a:lvl8pPr>
            <a:lvl9pPr indent="-463550" lvl="8" marL="4114800">
              <a:spcBef>
                <a:spcPts val="0"/>
              </a:spcBef>
              <a:spcAft>
                <a:spcPts val="0"/>
              </a:spcAft>
              <a:buSzPts val="3700"/>
              <a:buChar char="■"/>
              <a:defRPr/>
            </a:lvl9pPr>
          </a:lstStyle>
          <a:p/>
        </p:txBody>
      </p:sp>
      <p:sp>
        <p:nvSpPr>
          <p:cNvPr id="19" name="Google Shape;19;p4"/>
          <p:cNvSpPr txBox="1"/>
          <p:nvPr>
            <p:ph idx="12" type="sldNum"/>
          </p:nvPr>
        </p:nvSpPr>
        <p:spPr>
          <a:xfrm>
            <a:off x="22593221" y="12435245"/>
            <a:ext cx="1463100" cy="1049700"/>
          </a:xfrm>
          <a:prstGeom prst="rect">
            <a:avLst/>
          </a:prstGeom>
        </p:spPr>
        <p:txBody>
          <a:bodyPr anchorCtr="0" anchor="ctr" bIns="243800" lIns="243800" spcFirstLastPara="1" rIns="243800" wrap="square" tIns="2438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831200" y="1186733"/>
            <a:ext cx="22721700" cy="1527300"/>
          </a:xfrm>
          <a:prstGeom prst="rect">
            <a:avLst/>
          </a:prstGeom>
        </p:spPr>
        <p:txBody>
          <a:bodyPr anchorCtr="0" anchor="t" bIns="243800" lIns="243800" spcFirstLastPara="1" rIns="243800" wrap="square" tIns="243800">
            <a:normAutofit/>
          </a:bodyPr>
          <a:lstStyle>
            <a:lvl1pPr lvl="0">
              <a:spcBef>
                <a:spcPts val="0"/>
              </a:spcBef>
              <a:spcAft>
                <a:spcPts val="0"/>
              </a:spcAft>
              <a:buSzPts val="7500"/>
              <a:buNone/>
              <a:defRPr/>
            </a:lvl1pPr>
            <a:lvl2pPr lvl="1">
              <a:spcBef>
                <a:spcPts val="0"/>
              </a:spcBef>
              <a:spcAft>
                <a:spcPts val="0"/>
              </a:spcAft>
              <a:buSzPts val="7500"/>
              <a:buNone/>
              <a:defRPr/>
            </a:lvl2pPr>
            <a:lvl3pPr lvl="2">
              <a:spcBef>
                <a:spcPts val="0"/>
              </a:spcBef>
              <a:spcAft>
                <a:spcPts val="0"/>
              </a:spcAft>
              <a:buSzPts val="7500"/>
              <a:buNone/>
              <a:defRPr/>
            </a:lvl3pPr>
            <a:lvl4pPr lvl="3">
              <a:spcBef>
                <a:spcPts val="0"/>
              </a:spcBef>
              <a:spcAft>
                <a:spcPts val="0"/>
              </a:spcAft>
              <a:buSzPts val="7500"/>
              <a:buNone/>
              <a:defRPr/>
            </a:lvl4pPr>
            <a:lvl5pPr lvl="4">
              <a:spcBef>
                <a:spcPts val="0"/>
              </a:spcBef>
              <a:spcAft>
                <a:spcPts val="0"/>
              </a:spcAft>
              <a:buSzPts val="7500"/>
              <a:buNone/>
              <a:defRPr/>
            </a:lvl5pPr>
            <a:lvl6pPr lvl="5">
              <a:spcBef>
                <a:spcPts val="0"/>
              </a:spcBef>
              <a:spcAft>
                <a:spcPts val="0"/>
              </a:spcAft>
              <a:buSzPts val="7500"/>
              <a:buNone/>
              <a:defRPr/>
            </a:lvl6pPr>
            <a:lvl7pPr lvl="6">
              <a:spcBef>
                <a:spcPts val="0"/>
              </a:spcBef>
              <a:spcAft>
                <a:spcPts val="0"/>
              </a:spcAft>
              <a:buSzPts val="7500"/>
              <a:buNone/>
              <a:defRPr/>
            </a:lvl7pPr>
            <a:lvl8pPr lvl="7">
              <a:spcBef>
                <a:spcPts val="0"/>
              </a:spcBef>
              <a:spcAft>
                <a:spcPts val="0"/>
              </a:spcAft>
              <a:buSzPts val="7500"/>
              <a:buNone/>
              <a:defRPr/>
            </a:lvl8pPr>
            <a:lvl9pPr lvl="8">
              <a:spcBef>
                <a:spcPts val="0"/>
              </a:spcBef>
              <a:spcAft>
                <a:spcPts val="0"/>
              </a:spcAft>
              <a:buSzPts val="7500"/>
              <a:buNone/>
              <a:defRPr/>
            </a:lvl9pPr>
          </a:lstStyle>
          <a:p/>
        </p:txBody>
      </p:sp>
      <p:sp>
        <p:nvSpPr>
          <p:cNvPr id="22" name="Google Shape;22;p5"/>
          <p:cNvSpPr txBox="1"/>
          <p:nvPr>
            <p:ph idx="1" type="body"/>
          </p:nvPr>
        </p:nvSpPr>
        <p:spPr>
          <a:xfrm>
            <a:off x="831200" y="3073267"/>
            <a:ext cx="10666500" cy="9110400"/>
          </a:xfrm>
          <a:prstGeom prst="rect">
            <a:avLst/>
          </a:prstGeom>
        </p:spPr>
        <p:txBody>
          <a:bodyPr anchorCtr="0" anchor="t" bIns="243800" lIns="243800" spcFirstLastPara="1" rIns="243800" wrap="square" tIns="243800">
            <a:normAutofit/>
          </a:bodyPr>
          <a:lstStyle>
            <a:lvl1pPr indent="-463550" lvl="0" marL="457200">
              <a:spcBef>
                <a:spcPts val="0"/>
              </a:spcBef>
              <a:spcAft>
                <a:spcPts val="0"/>
              </a:spcAft>
              <a:buSzPts val="3700"/>
              <a:buChar char="●"/>
              <a:defRPr sz="3700"/>
            </a:lvl1pPr>
            <a:lvl2pPr indent="-431800" lvl="1" marL="914400">
              <a:spcBef>
                <a:spcPts val="0"/>
              </a:spcBef>
              <a:spcAft>
                <a:spcPts val="0"/>
              </a:spcAft>
              <a:buSzPts val="3200"/>
              <a:buChar char="○"/>
              <a:defRPr sz="3200"/>
            </a:lvl2pPr>
            <a:lvl3pPr indent="-431800" lvl="2" marL="1371600">
              <a:spcBef>
                <a:spcPts val="0"/>
              </a:spcBef>
              <a:spcAft>
                <a:spcPts val="0"/>
              </a:spcAft>
              <a:buSzPts val="3200"/>
              <a:buChar char="■"/>
              <a:defRPr sz="3200"/>
            </a:lvl3pPr>
            <a:lvl4pPr indent="-431800" lvl="3" marL="1828800">
              <a:spcBef>
                <a:spcPts val="0"/>
              </a:spcBef>
              <a:spcAft>
                <a:spcPts val="0"/>
              </a:spcAft>
              <a:buSzPts val="3200"/>
              <a:buChar char="●"/>
              <a:defRPr sz="3200"/>
            </a:lvl4pPr>
            <a:lvl5pPr indent="-431800" lvl="4" marL="2286000">
              <a:spcBef>
                <a:spcPts val="0"/>
              </a:spcBef>
              <a:spcAft>
                <a:spcPts val="0"/>
              </a:spcAft>
              <a:buSzPts val="3200"/>
              <a:buChar char="○"/>
              <a:defRPr sz="3200"/>
            </a:lvl5pPr>
            <a:lvl6pPr indent="-431800" lvl="5" marL="2743200">
              <a:spcBef>
                <a:spcPts val="0"/>
              </a:spcBef>
              <a:spcAft>
                <a:spcPts val="0"/>
              </a:spcAft>
              <a:buSzPts val="3200"/>
              <a:buChar char="■"/>
              <a:defRPr sz="3200"/>
            </a:lvl6pPr>
            <a:lvl7pPr indent="-431800" lvl="6" marL="3200400">
              <a:spcBef>
                <a:spcPts val="0"/>
              </a:spcBef>
              <a:spcAft>
                <a:spcPts val="0"/>
              </a:spcAft>
              <a:buSzPts val="3200"/>
              <a:buChar char="●"/>
              <a:defRPr sz="3200"/>
            </a:lvl7pPr>
            <a:lvl8pPr indent="-431800" lvl="7" marL="3657600">
              <a:spcBef>
                <a:spcPts val="0"/>
              </a:spcBef>
              <a:spcAft>
                <a:spcPts val="0"/>
              </a:spcAft>
              <a:buSzPts val="3200"/>
              <a:buChar char="○"/>
              <a:defRPr sz="3200"/>
            </a:lvl8pPr>
            <a:lvl9pPr indent="-431800" lvl="8" marL="4114800">
              <a:spcBef>
                <a:spcPts val="0"/>
              </a:spcBef>
              <a:spcAft>
                <a:spcPts val="0"/>
              </a:spcAft>
              <a:buSzPts val="3200"/>
              <a:buChar char="■"/>
              <a:defRPr sz="3200"/>
            </a:lvl9pPr>
          </a:lstStyle>
          <a:p/>
        </p:txBody>
      </p:sp>
      <p:sp>
        <p:nvSpPr>
          <p:cNvPr id="23" name="Google Shape;23;p5"/>
          <p:cNvSpPr txBox="1"/>
          <p:nvPr>
            <p:ph idx="2" type="body"/>
          </p:nvPr>
        </p:nvSpPr>
        <p:spPr>
          <a:xfrm>
            <a:off x="12886400" y="3073267"/>
            <a:ext cx="10666500" cy="9110400"/>
          </a:xfrm>
          <a:prstGeom prst="rect">
            <a:avLst/>
          </a:prstGeom>
        </p:spPr>
        <p:txBody>
          <a:bodyPr anchorCtr="0" anchor="t" bIns="243800" lIns="243800" spcFirstLastPara="1" rIns="243800" wrap="square" tIns="243800">
            <a:normAutofit/>
          </a:bodyPr>
          <a:lstStyle>
            <a:lvl1pPr indent="-463550" lvl="0" marL="457200">
              <a:spcBef>
                <a:spcPts val="0"/>
              </a:spcBef>
              <a:spcAft>
                <a:spcPts val="0"/>
              </a:spcAft>
              <a:buSzPts val="3700"/>
              <a:buChar char="●"/>
              <a:defRPr sz="3700"/>
            </a:lvl1pPr>
            <a:lvl2pPr indent="-431800" lvl="1" marL="914400">
              <a:spcBef>
                <a:spcPts val="0"/>
              </a:spcBef>
              <a:spcAft>
                <a:spcPts val="0"/>
              </a:spcAft>
              <a:buSzPts val="3200"/>
              <a:buChar char="○"/>
              <a:defRPr sz="3200"/>
            </a:lvl2pPr>
            <a:lvl3pPr indent="-431800" lvl="2" marL="1371600">
              <a:spcBef>
                <a:spcPts val="0"/>
              </a:spcBef>
              <a:spcAft>
                <a:spcPts val="0"/>
              </a:spcAft>
              <a:buSzPts val="3200"/>
              <a:buChar char="■"/>
              <a:defRPr sz="3200"/>
            </a:lvl3pPr>
            <a:lvl4pPr indent="-431800" lvl="3" marL="1828800">
              <a:spcBef>
                <a:spcPts val="0"/>
              </a:spcBef>
              <a:spcAft>
                <a:spcPts val="0"/>
              </a:spcAft>
              <a:buSzPts val="3200"/>
              <a:buChar char="●"/>
              <a:defRPr sz="3200"/>
            </a:lvl4pPr>
            <a:lvl5pPr indent="-431800" lvl="4" marL="2286000">
              <a:spcBef>
                <a:spcPts val="0"/>
              </a:spcBef>
              <a:spcAft>
                <a:spcPts val="0"/>
              </a:spcAft>
              <a:buSzPts val="3200"/>
              <a:buChar char="○"/>
              <a:defRPr sz="3200"/>
            </a:lvl5pPr>
            <a:lvl6pPr indent="-431800" lvl="5" marL="2743200">
              <a:spcBef>
                <a:spcPts val="0"/>
              </a:spcBef>
              <a:spcAft>
                <a:spcPts val="0"/>
              </a:spcAft>
              <a:buSzPts val="3200"/>
              <a:buChar char="■"/>
              <a:defRPr sz="3200"/>
            </a:lvl6pPr>
            <a:lvl7pPr indent="-431800" lvl="6" marL="3200400">
              <a:spcBef>
                <a:spcPts val="0"/>
              </a:spcBef>
              <a:spcAft>
                <a:spcPts val="0"/>
              </a:spcAft>
              <a:buSzPts val="3200"/>
              <a:buChar char="●"/>
              <a:defRPr sz="3200"/>
            </a:lvl7pPr>
            <a:lvl8pPr indent="-431800" lvl="7" marL="3657600">
              <a:spcBef>
                <a:spcPts val="0"/>
              </a:spcBef>
              <a:spcAft>
                <a:spcPts val="0"/>
              </a:spcAft>
              <a:buSzPts val="3200"/>
              <a:buChar char="○"/>
              <a:defRPr sz="3200"/>
            </a:lvl8pPr>
            <a:lvl9pPr indent="-431800" lvl="8" marL="4114800">
              <a:spcBef>
                <a:spcPts val="0"/>
              </a:spcBef>
              <a:spcAft>
                <a:spcPts val="0"/>
              </a:spcAft>
              <a:buSzPts val="3200"/>
              <a:buChar char="■"/>
              <a:defRPr sz="3200"/>
            </a:lvl9pPr>
          </a:lstStyle>
          <a:p/>
        </p:txBody>
      </p:sp>
      <p:sp>
        <p:nvSpPr>
          <p:cNvPr id="24" name="Google Shape;24;p5"/>
          <p:cNvSpPr txBox="1"/>
          <p:nvPr>
            <p:ph idx="12" type="sldNum"/>
          </p:nvPr>
        </p:nvSpPr>
        <p:spPr>
          <a:xfrm>
            <a:off x="22593221" y="12435245"/>
            <a:ext cx="1463100" cy="1049700"/>
          </a:xfrm>
          <a:prstGeom prst="rect">
            <a:avLst/>
          </a:prstGeom>
        </p:spPr>
        <p:txBody>
          <a:bodyPr anchorCtr="0" anchor="ctr" bIns="243800" lIns="243800" spcFirstLastPara="1" rIns="243800" wrap="square" tIns="2438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831200" y="1186733"/>
            <a:ext cx="22721700" cy="1527300"/>
          </a:xfrm>
          <a:prstGeom prst="rect">
            <a:avLst/>
          </a:prstGeom>
        </p:spPr>
        <p:txBody>
          <a:bodyPr anchorCtr="0" anchor="t" bIns="243800" lIns="243800" spcFirstLastPara="1" rIns="243800" wrap="square" tIns="243800">
            <a:normAutofit/>
          </a:bodyPr>
          <a:lstStyle>
            <a:lvl1pPr lvl="0">
              <a:spcBef>
                <a:spcPts val="0"/>
              </a:spcBef>
              <a:spcAft>
                <a:spcPts val="0"/>
              </a:spcAft>
              <a:buSzPts val="7500"/>
              <a:buNone/>
              <a:defRPr/>
            </a:lvl1pPr>
            <a:lvl2pPr lvl="1">
              <a:spcBef>
                <a:spcPts val="0"/>
              </a:spcBef>
              <a:spcAft>
                <a:spcPts val="0"/>
              </a:spcAft>
              <a:buSzPts val="7500"/>
              <a:buNone/>
              <a:defRPr/>
            </a:lvl2pPr>
            <a:lvl3pPr lvl="2">
              <a:spcBef>
                <a:spcPts val="0"/>
              </a:spcBef>
              <a:spcAft>
                <a:spcPts val="0"/>
              </a:spcAft>
              <a:buSzPts val="7500"/>
              <a:buNone/>
              <a:defRPr/>
            </a:lvl3pPr>
            <a:lvl4pPr lvl="3">
              <a:spcBef>
                <a:spcPts val="0"/>
              </a:spcBef>
              <a:spcAft>
                <a:spcPts val="0"/>
              </a:spcAft>
              <a:buSzPts val="7500"/>
              <a:buNone/>
              <a:defRPr/>
            </a:lvl4pPr>
            <a:lvl5pPr lvl="4">
              <a:spcBef>
                <a:spcPts val="0"/>
              </a:spcBef>
              <a:spcAft>
                <a:spcPts val="0"/>
              </a:spcAft>
              <a:buSzPts val="7500"/>
              <a:buNone/>
              <a:defRPr/>
            </a:lvl5pPr>
            <a:lvl6pPr lvl="5">
              <a:spcBef>
                <a:spcPts val="0"/>
              </a:spcBef>
              <a:spcAft>
                <a:spcPts val="0"/>
              </a:spcAft>
              <a:buSzPts val="7500"/>
              <a:buNone/>
              <a:defRPr/>
            </a:lvl6pPr>
            <a:lvl7pPr lvl="6">
              <a:spcBef>
                <a:spcPts val="0"/>
              </a:spcBef>
              <a:spcAft>
                <a:spcPts val="0"/>
              </a:spcAft>
              <a:buSzPts val="7500"/>
              <a:buNone/>
              <a:defRPr/>
            </a:lvl7pPr>
            <a:lvl8pPr lvl="7">
              <a:spcBef>
                <a:spcPts val="0"/>
              </a:spcBef>
              <a:spcAft>
                <a:spcPts val="0"/>
              </a:spcAft>
              <a:buSzPts val="7500"/>
              <a:buNone/>
              <a:defRPr/>
            </a:lvl8pPr>
            <a:lvl9pPr lvl="8">
              <a:spcBef>
                <a:spcPts val="0"/>
              </a:spcBef>
              <a:spcAft>
                <a:spcPts val="0"/>
              </a:spcAft>
              <a:buSzPts val="7500"/>
              <a:buNone/>
              <a:defRPr/>
            </a:lvl9pPr>
          </a:lstStyle>
          <a:p/>
        </p:txBody>
      </p:sp>
      <p:sp>
        <p:nvSpPr>
          <p:cNvPr id="27" name="Google Shape;27;p6"/>
          <p:cNvSpPr txBox="1"/>
          <p:nvPr>
            <p:ph idx="12" type="sldNum"/>
          </p:nvPr>
        </p:nvSpPr>
        <p:spPr>
          <a:xfrm>
            <a:off x="22593221" y="12435245"/>
            <a:ext cx="1463100" cy="1049700"/>
          </a:xfrm>
          <a:prstGeom prst="rect">
            <a:avLst/>
          </a:prstGeom>
        </p:spPr>
        <p:txBody>
          <a:bodyPr anchorCtr="0" anchor="ctr" bIns="243800" lIns="243800" spcFirstLastPara="1" rIns="243800" wrap="square" tIns="2438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831200" y="1481600"/>
            <a:ext cx="7488000" cy="2015100"/>
          </a:xfrm>
          <a:prstGeom prst="rect">
            <a:avLst/>
          </a:prstGeom>
        </p:spPr>
        <p:txBody>
          <a:bodyPr anchorCtr="0" anchor="b" bIns="243800" lIns="243800" spcFirstLastPara="1" rIns="243800" wrap="square" tIns="24380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30" name="Google Shape;30;p7"/>
          <p:cNvSpPr txBox="1"/>
          <p:nvPr>
            <p:ph idx="1" type="body"/>
          </p:nvPr>
        </p:nvSpPr>
        <p:spPr>
          <a:xfrm>
            <a:off x="831200" y="3705600"/>
            <a:ext cx="7488000" cy="8478300"/>
          </a:xfrm>
          <a:prstGeom prst="rect">
            <a:avLst/>
          </a:prstGeom>
        </p:spPr>
        <p:txBody>
          <a:bodyPr anchorCtr="0" anchor="t" bIns="243800" lIns="243800" spcFirstLastPara="1" rIns="243800" wrap="square" tIns="243800">
            <a:normAutofit/>
          </a:bodyPr>
          <a:lstStyle>
            <a:lvl1pPr indent="-431800" lvl="0" marL="457200">
              <a:spcBef>
                <a:spcPts val="0"/>
              </a:spcBef>
              <a:spcAft>
                <a:spcPts val="0"/>
              </a:spcAft>
              <a:buSzPts val="3200"/>
              <a:buChar char="●"/>
              <a:defRPr sz="3200"/>
            </a:lvl1pPr>
            <a:lvl2pPr indent="-431800" lvl="1" marL="914400">
              <a:spcBef>
                <a:spcPts val="0"/>
              </a:spcBef>
              <a:spcAft>
                <a:spcPts val="0"/>
              </a:spcAft>
              <a:buSzPts val="3200"/>
              <a:buChar char="○"/>
              <a:defRPr sz="3200"/>
            </a:lvl2pPr>
            <a:lvl3pPr indent="-431800" lvl="2" marL="1371600">
              <a:spcBef>
                <a:spcPts val="0"/>
              </a:spcBef>
              <a:spcAft>
                <a:spcPts val="0"/>
              </a:spcAft>
              <a:buSzPts val="3200"/>
              <a:buChar char="■"/>
              <a:defRPr sz="3200"/>
            </a:lvl3pPr>
            <a:lvl4pPr indent="-431800" lvl="3" marL="1828800">
              <a:spcBef>
                <a:spcPts val="0"/>
              </a:spcBef>
              <a:spcAft>
                <a:spcPts val="0"/>
              </a:spcAft>
              <a:buSzPts val="3200"/>
              <a:buChar char="●"/>
              <a:defRPr sz="3200"/>
            </a:lvl4pPr>
            <a:lvl5pPr indent="-431800" lvl="4" marL="2286000">
              <a:spcBef>
                <a:spcPts val="0"/>
              </a:spcBef>
              <a:spcAft>
                <a:spcPts val="0"/>
              </a:spcAft>
              <a:buSzPts val="3200"/>
              <a:buChar char="○"/>
              <a:defRPr sz="3200"/>
            </a:lvl5pPr>
            <a:lvl6pPr indent="-431800" lvl="5" marL="2743200">
              <a:spcBef>
                <a:spcPts val="0"/>
              </a:spcBef>
              <a:spcAft>
                <a:spcPts val="0"/>
              </a:spcAft>
              <a:buSzPts val="3200"/>
              <a:buChar char="■"/>
              <a:defRPr sz="3200"/>
            </a:lvl6pPr>
            <a:lvl7pPr indent="-431800" lvl="6" marL="3200400">
              <a:spcBef>
                <a:spcPts val="0"/>
              </a:spcBef>
              <a:spcAft>
                <a:spcPts val="0"/>
              </a:spcAft>
              <a:buSzPts val="3200"/>
              <a:buChar char="●"/>
              <a:defRPr sz="3200"/>
            </a:lvl7pPr>
            <a:lvl8pPr indent="-431800" lvl="7" marL="3657600">
              <a:spcBef>
                <a:spcPts val="0"/>
              </a:spcBef>
              <a:spcAft>
                <a:spcPts val="0"/>
              </a:spcAft>
              <a:buSzPts val="3200"/>
              <a:buChar char="○"/>
              <a:defRPr sz="3200"/>
            </a:lvl8pPr>
            <a:lvl9pPr indent="-431800" lvl="8" marL="4114800">
              <a:spcBef>
                <a:spcPts val="0"/>
              </a:spcBef>
              <a:spcAft>
                <a:spcPts val="0"/>
              </a:spcAft>
              <a:buSzPts val="3200"/>
              <a:buChar char="■"/>
              <a:defRPr sz="3200"/>
            </a:lvl9pPr>
          </a:lstStyle>
          <a:p/>
        </p:txBody>
      </p:sp>
      <p:sp>
        <p:nvSpPr>
          <p:cNvPr id="31" name="Google Shape;31;p7"/>
          <p:cNvSpPr txBox="1"/>
          <p:nvPr>
            <p:ph idx="12" type="sldNum"/>
          </p:nvPr>
        </p:nvSpPr>
        <p:spPr>
          <a:xfrm>
            <a:off x="22593221" y="12435245"/>
            <a:ext cx="1463100" cy="1049700"/>
          </a:xfrm>
          <a:prstGeom prst="rect">
            <a:avLst/>
          </a:prstGeom>
        </p:spPr>
        <p:txBody>
          <a:bodyPr anchorCtr="0" anchor="ctr" bIns="243800" lIns="243800" spcFirstLastPara="1" rIns="243800" wrap="square" tIns="2438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1307333" y="1200400"/>
            <a:ext cx="16980900" cy="10908900"/>
          </a:xfrm>
          <a:prstGeom prst="rect">
            <a:avLst/>
          </a:prstGeom>
        </p:spPr>
        <p:txBody>
          <a:bodyPr anchorCtr="0" anchor="ctr" bIns="243800" lIns="243800" spcFirstLastPara="1" rIns="243800" wrap="square" tIns="243800">
            <a:normAutofit/>
          </a:bodyPr>
          <a:lstStyle>
            <a:lvl1pPr lvl="0">
              <a:spcBef>
                <a:spcPts val="0"/>
              </a:spcBef>
              <a:spcAft>
                <a:spcPts val="0"/>
              </a:spcAft>
              <a:buSzPts val="12800"/>
              <a:buNone/>
              <a:defRPr sz="12800"/>
            </a:lvl1pPr>
            <a:lvl2pPr lvl="1">
              <a:spcBef>
                <a:spcPts val="0"/>
              </a:spcBef>
              <a:spcAft>
                <a:spcPts val="0"/>
              </a:spcAft>
              <a:buSzPts val="12800"/>
              <a:buNone/>
              <a:defRPr sz="12800"/>
            </a:lvl2pPr>
            <a:lvl3pPr lvl="2">
              <a:spcBef>
                <a:spcPts val="0"/>
              </a:spcBef>
              <a:spcAft>
                <a:spcPts val="0"/>
              </a:spcAft>
              <a:buSzPts val="12800"/>
              <a:buNone/>
              <a:defRPr sz="12800"/>
            </a:lvl3pPr>
            <a:lvl4pPr lvl="3">
              <a:spcBef>
                <a:spcPts val="0"/>
              </a:spcBef>
              <a:spcAft>
                <a:spcPts val="0"/>
              </a:spcAft>
              <a:buSzPts val="12800"/>
              <a:buNone/>
              <a:defRPr sz="12800"/>
            </a:lvl4pPr>
            <a:lvl5pPr lvl="4">
              <a:spcBef>
                <a:spcPts val="0"/>
              </a:spcBef>
              <a:spcAft>
                <a:spcPts val="0"/>
              </a:spcAft>
              <a:buSzPts val="12800"/>
              <a:buNone/>
              <a:defRPr sz="12800"/>
            </a:lvl5pPr>
            <a:lvl6pPr lvl="5">
              <a:spcBef>
                <a:spcPts val="0"/>
              </a:spcBef>
              <a:spcAft>
                <a:spcPts val="0"/>
              </a:spcAft>
              <a:buSzPts val="12800"/>
              <a:buNone/>
              <a:defRPr sz="12800"/>
            </a:lvl6pPr>
            <a:lvl7pPr lvl="6">
              <a:spcBef>
                <a:spcPts val="0"/>
              </a:spcBef>
              <a:spcAft>
                <a:spcPts val="0"/>
              </a:spcAft>
              <a:buSzPts val="12800"/>
              <a:buNone/>
              <a:defRPr sz="12800"/>
            </a:lvl7pPr>
            <a:lvl8pPr lvl="7">
              <a:spcBef>
                <a:spcPts val="0"/>
              </a:spcBef>
              <a:spcAft>
                <a:spcPts val="0"/>
              </a:spcAft>
              <a:buSzPts val="12800"/>
              <a:buNone/>
              <a:defRPr sz="12800"/>
            </a:lvl8pPr>
            <a:lvl9pPr lvl="8">
              <a:spcBef>
                <a:spcPts val="0"/>
              </a:spcBef>
              <a:spcAft>
                <a:spcPts val="0"/>
              </a:spcAft>
              <a:buSzPts val="12800"/>
              <a:buNone/>
              <a:defRPr sz="12800"/>
            </a:lvl9pPr>
          </a:lstStyle>
          <a:p/>
        </p:txBody>
      </p:sp>
      <p:sp>
        <p:nvSpPr>
          <p:cNvPr id="34" name="Google Shape;34;p8"/>
          <p:cNvSpPr txBox="1"/>
          <p:nvPr>
            <p:ph idx="12" type="sldNum"/>
          </p:nvPr>
        </p:nvSpPr>
        <p:spPr>
          <a:xfrm>
            <a:off x="22593221" y="12435245"/>
            <a:ext cx="1463100" cy="1049700"/>
          </a:xfrm>
          <a:prstGeom prst="rect">
            <a:avLst/>
          </a:prstGeom>
        </p:spPr>
        <p:txBody>
          <a:bodyPr anchorCtr="0" anchor="ctr" bIns="243800" lIns="243800" spcFirstLastPara="1" rIns="243800" wrap="square" tIns="2438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12192000" y="-333"/>
            <a:ext cx="12192000" cy="13716000"/>
          </a:xfrm>
          <a:prstGeom prst="rect">
            <a:avLst/>
          </a:prstGeom>
          <a:solidFill>
            <a:schemeClr val="lt2"/>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708000" y="3288467"/>
            <a:ext cx="10787100" cy="3952800"/>
          </a:xfrm>
          <a:prstGeom prst="rect">
            <a:avLst/>
          </a:prstGeom>
        </p:spPr>
        <p:txBody>
          <a:bodyPr anchorCtr="0" anchor="b" bIns="243800" lIns="243800" spcFirstLastPara="1" rIns="243800" wrap="square" tIns="243800">
            <a:normAutofit/>
          </a:bodyPr>
          <a:lstStyle>
            <a:lvl1pPr lvl="0" algn="ctr">
              <a:spcBef>
                <a:spcPts val="0"/>
              </a:spcBef>
              <a:spcAft>
                <a:spcPts val="0"/>
              </a:spcAft>
              <a:buSzPts val="11200"/>
              <a:buNone/>
              <a:defRPr sz="11200"/>
            </a:lvl1pPr>
            <a:lvl2pPr lvl="1" algn="ctr">
              <a:spcBef>
                <a:spcPts val="0"/>
              </a:spcBef>
              <a:spcAft>
                <a:spcPts val="0"/>
              </a:spcAft>
              <a:buSzPts val="11200"/>
              <a:buNone/>
              <a:defRPr sz="11200"/>
            </a:lvl2pPr>
            <a:lvl3pPr lvl="2" algn="ctr">
              <a:spcBef>
                <a:spcPts val="0"/>
              </a:spcBef>
              <a:spcAft>
                <a:spcPts val="0"/>
              </a:spcAft>
              <a:buSzPts val="11200"/>
              <a:buNone/>
              <a:defRPr sz="11200"/>
            </a:lvl3pPr>
            <a:lvl4pPr lvl="3" algn="ctr">
              <a:spcBef>
                <a:spcPts val="0"/>
              </a:spcBef>
              <a:spcAft>
                <a:spcPts val="0"/>
              </a:spcAft>
              <a:buSzPts val="11200"/>
              <a:buNone/>
              <a:defRPr sz="11200"/>
            </a:lvl4pPr>
            <a:lvl5pPr lvl="4" algn="ctr">
              <a:spcBef>
                <a:spcPts val="0"/>
              </a:spcBef>
              <a:spcAft>
                <a:spcPts val="0"/>
              </a:spcAft>
              <a:buSzPts val="11200"/>
              <a:buNone/>
              <a:defRPr sz="11200"/>
            </a:lvl5pPr>
            <a:lvl6pPr lvl="5" algn="ctr">
              <a:spcBef>
                <a:spcPts val="0"/>
              </a:spcBef>
              <a:spcAft>
                <a:spcPts val="0"/>
              </a:spcAft>
              <a:buSzPts val="11200"/>
              <a:buNone/>
              <a:defRPr sz="11200"/>
            </a:lvl6pPr>
            <a:lvl7pPr lvl="6" algn="ctr">
              <a:spcBef>
                <a:spcPts val="0"/>
              </a:spcBef>
              <a:spcAft>
                <a:spcPts val="0"/>
              </a:spcAft>
              <a:buSzPts val="11200"/>
              <a:buNone/>
              <a:defRPr sz="11200"/>
            </a:lvl7pPr>
            <a:lvl8pPr lvl="7" algn="ctr">
              <a:spcBef>
                <a:spcPts val="0"/>
              </a:spcBef>
              <a:spcAft>
                <a:spcPts val="0"/>
              </a:spcAft>
              <a:buSzPts val="11200"/>
              <a:buNone/>
              <a:defRPr sz="11200"/>
            </a:lvl8pPr>
            <a:lvl9pPr lvl="8" algn="ctr">
              <a:spcBef>
                <a:spcPts val="0"/>
              </a:spcBef>
              <a:spcAft>
                <a:spcPts val="0"/>
              </a:spcAft>
              <a:buSzPts val="11200"/>
              <a:buNone/>
              <a:defRPr sz="11200"/>
            </a:lvl9pPr>
          </a:lstStyle>
          <a:p/>
        </p:txBody>
      </p:sp>
      <p:sp>
        <p:nvSpPr>
          <p:cNvPr id="38" name="Google Shape;38;p9"/>
          <p:cNvSpPr txBox="1"/>
          <p:nvPr>
            <p:ph idx="1" type="subTitle"/>
          </p:nvPr>
        </p:nvSpPr>
        <p:spPr>
          <a:xfrm>
            <a:off x="708000" y="7474867"/>
            <a:ext cx="10787100" cy="3293700"/>
          </a:xfrm>
          <a:prstGeom prst="rect">
            <a:avLst/>
          </a:prstGeom>
        </p:spPr>
        <p:txBody>
          <a:bodyPr anchorCtr="0" anchor="t" bIns="243800" lIns="243800" spcFirstLastPara="1" rIns="243800" wrap="square" tIns="2438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39" name="Google Shape;39;p9"/>
          <p:cNvSpPr txBox="1"/>
          <p:nvPr>
            <p:ph idx="2" type="body"/>
          </p:nvPr>
        </p:nvSpPr>
        <p:spPr>
          <a:xfrm>
            <a:off x="13172000" y="1930867"/>
            <a:ext cx="10232100" cy="9853500"/>
          </a:xfrm>
          <a:prstGeom prst="rect">
            <a:avLst/>
          </a:prstGeom>
        </p:spPr>
        <p:txBody>
          <a:bodyPr anchorCtr="0" anchor="ctr" bIns="243800" lIns="243800" spcFirstLastPara="1" rIns="243800" wrap="square" tIns="243800">
            <a:normAutofit/>
          </a:bodyPr>
          <a:lstStyle>
            <a:lvl1pPr indent="-533400" lvl="0" marL="457200">
              <a:spcBef>
                <a:spcPts val="0"/>
              </a:spcBef>
              <a:spcAft>
                <a:spcPts val="0"/>
              </a:spcAft>
              <a:buSzPts val="4800"/>
              <a:buChar char="●"/>
              <a:defRPr/>
            </a:lvl1pPr>
            <a:lvl2pPr indent="-463550" lvl="1" marL="914400">
              <a:spcBef>
                <a:spcPts val="0"/>
              </a:spcBef>
              <a:spcAft>
                <a:spcPts val="0"/>
              </a:spcAft>
              <a:buSzPts val="3700"/>
              <a:buChar char="○"/>
              <a:defRPr/>
            </a:lvl2pPr>
            <a:lvl3pPr indent="-463550" lvl="2" marL="1371600">
              <a:spcBef>
                <a:spcPts val="0"/>
              </a:spcBef>
              <a:spcAft>
                <a:spcPts val="0"/>
              </a:spcAft>
              <a:buSzPts val="3700"/>
              <a:buChar char="■"/>
              <a:defRPr/>
            </a:lvl3pPr>
            <a:lvl4pPr indent="-463550" lvl="3" marL="1828800">
              <a:spcBef>
                <a:spcPts val="0"/>
              </a:spcBef>
              <a:spcAft>
                <a:spcPts val="0"/>
              </a:spcAft>
              <a:buSzPts val="3700"/>
              <a:buChar char="●"/>
              <a:defRPr/>
            </a:lvl4pPr>
            <a:lvl5pPr indent="-463550" lvl="4" marL="2286000">
              <a:spcBef>
                <a:spcPts val="0"/>
              </a:spcBef>
              <a:spcAft>
                <a:spcPts val="0"/>
              </a:spcAft>
              <a:buSzPts val="3700"/>
              <a:buChar char="○"/>
              <a:defRPr/>
            </a:lvl5pPr>
            <a:lvl6pPr indent="-463550" lvl="5" marL="2743200">
              <a:spcBef>
                <a:spcPts val="0"/>
              </a:spcBef>
              <a:spcAft>
                <a:spcPts val="0"/>
              </a:spcAft>
              <a:buSzPts val="3700"/>
              <a:buChar char="■"/>
              <a:defRPr/>
            </a:lvl6pPr>
            <a:lvl7pPr indent="-463550" lvl="6" marL="3200400">
              <a:spcBef>
                <a:spcPts val="0"/>
              </a:spcBef>
              <a:spcAft>
                <a:spcPts val="0"/>
              </a:spcAft>
              <a:buSzPts val="3700"/>
              <a:buChar char="●"/>
              <a:defRPr/>
            </a:lvl7pPr>
            <a:lvl8pPr indent="-463550" lvl="7" marL="3657600">
              <a:spcBef>
                <a:spcPts val="0"/>
              </a:spcBef>
              <a:spcAft>
                <a:spcPts val="0"/>
              </a:spcAft>
              <a:buSzPts val="3700"/>
              <a:buChar char="○"/>
              <a:defRPr/>
            </a:lvl8pPr>
            <a:lvl9pPr indent="-463550" lvl="8" marL="4114800">
              <a:spcBef>
                <a:spcPts val="0"/>
              </a:spcBef>
              <a:spcAft>
                <a:spcPts val="0"/>
              </a:spcAft>
              <a:buSzPts val="3700"/>
              <a:buChar char="■"/>
              <a:defRPr/>
            </a:lvl9pPr>
          </a:lstStyle>
          <a:p/>
        </p:txBody>
      </p:sp>
      <p:sp>
        <p:nvSpPr>
          <p:cNvPr id="40" name="Google Shape;40;p9"/>
          <p:cNvSpPr txBox="1"/>
          <p:nvPr>
            <p:ph idx="12" type="sldNum"/>
          </p:nvPr>
        </p:nvSpPr>
        <p:spPr>
          <a:xfrm>
            <a:off x="22593221" y="12435245"/>
            <a:ext cx="1463100" cy="1049700"/>
          </a:xfrm>
          <a:prstGeom prst="rect">
            <a:avLst/>
          </a:prstGeom>
        </p:spPr>
        <p:txBody>
          <a:bodyPr anchorCtr="0" anchor="ctr" bIns="243800" lIns="243800" spcFirstLastPara="1" rIns="243800" wrap="square" tIns="2438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831200" y="11281533"/>
            <a:ext cx="15996900" cy="1613700"/>
          </a:xfrm>
          <a:prstGeom prst="rect">
            <a:avLst/>
          </a:prstGeom>
        </p:spPr>
        <p:txBody>
          <a:bodyPr anchorCtr="0" anchor="ctr" bIns="243800" lIns="243800" spcFirstLastPara="1" rIns="243800" wrap="square" tIns="243800">
            <a:normAutofit/>
          </a:bodyPr>
          <a:lstStyle>
            <a:lvl1pPr indent="-228600" lvl="0" marL="457200">
              <a:lnSpc>
                <a:spcPct val="100000"/>
              </a:lnSpc>
              <a:spcBef>
                <a:spcPts val="0"/>
              </a:spcBef>
              <a:spcAft>
                <a:spcPts val="0"/>
              </a:spcAft>
              <a:buSzPts val="4800"/>
              <a:buNone/>
              <a:defRPr/>
            </a:lvl1pPr>
          </a:lstStyle>
          <a:p/>
        </p:txBody>
      </p:sp>
      <p:sp>
        <p:nvSpPr>
          <p:cNvPr id="43" name="Google Shape;43;p10"/>
          <p:cNvSpPr txBox="1"/>
          <p:nvPr>
            <p:ph idx="12" type="sldNum"/>
          </p:nvPr>
        </p:nvSpPr>
        <p:spPr>
          <a:xfrm>
            <a:off x="22593221" y="12435245"/>
            <a:ext cx="1463100" cy="1049700"/>
          </a:xfrm>
          <a:prstGeom prst="rect">
            <a:avLst/>
          </a:prstGeom>
        </p:spPr>
        <p:txBody>
          <a:bodyPr anchorCtr="0" anchor="ctr" bIns="243800" lIns="243800" spcFirstLastPara="1" rIns="243800" wrap="square" tIns="2438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theme" Target="../theme/theme2.xml"/><Relationship Id="rId14" Type="http://schemas.openxmlformats.org/officeDocument/2006/relationships/slideLayout" Target="../slideLayouts/slideLayout2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1200" y="1186733"/>
            <a:ext cx="22721700" cy="1527300"/>
          </a:xfrm>
          <a:prstGeom prst="rect">
            <a:avLst/>
          </a:prstGeom>
          <a:noFill/>
          <a:ln>
            <a:noFill/>
          </a:ln>
        </p:spPr>
        <p:txBody>
          <a:bodyPr anchorCtr="0" anchor="t" bIns="243800" lIns="243800" spcFirstLastPara="1" rIns="243800" wrap="square" tIns="243800">
            <a:normAutofit/>
          </a:bodyPr>
          <a:lstStyle>
            <a:lvl1pPr lvl="0">
              <a:spcBef>
                <a:spcPts val="0"/>
              </a:spcBef>
              <a:spcAft>
                <a:spcPts val="0"/>
              </a:spcAft>
              <a:buClr>
                <a:schemeClr val="dk1"/>
              </a:buClr>
              <a:buSzPts val="7500"/>
              <a:buNone/>
              <a:defRPr sz="7500">
                <a:solidFill>
                  <a:schemeClr val="dk1"/>
                </a:solidFill>
              </a:defRPr>
            </a:lvl1pPr>
            <a:lvl2pPr lvl="1">
              <a:spcBef>
                <a:spcPts val="0"/>
              </a:spcBef>
              <a:spcAft>
                <a:spcPts val="0"/>
              </a:spcAft>
              <a:buClr>
                <a:schemeClr val="dk1"/>
              </a:buClr>
              <a:buSzPts val="7500"/>
              <a:buNone/>
              <a:defRPr sz="7500">
                <a:solidFill>
                  <a:schemeClr val="dk1"/>
                </a:solidFill>
              </a:defRPr>
            </a:lvl2pPr>
            <a:lvl3pPr lvl="2">
              <a:spcBef>
                <a:spcPts val="0"/>
              </a:spcBef>
              <a:spcAft>
                <a:spcPts val="0"/>
              </a:spcAft>
              <a:buClr>
                <a:schemeClr val="dk1"/>
              </a:buClr>
              <a:buSzPts val="7500"/>
              <a:buNone/>
              <a:defRPr sz="7500">
                <a:solidFill>
                  <a:schemeClr val="dk1"/>
                </a:solidFill>
              </a:defRPr>
            </a:lvl3pPr>
            <a:lvl4pPr lvl="3">
              <a:spcBef>
                <a:spcPts val="0"/>
              </a:spcBef>
              <a:spcAft>
                <a:spcPts val="0"/>
              </a:spcAft>
              <a:buClr>
                <a:schemeClr val="dk1"/>
              </a:buClr>
              <a:buSzPts val="7500"/>
              <a:buNone/>
              <a:defRPr sz="7500">
                <a:solidFill>
                  <a:schemeClr val="dk1"/>
                </a:solidFill>
              </a:defRPr>
            </a:lvl4pPr>
            <a:lvl5pPr lvl="4">
              <a:spcBef>
                <a:spcPts val="0"/>
              </a:spcBef>
              <a:spcAft>
                <a:spcPts val="0"/>
              </a:spcAft>
              <a:buClr>
                <a:schemeClr val="dk1"/>
              </a:buClr>
              <a:buSzPts val="7500"/>
              <a:buNone/>
              <a:defRPr sz="7500">
                <a:solidFill>
                  <a:schemeClr val="dk1"/>
                </a:solidFill>
              </a:defRPr>
            </a:lvl5pPr>
            <a:lvl6pPr lvl="5">
              <a:spcBef>
                <a:spcPts val="0"/>
              </a:spcBef>
              <a:spcAft>
                <a:spcPts val="0"/>
              </a:spcAft>
              <a:buClr>
                <a:schemeClr val="dk1"/>
              </a:buClr>
              <a:buSzPts val="7500"/>
              <a:buNone/>
              <a:defRPr sz="7500">
                <a:solidFill>
                  <a:schemeClr val="dk1"/>
                </a:solidFill>
              </a:defRPr>
            </a:lvl6pPr>
            <a:lvl7pPr lvl="6">
              <a:spcBef>
                <a:spcPts val="0"/>
              </a:spcBef>
              <a:spcAft>
                <a:spcPts val="0"/>
              </a:spcAft>
              <a:buClr>
                <a:schemeClr val="dk1"/>
              </a:buClr>
              <a:buSzPts val="7500"/>
              <a:buNone/>
              <a:defRPr sz="7500">
                <a:solidFill>
                  <a:schemeClr val="dk1"/>
                </a:solidFill>
              </a:defRPr>
            </a:lvl7pPr>
            <a:lvl8pPr lvl="7">
              <a:spcBef>
                <a:spcPts val="0"/>
              </a:spcBef>
              <a:spcAft>
                <a:spcPts val="0"/>
              </a:spcAft>
              <a:buClr>
                <a:schemeClr val="dk1"/>
              </a:buClr>
              <a:buSzPts val="7500"/>
              <a:buNone/>
              <a:defRPr sz="7500">
                <a:solidFill>
                  <a:schemeClr val="dk1"/>
                </a:solidFill>
              </a:defRPr>
            </a:lvl8pPr>
            <a:lvl9pPr lvl="8">
              <a:spcBef>
                <a:spcPts val="0"/>
              </a:spcBef>
              <a:spcAft>
                <a:spcPts val="0"/>
              </a:spcAft>
              <a:buClr>
                <a:schemeClr val="dk1"/>
              </a:buClr>
              <a:buSzPts val="7500"/>
              <a:buNone/>
              <a:defRPr sz="7500">
                <a:solidFill>
                  <a:schemeClr val="dk1"/>
                </a:solidFill>
              </a:defRPr>
            </a:lvl9pPr>
          </a:lstStyle>
          <a:p/>
        </p:txBody>
      </p:sp>
      <p:sp>
        <p:nvSpPr>
          <p:cNvPr id="7" name="Google Shape;7;p1"/>
          <p:cNvSpPr txBox="1"/>
          <p:nvPr>
            <p:ph idx="1" type="body"/>
          </p:nvPr>
        </p:nvSpPr>
        <p:spPr>
          <a:xfrm>
            <a:off x="831200" y="3073267"/>
            <a:ext cx="22721700" cy="9110400"/>
          </a:xfrm>
          <a:prstGeom prst="rect">
            <a:avLst/>
          </a:prstGeom>
          <a:noFill/>
          <a:ln>
            <a:noFill/>
          </a:ln>
        </p:spPr>
        <p:txBody>
          <a:bodyPr anchorCtr="0" anchor="t" bIns="243800" lIns="243800" spcFirstLastPara="1" rIns="243800" wrap="square" tIns="243800">
            <a:normAutofit/>
          </a:bodyPr>
          <a:lstStyle>
            <a:lvl1pPr indent="-533400" lvl="0" marL="457200">
              <a:lnSpc>
                <a:spcPct val="115000"/>
              </a:lnSpc>
              <a:spcBef>
                <a:spcPts val="0"/>
              </a:spcBef>
              <a:spcAft>
                <a:spcPts val="0"/>
              </a:spcAft>
              <a:buClr>
                <a:schemeClr val="dk2"/>
              </a:buClr>
              <a:buSzPts val="4800"/>
              <a:buChar char="●"/>
              <a:defRPr sz="4800">
                <a:solidFill>
                  <a:schemeClr val="dk2"/>
                </a:solidFill>
              </a:defRPr>
            </a:lvl1pPr>
            <a:lvl2pPr indent="-463550" lvl="1" marL="914400">
              <a:lnSpc>
                <a:spcPct val="115000"/>
              </a:lnSpc>
              <a:spcBef>
                <a:spcPts val="0"/>
              </a:spcBef>
              <a:spcAft>
                <a:spcPts val="0"/>
              </a:spcAft>
              <a:buClr>
                <a:schemeClr val="dk2"/>
              </a:buClr>
              <a:buSzPts val="3700"/>
              <a:buChar char="○"/>
              <a:defRPr sz="3700">
                <a:solidFill>
                  <a:schemeClr val="dk2"/>
                </a:solidFill>
              </a:defRPr>
            </a:lvl2pPr>
            <a:lvl3pPr indent="-463550" lvl="2" marL="1371600">
              <a:lnSpc>
                <a:spcPct val="115000"/>
              </a:lnSpc>
              <a:spcBef>
                <a:spcPts val="0"/>
              </a:spcBef>
              <a:spcAft>
                <a:spcPts val="0"/>
              </a:spcAft>
              <a:buClr>
                <a:schemeClr val="dk2"/>
              </a:buClr>
              <a:buSzPts val="3700"/>
              <a:buChar char="■"/>
              <a:defRPr sz="3700">
                <a:solidFill>
                  <a:schemeClr val="dk2"/>
                </a:solidFill>
              </a:defRPr>
            </a:lvl3pPr>
            <a:lvl4pPr indent="-463550" lvl="3" marL="1828800">
              <a:lnSpc>
                <a:spcPct val="115000"/>
              </a:lnSpc>
              <a:spcBef>
                <a:spcPts val="0"/>
              </a:spcBef>
              <a:spcAft>
                <a:spcPts val="0"/>
              </a:spcAft>
              <a:buClr>
                <a:schemeClr val="dk2"/>
              </a:buClr>
              <a:buSzPts val="3700"/>
              <a:buChar char="●"/>
              <a:defRPr sz="3700">
                <a:solidFill>
                  <a:schemeClr val="dk2"/>
                </a:solidFill>
              </a:defRPr>
            </a:lvl4pPr>
            <a:lvl5pPr indent="-463550" lvl="4" marL="2286000">
              <a:lnSpc>
                <a:spcPct val="115000"/>
              </a:lnSpc>
              <a:spcBef>
                <a:spcPts val="0"/>
              </a:spcBef>
              <a:spcAft>
                <a:spcPts val="0"/>
              </a:spcAft>
              <a:buClr>
                <a:schemeClr val="dk2"/>
              </a:buClr>
              <a:buSzPts val="3700"/>
              <a:buChar char="○"/>
              <a:defRPr sz="3700">
                <a:solidFill>
                  <a:schemeClr val="dk2"/>
                </a:solidFill>
              </a:defRPr>
            </a:lvl5pPr>
            <a:lvl6pPr indent="-463550" lvl="5" marL="2743200">
              <a:lnSpc>
                <a:spcPct val="115000"/>
              </a:lnSpc>
              <a:spcBef>
                <a:spcPts val="0"/>
              </a:spcBef>
              <a:spcAft>
                <a:spcPts val="0"/>
              </a:spcAft>
              <a:buClr>
                <a:schemeClr val="dk2"/>
              </a:buClr>
              <a:buSzPts val="3700"/>
              <a:buChar char="■"/>
              <a:defRPr sz="3700">
                <a:solidFill>
                  <a:schemeClr val="dk2"/>
                </a:solidFill>
              </a:defRPr>
            </a:lvl6pPr>
            <a:lvl7pPr indent="-463550" lvl="6" marL="3200400">
              <a:lnSpc>
                <a:spcPct val="115000"/>
              </a:lnSpc>
              <a:spcBef>
                <a:spcPts val="0"/>
              </a:spcBef>
              <a:spcAft>
                <a:spcPts val="0"/>
              </a:spcAft>
              <a:buClr>
                <a:schemeClr val="dk2"/>
              </a:buClr>
              <a:buSzPts val="3700"/>
              <a:buChar char="●"/>
              <a:defRPr sz="3700">
                <a:solidFill>
                  <a:schemeClr val="dk2"/>
                </a:solidFill>
              </a:defRPr>
            </a:lvl7pPr>
            <a:lvl8pPr indent="-463550" lvl="7" marL="3657600">
              <a:lnSpc>
                <a:spcPct val="115000"/>
              </a:lnSpc>
              <a:spcBef>
                <a:spcPts val="0"/>
              </a:spcBef>
              <a:spcAft>
                <a:spcPts val="0"/>
              </a:spcAft>
              <a:buClr>
                <a:schemeClr val="dk2"/>
              </a:buClr>
              <a:buSzPts val="3700"/>
              <a:buChar char="○"/>
              <a:defRPr sz="3700">
                <a:solidFill>
                  <a:schemeClr val="dk2"/>
                </a:solidFill>
              </a:defRPr>
            </a:lvl8pPr>
            <a:lvl9pPr indent="-463550" lvl="8" marL="4114800">
              <a:lnSpc>
                <a:spcPct val="115000"/>
              </a:lnSpc>
              <a:spcBef>
                <a:spcPts val="0"/>
              </a:spcBef>
              <a:spcAft>
                <a:spcPts val="0"/>
              </a:spcAft>
              <a:buClr>
                <a:schemeClr val="dk2"/>
              </a:buClr>
              <a:buSzPts val="3700"/>
              <a:buChar char="■"/>
              <a:defRPr sz="3700">
                <a:solidFill>
                  <a:schemeClr val="dk2"/>
                </a:solidFill>
              </a:defRPr>
            </a:lvl9pPr>
          </a:lstStyle>
          <a:p/>
        </p:txBody>
      </p:sp>
      <p:sp>
        <p:nvSpPr>
          <p:cNvPr id="8" name="Google Shape;8;p1"/>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lvl="0" algn="r">
              <a:buNone/>
              <a:defRPr sz="2700">
                <a:solidFill>
                  <a:schemeClr val="dk2"/>
                </a:solidFill>
              </a:defRPr>
            </a:lvl1pPr>
            <a:lvl2pPr lvl="1" algn="r">
              <a:buNone/>
              <a:defRPr sz="2700">
                <a:solidFill>
                  <a:schemeClr val="dk2"/>
                </a:solidFill>
              </a:defRPr>
            </a:lvl2pPr>
            <a:lvl3pPr lvl="2" algn="r">
              <a:buNone/>
              <a:defRPr sz="2700">
                <a:solidFill>
                  <a:schemeClr val="dk2"/>
                </a:solidFill>
              </a:defRPr>
            </a:lvl3pPr>
            <a:lvl4pPr lvl="3" algn="r">
              <a:buNone/>
              <a:defRPr sz="2700">
                <a:solidFill>
                  <a:schemeClr val="dk2"/>
                </a:solidFill>
              </a:defRPr>
            </a:lvl4pPr>
            <a:lvl5pPr lvl="4" algn="r">
              <a:buNone/>
              <a:defRPr sz="2700">
                <a:solidFill>
                  <a:schemeClr val="dk2"/>
                </a:solidFill>
              </a:defRPr>
            </a:lvl5pPr>
            <a:lvl6pPr lvl="5" algn="r">
              <a:buNone/>
              <a:defRPr sz="2700">
                <a:solidFill>
                  <a:schemeClr val="dk2"/>
                </a:solidFill>
              </a:defRPr>
            </a:lvl6pPr>
            <a:lvl7pPr lvl="6" algn="r">
              <a:buNone/>
              <a:defRPr sz="2700">
                <a:solidFill>
                  <a:schemeClr val="dk2"/>
                </a:solidFill>
              </a:defRPr>
            </a:lvl7pPr>
            <a:lvl8pPr lvl="7" algn="r">
              <a:buNone/>
              <a:defRPr sz="2700">
                <a:solidFill>
                  <a:schemeClr val="dk2"/>
                </a:solidFill>
              </a:defRPr>
            </a:lvl8pPr>
            <a:lvl9pPr lvl="8" algn="r">
              <a:buNone/>
              <a:defRPr sz="27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1218667" y="704233"/>
            <a:ext cx="20738700" cy="1132800"/>
          </a:xfrm>
          <a:prstGeom prst="rect">
            <a:avLst/>
          </a:prstGeom>
          <a:noFill/>
          <a:ln>
            <a:noFill/>
          </a:ln>
        </p:spPr>
        <p:txBody>
          <a:bodyPr anchorCtr="0" anchor="t" bIns="121875" lIns="0" spcFirstLastPara="1" rIns="243800" wrap="square" tIns="121875">
            <a:noAutofit/>
          </a:bodyPr>
          <a:lstStyle>
            <a:lvl1pPr lvl="0" marR="0" rtl="0" algn="l">
              <a:lnSpc>
                <a:spcPct val="90000"/>
              </a:lnSpc>
              <a:spcBef>
                <a:spcPts val="0"/>
              </a:spcBef>
              <a:spcAft>
                <a:spcPts val="0"/>
              </a:spcAft>
              <a:buClr>
                <a:schemeClr val="dk1"/>
              </a:buClr>
              <a:buSzPts val="5900"/>
              <a:buFont typeface="Montserrat"/>
              <a:buNone/>
              <a:defRPr b="1" i="1" sz="5900" u="none" cap="none" strike="noStrike">
                <a:solidFill>
                  <a:schemeClr val="dk1"/>
                </a:solidFill>
                <a:latin typeface="Montserrat"/>
                <a:ea typeface="Montserrat"/>
                <a:cs typeface="Montserrat"/>
                <a:sym typeface="Montserrat"/>
              </a:defRPr>
            </a:lvl1pPr>
            <a:lvl2pPr lvl="1"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2pPr>
            <a:lvl3pPr lvl="2"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3pPr>
            <a:lvl4pPr lvl="3"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4pPr>
            <a:lvl5pPr lvl="4"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5pPr>
            <a:lvl6pPr lvl="5"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6pPr>
            <a:lvl7pPr lvl="6"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7pPr>
            <a:lvl8pPr lvl="7"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8pPr>
            <a:lvl9pPr lvl="8"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9pPr>
          </a:lstStyle>
          <a:p/>
        </p:txBody>
      </p:sp>
      <p:sp>
        <p:nvSpPr>
          <p:cNvPr id="52" name="Google Shape;52;p13"/>
          <p:cNvSpPr txBox="1"/>
          <p:nvPr>
            <p:ph idx="1" type="body"/>
          </p:nvPr>
        </p:nvSpPr>
        <p:spPr>
          <a:xfrm>
            <a:off x="1218667" y="2633787"/>
            <a:ext cx="21668100" cy="9326400"/>
          </a:xfrm>
          <a:prstGeom prst="rect">
            <a:avLst/>
          </a:prstGeom>
          <a:noFill/>
          <a:ln>
            <a:noFill/>
          </a:ln>
        </p:spPr>
        <p:txBody>
          <a:bodyPr anchorCtr="0" anchor="t" bIns="121875" lIns="0" spcFirstLastPara="1" rIns="121900" wrap="square" tIns="0">
            <a:noAutofit/>
          </a:bodyPr>
          <a:lstStyle>
            <a:lvl1pPr indent="-431800" lvl="0" marL="457200" marR="0" rtl="0">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1pPr>
            <a:lvl2pPr indent="-228600" lvl="1" marL="914400" marR="0" rtl="0">
              <a:lnSpc>
                <a:spcPct val="115000"/>
              </a:lnSpc>
              <a:spcBef>
                <a:spcPts val="1000"/>
              </a:spcBef>
              <a:spcAft>
                <a:spcPts val="0"/>
              </a:spcAft>
              <a:buClr>
                <a:schemeClr val="dk1"/>
              </a:buClr>
              <a:buSzPts val="3200"/>
              <a:buFont typeface="Montserrat"/>
              <a:buNone/>
              <a:defRPr i="0" sz="3200" u="none" cap="none" strike="noStrike">
                <a:solidFill>
                  <a:schemeClr val="dk1"/>
                </a:solidFill>
                <a:latin typeface="Montserrat"/>
                <a:ea typeface="Montserrat"/>
                <a:cs typeface="Montserrat"/>
                <a:sym typeface="Montserrat"/>
              </a:defRPr>
            </a:lvl2pPr>
            <a:lvl3pPr indent="-431800" lvl="2" marL="1371600" marR="0" rtl="0">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3pPr>
            <a:lvl4pPr indent="-431800" lvl="3" marL="1828800" marR="0" rtl="0">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4pPr>
            <a:lvl5pPr indent="-431800" lvl="4" marL="2286000" marR="0" rtl="0">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5pPr>
            <a:lvl6pPr indent="-431800" lvl="5" marL="2743200" marR="0" rtl="0">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6pPr>
            <a:lvl7pPr indent="-431800" lvl="6" marL="3200400" marR="0" rtl="0">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7pPr>
            <a:lvl8pPr indent="-431800" lvl="7" marL="3657600" marR="0" rtl="0">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8pPr>
            <a:lvl9pPr indent="-431800" lvl="8" marL="4114800" marR="0" rtl="0">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9pPr>
          </a:lstStyle>
          <a:p/>
        </p:txBody>
      </p:sp>
      <p:sp>
        <p:nvSpPr>
          <p:cNvPr id="53" name="Google Shape;53;p13"/>
          <p:cNvSpPr txBox="1"/>
          <p:nvPr>
            <p:ph idx="12" type="sldNum"/>
          </p:nvPr>
        </p:nvSpPr>
        <p:spPr>
          <a:xfrm>
            <a:off x="22386236" y="12416401"/>
            <a:ext cx="771300" cy="635100"/>
          </a:xfrm>
          <a:prstGeom prst="rect">
            <a:avLst/>
          </a:prstGeom>
          <a:noFill/>
          <a:ln>
            <a:noFill/>
          </a:ln>
        </p:spPr>
        <p:txBody>
          <a:bodyPr anchorCtr="0" anchor="ctr" bIns="121875" lIns="243800" spcFirstLastPara="1" rIns="0" wrap="square" tIns="121875">
            <a:noAutofit/>
          </a:bodyPr>
          <a:lstStyle>
            <a:lvl1pPr indent="0" lvl="0" marL="0" rtl="0" algn="r">
              <a:spcBef>
                <a:spcPts val="0"/>
              </a:spcBef>
              <a:buNone/>
              <a:defRPr sz="1300">
                <a:solidFill>
                  <a:schemeClr val="dk1"/>
                </a:solidFill>
                <a:latin typeface="Montserrat"/>
                <a:ea typeface="Montserrat"/>
                <a:cs typeface="Montserrat"/>
                <a:sym typeface="Montserrat"/>
              </a:defRPr>
            </a:lvl1pPr>
            <a:lvl2pPr indent="0" lvl="1" marL="0" rtl="0" algn="r">
              <a:spcBef>
                <a:spcPts val="0"/>
              </a:spcBef>
              <a:buNone/>
              <a:defRPr sz="1300">
                <a:solidFill>
                  <a:schemeClr val="dk1"/>
                </a:solidFill>
                <a:latin typeface="Montserrat"/>
                <a:ea typeface="Montserrat"/>
                <a:cs typeface="Montserrat"/>
                <a:sym typeface="Montserrat"/>
              </a:defRPr>
            </a:lvl2pPr>
            <a:lvl3pPr indent="0" lvl="2" marL="0" rtl="0" algn="r">
              <a:spcBef>
                <a:spcPts val="0"/>
              </a:spcBef>
              <a:buNone/>
              <a:defRPr sz="1300">
                <a:solidFill>
                  <a:schemeClr val="dk1"/>
                </a:solidFill>
                <a:latin typeface="Montserrat"/>
                <a:ea typeface="Montserrat"/>
                <a:cs typeface="Montserrat"/>
                <a:sym typeface="Montserrat"/>
              </a:defRPr>
            </a:lvl3pPr>
            <a:lvl4pPr indent="0" lvl="3" marL="0" rtl="0" algn="r">
              <a:spcBef>
                <a:spcPts val="0"/>
              </a:spcBef>
              <a:buNone/>
              <a:defRPr sz="1300">
                <a:solidFill>
                  <a:schemeClr val="dk1"/>
                </a:solidFill>
                <a:latin typeface="Montserrat"/>
                <a:ea typeface="Montserrat"/>
                <a:cs typeface="Montserrat"/>
                <a:sym typeface="Montserrat"/>
              </a:defRPr>
            </a:lvl4pPr>
            <a:lvl5pPr indent="0" lvl="4" marL="0" rtl="0" algn="r">
              <a:spcBef>
                <a:spcPts val="0"/>
              </a:spcBef>
              <a:buNone/>
              <a:defRPr sz="1300">
                <a:solidFill>
                  <a:schemeClr val="dk1"/>
                </a:solidFill>
                <a:latin typeface="Montserrat"/>
                <a:ea typeface="Montserrat"/>
                <a:cs typeface="Montserrat"/>
                <a:sym typeface="Montserrat"/>
              </a:defRPr>
            </a:lvl5pPr>
            <a:lvl6pPr indent="0" lvl="5" marL="0" rtl="0" algn="r">
              <a:spcBef>
                <a:spcPts val="0"/>
              </a:spcBef>
              <a:buNone/>
              <a:defRPr sz="1300">
                <a:solidFill>
                  <a:schemeClr val="dk1"/>
                </a:solidFill>
                <a:latin typeface="Montserrat"/>
                <a:ea typeface="Montserrat"/>
                <a:cs typeface="Montserrat"/>
                <a:sym typeface="Montserrat"/>
              </a:defRPr>
            </a:lvl6pPr>
            <a:lvl7pPr indent="0" lvl="6" marL="0" rtl="0" algn="r">
              <a:spcBef>
                <a:spcPts val="0"/>
              </a:spcBef>
              <a:buNone/>
              <a:defRPr sz="1300">
                <a:solidFill>
                  <a:schemeClr val="dk1"/>
                </a:solidFill>
                <a:latin typeface="Montserrat"/>
                <a:ea typeface="Montserrat"/>
                <a:cs typeface="Montserrat"/>
                <a:sym typeface="Montserrat"/>
              </a:defRPr>
            </a:lvl7pPr>
            <a:lvl8pPr indent="0" lvl="7" marL="0" rtl="0" algn="r">
              <a:spcBef>
                <a:spcPts val="0"/>
              </a:spcBef>
              <a:buNone/>
              <a:defRPr sz="1300">
                <a:solidFill>
                  <a:schemeClr val="dk1"/>
                </a:solidFill>
                <a:latin typeface="Montserrat"/>
                <a:ea typeface="Montserrat"/>
                <a:cs typeface="Montserrat"/>
                <a:sym typeface="Montserrat"/>
              </a:defRPr>
            </a:lvl8pPr>
            <a:lvl9pPr indent="0" lvl="8" marL="0" rtl="0" algn="r">
              <a:spcBef>
                <a:spcPts val="0"/>
              </a:spcBef>
              <a:buNone/>
              <a:defRPr sz="1300">
                <a:solidFill>
                  <a:schemeClr val="dk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6">
          <p15:clr>
            <a:srgbClr val="F26B43"/>
          </p15:clr>
        </p15:guide>
        <p15:guide id="2" orient="horz" pos="528">
          <p15:clr>
            <a:srgbClr val="F26B43"/>
          </p15:clr>
        </p15:guide>
        <p15:guide id="3" pos="14784">
          <p15:clr>
            <a:srgbClr val="F26B43"/>
          </p15:clr>
        </p15:guide>
        <p15:guide id="4" orient="horz" pos="80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11.png"/><Relationship Id="rId7" Type="http://schemas.openxmlformats.org/officeDocument/2006/relationships/image" Target="../media/image9.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11.png"/><Relationship Id="rId7" Type="http://schemas.openxmlformats.org/officeDocument/2006/relationships/image" Target="../media/image9.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11.png"/><Relationship Id="rId7" Type="http://schemas.openxmlformats.org/officeDocument/2006/relationships/image" Target="../media/image9.png"/><Relationship Id="rId8"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11.png"/><Relationship Id="rId7" Type="http://schemas.openxmlformats.org/officeDocument/2006/relationships/image" Target="../media/image9.png"/><Relationship Id="rId8"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8.png"/><Relationship Id="rId9" Type="http://schemas.openxmlformats.org/officeDocument/2006/relationships/image" Target="../media/image14.png"/><Relationship Id="rId5" Type="http://schemas.openxmlformats.org/officeDocument/2006/relationships/image" Target="../media/image5.png"/><Relationship Id="rId6" Type="http://schemas.openxmlformats.org/officeDocument/2006/relationships/image" Target="../media/image11.png"/><Relationship Id="rId7" Type="http://schemas.openxmlformats.org/officeDocument/2006/relationships/image" Target="../media/image9.png"/><Relationship Id="rId8"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hyperlink" Target="http://www.youtube.com/watch?v=COCvMU2Fi0Q" TargetMode="Externa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5.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5.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 Id="rId3" Type="http://schemas.openxmlformats.org/officeDocument/2006/relationships/image" Target="../media/image22.png"/><Relationship Id="rId4" Type="http://schemas.openxmlformats.org/officeDocument/2006/relationships/image" Target="../media/image13.png"/><Relationship Id="rId5" Type="http://schemas.openxmlformats.org/officeDocument/2006/relationships/image" Target="../media/image2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1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1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5.xml"/><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1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6.xml"/><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image" Target="../media/image1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7.xml"/><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image" Target="../media/image10.png"/><Relationship Id="rId7" Type="http://schemas.openxmlformats.org/officeDocument/2006/relationships/image" Target="../media/image2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8.xml"/><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1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9.xml"/><Relationship Id="rId3" Type="http://schemas.openxmlformats.org/officeDocument/2006/relationships/image" Target="../media/image5.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0.xml"/><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2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1.xml"/><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2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2.xml"/><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24.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3.xml"/><Relationship Id="rId3" Type="http://schemas.openxmlformats.org/officeDocument/2006/relationships/image" Target="../media/image2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4.xml"/><Relationship Id="rId3" Type="http://schemas.openxmlformats.org/officeDocument/2006/relationships/image" Target="../media/image26.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5.xml"/><Relationship Id="rId3" Type="http://schemas.openxmlformats.org/officeDocument/2006/relationships/image" Target="../media/image26.png"/><Relationship Id="rId4" Type="http://schemas.openxmlformats.org/officeDocument/2006/relationships/image" Target="../media/image7.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6.xml"/><Relationship Id="rId3" Type="http://schemas.openxmlformats.org/officeDocument/2006/relationships/image" Target="../media/image26.png"/><Relationship Id="rId4" Type="http://schemas.openxmlformats.org/officeDocument/2006/relationships/image" Target="../media/image7.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7.xml"/><Relationship Id="rId3" Type="http://schemas.openxmlformats.org/officeDocument/2006/relationships/image" Target="../media/image26.png"/><Relationship Id="rId4" Type="http://schemas.openxmlformats.org/officeDocument/2006/relationships/image" Target="../media/image7.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8.xml"/><Relationship Id="rId3" Type="http://schemas.openxmlformats.org/officeDocument/2006/relationships/image" Target="../media/image26.png"/><Relationship Id="rId4" Type="http://schemas.openxmlformats.org/officeDocument/2006/relationships/image" Target="../media/image7.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9.xml"/><Relationship Id="rId3" Type="http://schemas.openxmlformats.org/officeDocument/2006/relationships/image" Target="../media/image26.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8.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0.xml"/><Relationship Id="rId3" Type="http://schemas.openxmlformats.org/officeDocument/2006/relationships/image" Target="../media/image26.png"/><Relationship Id="rId4" Type="http://schemas.openxmlformats.org/officeDocument/2006/relationships/image" Target="../media/image7.png"/><Relationship Id="rId5" Type="http://schemas.openxmlformats.org/officeDocument/2006/relationships/image" Target="../media/image24.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1.xml"/><Relationship Id="rId3" Type="http://schemas.openxmlformats.org/officeDocument/2006/relationships/image" Target="../media/image26.png"/><Relationship Id="rId4" Type="http://schemas.openxmlformats.org/officeDocument/2006/relationships/image" Target="../media/image7.png"/><Relationship Id="rId5" Type="http://schemas.openxmlformats.org/officeDocument/2006/relationships/image" Target="../media/image24.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3.xml"/><Relationship Id="rId3" Type="http://schemas.openxmlformats.org/officeDocument/2006/relationships/hyperlink" Target="http://www.youtube.com/watch?v=YLJpFAGMMCg" TargetMode="External"/><Relationship Id="rId4" Type="http://schemas.openxmlformats.org/officeDocument/2006/relationships/image" Target="../media/image27.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5.xml"/><Relationship Id="rId3" Type="http://schemas.openxmlformats.org/officeDocument/2006/relationships/hyperlink" Target="http://www.youtube.com/watch?v=rqDmL5cNOyc" TargetMode="External"/><Relationship Id="rId4" Type="http://schemas.openxmlformats.org/officeDocument/2006/relationships/image" Target="../media/image28.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8.png"/><Relationship Id="rId7" Type="http://schemas.openxmlformats.org/officeDocument/2006/relationships/image" Target="../media/image11.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5.xml"/><Relationship Id="rId3" Type="http://schemas.openxmlformats.org/officeDocument/2006/relationships/image" Target="../media/image30.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6.xml"/><Relationship Id="rId3" Type="http://schemas.openxmlformats.org/officeDocument/2006/relationships/image" Target="../media/image31.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7.xml"/><Relationship Id="rId3" Type="http://schemas.openxmlformats.org/officeDocument/2006/relationships/image" Target="../media/image32.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8.xml"/><Relationship Id="rId3" Type="http://schemas.openxmlformats.org/officeDocument/2006/relationships/image" Target="../media/image29.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8"/>
          <p:cNvSpPr txBox="1"/>
          <p:nvPr>
            <p:ph type="ctrTitle"/>
          </p:nvPr>
        </p:nvSpPr>
        <p:spPr>
          <a:xfrm>
            <a:off x="1521343" y="4701067"/>
            <a:ext cx="20381700" cy="3012900"/>
          </a:xfrm>
          <a:prstGeom prst="rect">
            <a:avLst/>
          </a:prstGeom>
        </p:spPr>
        <p:txBody>
          <a:bodyPr anchorCtr="0" anchor="b" bIns="121875" lIns="0" spcFirstLastPara="1" rIns="243800" wrap="square" tIns="121875">
            <a:noAutofit/>
          </a:bodyPr>
          <a:lstStyle/>
          <a:p>
            <a:pPr indent="0" lvl="0" marL="0" rtl="0" algn="l">
              <a:spcBef>
                <a:spcPts val="0"/>
              </a:spcBef>
              <a:spcAft>
                <a:spcPts val="0"/>
              </a:spcAft>
              <a:buNone/>
            </a:pPr>
            <a:r>
              <a:rPr lang="en"/>
              <a:t>Apache Kafka</a:t>
            </a:r>
            <a:r>
              <a:rPr baseline="30000" lang="en"/>
              <a:t>®</a:t>
            </a:r>
            <a:r>
              <a:rPr lang="en"/>
              <a:t> Security</a:t>
            </a:r>
            <a:endParaRPr/>
          </a:p>
        </p:txBody>
      </p:sp>
      <p:sp>
        <p:nvSpPr>
          <p:cNvPr id="121" name="Google Shape;121;p28"/>
          <p:cNvSpPr txBox="1"/>
          <p:nvPr>
            <p:ph idx="1" type="subTitle"/>
          </p:nvPr>
        </p:nvSpPr>
        <p:spPr>
          <a:xfrm>
            <a:off x="1521333" y="8562333"/>
            <a:ext cx="10223100" cy="1460100"/>
          </a:xfrm>
          <a:prstGeom prst="rect">
            <a:avLst/>
          </a:prstGeom>
        </p:spPr>
        <p:txBody>
          <a:bodyPr anchorCtr="0" anchor="t" bIns="121875" lIns="0" spcFirstLastPara="1" rIns="24380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7"/>
          <p:cNvSpPr txBox="1"/>
          <p:nvPr/>
        </p:nvSpPr>
        <p:spPr>
          <a:xfrm>
            <a:off x="3713800" y="2901675"/>
            <a:ext cx="16333500" cy="7805700"/>
          </a:xfrm>
          <a:prstGeom prst="rect">
            <a:avLst/>
          </a:prstGeom>
          <a:solidFill>
            <a:srgbClr val="FFFFFF"/>
          </a:solidFill>
          <a:ln>
            <a:noFill/>
          </a:ln>
          <a:effectLst>
            <a:outerShdw blurRad="671513" rotWithShape="0" algn="bl" dir="5460000" dist="266700">
              <a:srgbClr val="000000">
                <a:alpha val="15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2900">
              <a:solidFill>
                <a:srgbClr val="040531"/>
              </a:solidFill>
              <a:latin typeface="Montserrat"/>
              <a:ea typeface="Montserrat"/>
              <a:cs typeface="Montserrat"/>
              <a:sym typeface="Montserrat"/>
            </a:endParaRPr>
          </a:p>
        </p:txBody>
      </p:sp>
      <p:sp>
        <p:nvSpPr>
          <p:cNvPr id="255" name="Google Shape;255;p37"/>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Data Flow in Kafka</a:t>
            </a:r>
            <a:endParaRPr/>
          </a:p>
        </p:txBody>
      </p:sp>
      <p:pic>
        <p:nvPicPr>
          <p:cNvPr id="256" name="Google Shape;256;p37"/>
          <p:cNvPicPr preferRelativeResize="0"/>
          <p:nvPr/>
        </p:nvPicPr>
        <p:blipFill>
          <a:blip r:embed="rId3">
            <a:alphaModFix/>
          </a:blip>
          <a:stretch>
            <a:fillRect/>
          </a:stretch>
        </p:blipFill>
        <p:spPr>
          <a:xfrm>
            <a:off x="11885315" y="5527568"/>
            <a:ext cx="853150" cy="853150"/>
          </a:xfrm>
          <a:prstGeom prst="rect">
            <a:avLst/>
          </a:prstGeom>
          <a:noFill/>
          <a:ln>
            <a:noFill/>
          </a:ln>
        </p:spPr>
      </p:pic>
      <p:grpSp>
        <p:nvGrpSpPr>
          <p:cNvPr id="257" name="Google Shape;257;p37"/>
          <p:cNvGrpSpPr/>
          <p:nvPr/>
        </p:nvGrpSpPr>
        <p:grpSpPr>
          <a:xfrm>
            <a:off x="12582750" y="8033800"/>
            <a:ext cx="2156400" cy="1946450"/>
            <a:chOff x="13804963" y="9458975"/>
            <a:chExt cx="2156400" cy="1946450"/>
          </a:xfrm>
        </p:grpSpPr>
        <p:pic>
          <p:nvPicPr>
            <p:cNvPr id="258" name="Google Shape;258;p37"/>
            <p:cNvPicPr preferRelativeResize="0"/>
            <p:nvPr/>
          </p:nvPicPr>
          <p:blipFill>
            <a:blip r:embed="rId4">
              <a:alphaModFix/>
            </a:blip>
            <a:stretch>
              <a:fillRect/>
            </a:stretch>
          </p:blipFill>
          <p:spPr>
            <a:xfrm>
              <a:off x="14211414" y="9458975"/>
              <a:ext cx="1343475" cy="1343475"/>
            </a:xfrm>
            <a:prstGeom prst="rect">
              <a:avLst/>
            </a:prstGeom>
            <a:noFill/>
            <a:ln>
              <a:noFill/>
            </a:ln>
          </p:spPr>
        </p:pic>
        <p:sp>
          <p:nvSpPr>
            <p:cNvPr id="259" name="Google Shape;259;p37"/>
            <p:cNvSpPr txBox="1"/>
            <p:nvPr/>
          </p:nvSpPr>
          <p:spPr>
            <a:xfrm>
              <a:off x="13804963" y="1091912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ZooKeeper</a:t>
              </a:r>
              <a:endParaRPr sz="2400">
                <a:solidFill>
                  <a:srgbClr val="040531"/>
                </a:solidFill>
                <a:latin typeface="Montserrat SemiBold"/>
                <a:ea typeface="Montserrat SemiBold"/>
                <a:cs typeface="Montserrat SemiBold"/>
                <a:sym typeface="Montserrat SemiBold"/>
              </a:endParaRPr>
            </a:p>
          </p:txBody>
        </p:sp>
      </p:grpSp>
      <p:sp>
        <p:nvSpPr>
          <p:cNvPr id="260" name="Google Shape;260;p37"/>
          <p:cNvSpPr txBox="1"/>
          <p:nvPr/>
        </p:nvSpPr>
        <p:spPr>
          <a:xfrm>
            <a:off x="11233675" y="6656900"/>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Log</a:t>
            </a:r>
            <a:endParaRPr sz="2400">
              <a:solidFill>
                <a:srgbClr val="040531"/>
              </a:solidFill>
              <a:latin typeface="Montserrat SemiBold"/>
              <a:ea typeface="Montserrat SemiBold"/>
              <a:cs typeface="Montserrat SemiBold"/>
              <a:sym typeface="Montserrat SemiBold"/>
            </a:endParaRPr>
          </a:p>
        </p:txBody>
      </p:sp>
      <p:sp>
        <p:nvSpPr>
          <p:cNvPr id="261" name="Google Shape;261;p37"/>
          <p:cNvSpPr txBox="1"/>
          <p:nvPr/>
        </p:nvSpPr>
        <p:spPr>
          <a:xfrm>
            <a:off x="14955900" y="6656900"/>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Log</a:t>
            </a:r>
            <a:endParaRPr sz="2400">
              <a:solidFill>
                <a:srgbClr val="040531"/>
              </a:solidFill>
              <a:latin typeface="Montserrat SemiBold"/>
              <a:ea typeface="Montserrat SemiBold"/>
              <a:cs typeface="Montserrat SemiBold"/>
              <a:sym typeface="Montserrat SemiBold"/>
            </a:endParaRPr>
          </a:p>
        </p:txBody>
      </p:sp>
      <p:pic>
        <p:nvPicPr>
          <p:cNvPr id="262" name="Google Shape;262;p37"/>
          <p:cNvPicPr preferRelativeResize="0"/>
          <p:nvPr/>
        </p:nvPicPr>
        <p:blipFill>
          <a:blip r:embed="rId3">
            <a:alphaModFix/>
          </a:blip>
          <a:stretch>
            <a:fillRect/>
          </a:stretch>
        </p:blipFill>
        <p:spPr>
          <a:xfrm>
            <a:off x="15607540" y="5527568"/>
            <a:ext cx="853150" cy="853150"/>
          </a:xfrm>
          <a:prstGeom prst="rect">
            <a:avLst/>
          </a:prstGeom>
          <a:noFill/>
          <a:ln>
            <a:noFill/>
          </a:ln>
        </p:spPr>
      </p:pic>
      <p:grpSp>
        <p:nvGrpSpPr>
          <p:cNvPr id="263" name="Google Shape;263;p37"/>
          <p:cNvGrpSpPr/>
          <p:nvPr/>
        </p:nvGrpSpPr>
        <p:grpSpPr>
          <a:xfrm>
            <a:off x="11016929" y="3876517"/>
            <a:ext cx="2589900" cy="587100"/>
            <a:chOff x="10194491" y="2822204"/>
            <a:chExt cx="2589900" cy="587100"/>
          </a:xfrm>
        </p:grpSpPr>
        <p:sp>
          <p:nvSpPr>
            <p:cNvPr id="264" name="Google Shape;264;p37"/>
            <p:cNvSpPr/>
            <p:nvPr/>
          </p:nvSpPr>
          <p:spPr>
            <a:xfrm>
              <a:off x="10194491" y="2822204"/>
              <a:ext cx="2589900" cy="587100"/>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 sz="1900">
                  <a:solidFill>
                    <a:schemeClr val="dk1"/>
                  </a:solidFill>
                  <a:latin typeface="Montserrat SemiBold"/>
                  <a:ea typeface="Montserrat SemiBold"/>
                  <a:cs typeface="Montserrat SemiBold"/>
                  <a:sym typeface="Montserrat SemiBold"/>
                </a:rPr>
                <a:t>Leader Broker</a:t>
              </a:r>
              <a:endParaRPr sz="1900">
                <a:solidFill>
                  <a:schemeClr val="dk1"/>
                </a:solidFill>
                <a:latin typeface="Montserrat SemiBold"/>
                <a:ea typeface="Montserrat SemiBold"/>
                <a:cs typeface="Montserrat SemiBold"/>
                <a:sym typeface="Montserrat SemiBold"/>
              </a:endParaRPr>
            </a:p>
          </p:txBody>
        </p:sp>
        <p:sp>
          <p:nvSpPr>
            <p:cNvPr id="265" name="Google Shape;265;p37"/>
            <p:cNvSpPr/>
            <p:nvPr/>
          </p:nvSpPr>
          <p:spPr>
            <a:xfrm>
              <a:off x="10198940" y="2822204"/>
              <a:ext cx="186000" cy="587100"/>
            </a:xfrm>
            <a:prstGeom prst="roundRect">
              <a:avLst>
                <a:gd fmla="val 0" name="adj"/>
              </a:avLst>
            </a:prstGeom>
            <a:solidFill>
              <a:schemeClr val="accent5"/>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grpSp>
      <p:grpSp>
        <p:nvGrpSpPr>
          <p:cNvPr id="266" name="Google Shape;266;p37"/>
          <p:cNvGrpSpPr/>
          <p:nvPr/>
        </p:nvGrpSpPr>
        <p:grpSpPr>
          <a:xfrm>
            <a:off x="14739152" y="3876529"/>
            <a:ext cx="2589901" cy="587100"/>
            <a:chOff x="17109740" y="3416442"/>
            <a:chExt cx="2589901" cy="587100"/>
          </a:xfrm>
        </p:grpSpPr>
        <p:sp>
          <p:nvSpPr>
            <p:cNvPr id="267" name="Google Shape;267;p37"/>
            <p:cNvSpPr/>
            <p:nvPr/>
          </p:nvSpPr>
          <p:spPr>
            <a:xfrm>
              <a:off x="17109741" y="3416442"/>
              <a:ext cx="2589900" cy="587100"/>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 sz="1900">
                  <a:solidFill>
                    <a:schemeClr val="dk1"/>
                  </a:solidFill>
                  <a:latin typeface="Montserrat SemiBold"/>
                  <a:ea typeface="Montserrat SemiBold"/>
                  <a:cs typeface="Montserrat SemiBold"/>
                  <a:sym typeface="Montserrat SemiBold"/>
                </a:rPr>
                <a:t>Follower Broker</a:t>
              </a:r>
              <a:endParaRPr sz="1900">
                <a:solidFill>
                  <a:schemeClr val="dk1"/>
                </a:solidFill>
                <a:latin typeface="Montserrat SemiBold"/>
                <a:ea typeface="Montserrat SemiBold"/>
                <a:cs typeface="Montserrat SemiBold"/>
                <a:sym typeface="Montserrat SemiBold"/>
              </a:endParaRPr>
            </a:p>
          </p:txBody>
        </p:sp>
        <p:sp>
          <p:nvSpPr>
            <p:cNvPr id="268" name="Google Shape;268;p37"/>
            <p:cNvSpPr/>
            <p:nvPr/>
          </p:nvSpPr>
          <p:spPr>
            <a:xfrm>
              <a:off x="17109740" y="3416442"/>
              <a:ext cx="186000" cy="587100"/>
            </a:xfrm>
            <a:prstGeom prst="roundRect">
              <a:avLst>
                <a:gd fmla="val 0" name="adj"/>
              </a:avLst>
            </a:prstGeom>
            <a:solidFill>
              <a:schemeClr val="accent5"/>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grpSp>
      <p:pic>
        <p:nvPicPr>
          <p:cNvPr id="269" name="Google Shape;269;p37"/>
          <p:cNvPicPr preferRelativeResize="0"/>
          <p:nvPr/>
        </p:nvPicPr>
        <p:blipFill>
          <a:blip r:embed="rId5">
            <a:alphaModFix/>
          </a:blip>
          <a:stretch>
            <a:fillRect/>
          </a:stretch>
        </p:blipFill>
        <p:spPr>
          <a:xfrm>
            <a:off x="7434038" y="3446538"/>
            <a:ext cx="1398175" cy="1398175"/>
          </a:xfrm>
          <a:prstGeom prst="rect">
            <a:avLst/>
          </a:prstGeom>
          <a:noFill/>
          <a:ln>
            <a:noFill/>
          </a:ln>
        </p:spPr>
      </p:pic>
      <p:pic>
        <p:nvPicPr>
          <p:cNvPr id="270" name="Google Shape;270;p37"/>
          <p:cNvPicPr preferRelativeResize="0"/>
          <p:nvPr/>
        </p:nvPicPr>
        <p:blipFill>
          <a:blip r:embed="rId6">
            <a:alphaModFix/>
          </a:blip>
          <a:stretch>
            <a:fillRect/>
          </a:stretch>
        </p:blipFill>
        <p:spPr>
          <a:xfrm>
            <a:off x="7933025" y="7737903"/>
            <a:ext cx="1398175" cy="1398175"/>
          </a:xfrm>
          <a:prstGeom prst="rect">
            <a:avLst/>
          </a:prstGeom>
          <a:noFill/>
          <a:ln>
            <a:noFill/>
          </a:ln>
        </p:spPr>
      </p:pic>
      <p:cxnSp>
        <p:nvCxnSpPr>
          <p:cNvPr id="271" name="Google Shape;271;p37"/>
          <p:cNvCxnSpPr/>
          <p:nvPr/>
        </p:nvCxnSpPr>
        <p:spPr>
          <a:xfrm flipH="1" rot="10800000">
            <a:off x="9431038" y="4171500"/>
            <a:ext cx="1366200" cy="2400"/>
          </a:xfrm>
          <a:prstGeom prst="straightConnector1">
            <a:avLst/>
          </a:prstGeom>
          <a:noFill/>
          <a:ln cap="flat" cmpd="sng" w="38100">
            <a:solidFill>
              <a:schemeClr val="dk1"/>
            </a:solidFill>
            <a:prstDash val="solid"/>
            <a:round/>
            <a:headEnd len="med" w="med" type="none"/>
            <a:tailEnd len="med" w="med" type="triangle"/>
          </a:ln>
        </p:spPr>
      </p:cxnSp>
      <p:cxnSp>
        <p:nvCxnSpPr>
          <p:cNvPr id="272" name="Google Shape;272;p37"/>
          <p:cNvCxnSpPr/>
          <p:nvPr/>
        </p:nvCxnSpPr>
        <p:spPr>
          <a:xfrm>
            <a:off x="13837750" y="4161363"/>
            <a:ext cx="670500" cy="17400"/>
          </a:xfrm>
          <a:prstGeom prst="straightConnector1">
            <a:avLst/>
          </a:prstGeom>
          <a:noFill/>
          <a:ln cap="flat" cmpd="sng" w="38100">
            <a:solidFill>
              <a:schemeClr val="dk1"/>
            </a:solidFill>
            <a:prstDash val="solid"/>
            <a:round/>
            <a:headEnd len="med" w="med" type="none"/>
            <a:tailEnd len="med" w="med" type="triangle"/>
          </a:ln>
        </p:spPr>
      </p:cxnSp>
      <p:sp>
        <p:nvSpPr>
          <p:cNvPr id="273" name="Google Shape;273;p37"/>
          <p:cNvSpPr txBox="1"/>
          <p:nvPr/>
        </p:nvSpPr>
        <p:spPr>
          <a:xfrm>
            <a:off x="7054925" y="494202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Producer</a:t>
            </a:r>
            <a:endParaRPr sz="2400">
              <a:solidFill>
                <a:srgbClr val="040531"/>
              </a:solidFill>
              <a:latin typeface="Montserrat SemiBold"/>
              <a:ea typeface="Montserrat SemiBold"/>
              <a:cs typeface="Montserrat SemiBold"/>
              <a:sym typeface="Montserrat SemiBold"/>
            </a:endParaRPr>
          </a:p>
        </p:txBody>
      </p:sp>
      <p:sp>
        <p:nvSpPr>
          <p:cNvPr id="274" name="Google Shape;274;p37"/>
          <p:cNvSpPr txBox="1"/>
          <p:nvPr/>
        </p:nvSpPr>
        <p:spPr>
          <a:xfrm>
            <a:off x="7553913" y="913607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Consumer</a:t>
            </a:r>
            <a:endParaRPr sz="2400">
              <a:solidFill>
                <a:srgbClr val="040531"/>
              </a:solidFill>
              <a:latin typeface="Montserrat SemiBold"/>
              <a:ea typeface="Montserrat SemiBold"/>
              <a:cs typeface="Montserrat SemiBold"/>
              <a:sym typeface="Montserrat SemiBold"/>
            </a:endParaRPr>
          </a:p>
        </p:txBody>
      </p:sp>
      <p:sp>
        <p:nvSpPr>
          <p:cNvPr id="275" name="Google Shape;275;p37"/>
          <p:cNvSpPr/>
          <p:nvPr/>
        </p:nvSpPr>
        <p:spPr>
          <a:xfrm>
            <a:off x="11457887" y="4721850"/>
            <a:ext cx="1398154" cy="3970360"/>
          </a:xfrm>
          <a:custGeom>
            <a:rect b="b" l="l" r="r" t="t"/>
            <a:pathLst>
              <a:path extrusionOk="0" h="19787" w="20695">
                <a:moveTo>
                  <a:pt x="0" y="0"/>
                </a:moveTo>
                <a:lnTo>
                  <a:pt x="0" y="19787"/>
                </a:lnTo>
                <a:lnTo>
                  <a:pt x="20695" y="19787"/>
                </a:lnTo>
              </a:path>
            </a:pathLst>
          </a:custGeom>
          <a:noFill/>
          <a:ln cap="flat" cmpd="sng" w="38100">
            <a:solidFill>
              <a:schemeClr val="dk1"/>
            </a:solidFill>
            <a:prstDash val="solid"/>
            <a:round/>
            <a:headEnd len="med" w="med" type="none"/>
            <a:tailEnd len="med" w="med" type="triangle"/>
          </a:ln>
        </p:spPr>
      </p:sp>
      <p:cxnSp>
        <p:nvCxnSpPr>
          <p:cNvPr id="276" name="Google Shape;276;p37"/>
          <p:cNvCxnSpPr/>
          <p:nvPr/>
        </p:nvCxnSpPr>
        <p:spPr>
          <a:xfrm>
            <a:off x="12311888" y="4700400"/>
            <a:ext cx="0" cy="590400"/>
          </a:xfrm>
          <a:prstGeom prst="straightConnector1">
            <a:avLst/>
          </a:prstGeom>
          <a:noFill/>
          <a:ln cap="flat" cmpd="sng" w="38100">
            <a:solidFill>
              <a:schemeClr val="dk1"/>
            </a:solidFill>
            <a:prstDash val="solid"/>
            <a:round/>
            <a:headEnd len="med" w="med" type="none"/>
            <a:tailEnd len="med" w="med" type="triangle"/>
          </a:ln>
        </p:spPr>
      </p:cxnSp>
      <p:cxnSp>
        <p:nvCxnSpPr>
          <p:cNvPr id="277" name="Google Shape;277;p37"/>
          <p:cNvCxnSpPr/>
          <p:nvPr/>
        </p:nvCxnSpPr>
        <p:spPr>
          <a:xfrm>
            <a:off x="16092663" y="4700400"/>
            <a:ext cx="0" cy="590400"/>
          </a:xfrm>
          <a:prstGeom prst="straightConnector1">
            <a:avLst/>
          </a:prstGeom>
          <a:noFill/>
          <a:ln cap="flat" cmpd="sng" w="38100">
            <a:solidFill>
              <a:schemeClr val="dk1"/>
            </a:solidFill>
            <a:prstDash val="solid"/>
            <a:round/>
            <a:headEnd len="med" w="med" type="none"/>
            <a:tailEnd len="med" w="med" type="triangle"/>
          </a:ln>
        </p:spPr>
      </p:cxnSp>
      <p:sp>
        <p:nvSpPr>
          <p:cNvPr id="278" name="Google Shape;278;p37"/>
          <p:cNvSpPr/>
          <p:nvPr/>
        </p:nvSpPr>
        <p:spPr>
          <a:xfrm flipH="1">
            <a:off x="9938929" y="4721850"/>
            <a:ext cx="1290333" cy="3970360"/>
          </a:xfrm>
          <a:custGeom>
            <a:rect b="b" l="l" r="r" t="t"/>
            <a:pathLst>
              <a:path extrusionOk="0" h="19787" w="20695">
                <a:moveTo>
                  <a:pt x="0" y="0"/>
                </a:moveTo>
                <a:lnTo>
                  <a:pt x="0" y="19787"/>
                </a:lnTo>
                <a:lnTo>
                  <a:pt x="20695" y="19787"/>
                </a:lnTo>
              </a:path>
            </a:pathLst>
          </a:custGeom>
          <a:noFill/>
          <a:ln cap="flat" cmpd="sng" w="38100">
            <a:solidFill>
              <a:schemeClr val="dk1"/>
            </a:solidFill>
            <a:prstDash val="solid"/>
            <a:round/>
            <a:headEnd len="med" w="med" type="none"/>
            <a:tailEnd len="med" w="med" type="triangle"/>
          </a:ln>
        </p:spPr>
      </p:sp>
      <p:pic>
        <p:nvPicPr>
          <p:cNvPr id="279" name="Google Shape;279;p37"/>
          <p:cNvPicPr preferRelativeResize="0"/>
          <p:nvPr/>
        </p:nvPicPr>
        <p:blipFill>
          <a:blip r:embed="rId7">
            <a:alphaModFix/>
          </a:blip>
          <a:stretch>
            <a:fillRect/>
          </a:stretch>
        </p:blipFill>
        <p:spPr>
          <a:xfrm>
            <a:off x="9211325" y="3303000"/>
            <a:ext cx="486300" cy="486300"/>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8" name="Shape 1608"/>
        <p:cNvGrpSpPr/>
        <p:nvPr/>
      </p:nvGrpSpPr>
      <p:grpSpPr>
        <a:xfrm>
          <a:off x="0" y="0"/>
          <a:ext cx="0" cy="0"/>
          <a:chOff x="0" y="0"/>
          <a:chExt cx="0" cy="0"/>
        </a:xfrm>
      </p:grpSpPr>
      <p:sp>
        <p:nvSpPr>
          <p:cNvPr id="1609" name="Google Shape;1609;p127"/>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Log4j authorization logger</a:t>
            </a:r>
            <a:endParaRPr/>
          </a:p>
        </p:txBody>
      </p:sp>
      <p:sp>
        <p:nvSpPr>
          <p:cNvPr id="1610" name="Google Shape;1610;p127"/>
          <p:cNvSpPr txBox="1"/>
          <p:nvPr>
            <p:ph idx="1" type="body"/>
          </p:nvPr>
        </p:nvSpPr>
        <p:spPr>
          <a:xfrm>
            <a:off x="2768550" y="2635300"/>
            <a:ext cx="18846900" cy="8652900"/>
          </a:xfrm>
          <a:prstGeom prst="rect">
            <a:avLst/>
          </a:prstGeom>
        </p:spPr>
        <p:txBody>
          <a:bodyPr anchorCtr="0" anchor="t" bIns="121875" lIns="0" spcFirstLastPara="1" rIns="121900" wrap="square" tIns="0">
            <a:noAutofit/>
          </a:bodyPr>
          <a:lstStyle/>
          <a:p>
            <a:pPr indent="0" lvl="0" marL="0" rtl="0" algn="l">
              <a:spcBef>
                <a:spcPts val="1000"/>
              </a:spcBef>
              <a:spcAft>
                <a:spcPts val="0"/>
              </a:spcAft>
              <a:buNone/>
            </a:pPr>
            <a:r>
              <a:rPr b="1" lang="en"/>
              <a:t>l</a:t>
            </a:r>
            <a:r>
              <a:rPr b="1" lang="en"/>
              <a:t>og4j.properties</a:t>
            </a:r>
            <a:endParaRPr b="1"/>
          </a:p>
          <a:p>
            <a:pPr indent="457200" lvl="0" marL="0" rtl="0" algn="l">
              <a:spcBef>
                <a:spcPts val="1000"/>
              </a:spcBef>
              <a:spcAft>
                <a:spcPts val="0"/>
              </a:spcAft>
              <a:buNone/>
            </a:pPr>
            <a:r>
              <a:rPr lang="en"/>
              <a:t>log4j.logger.kafka.authorizer.logger=DEBUG</a:t>
            </a:r>
            <a:endParaRPr/>
          </a:p>
          <a:p>
            <a:pPr indent="0" lvl="0" marL="0" rtl="0" algn="l">
              <a:spcBef>
                <a:spcPts val="1000"/>
              </a:spcBef>
              <a:spcAft>
                <a:spcPts val="0"/>
              </a:spcAft>
              <a:buNone/>
            </a:pPr>
            <a:r>
              <a:t/>
            </a:r>
            <a:endParaRPr/>
          </a:p>
          <a:p>
            <a:pPr indent="0" lvl="0" marL="0" rtl="0" algn="l">
              <a:spcBef>
                <a:spcPts val="1000"/>
              </a:spcBef>
              <a:spcAft>
                <a:spcPts val="0"/>
              </a:spcAft>
              <a:buNone/>
            </a:pPr>
            <a:r>
              <a:rPr b="1" lang="en"/>
              <a:t>output</a:t>
            </a:r>
            <a:endParaRPr b="1"/>
          </a:p>
          <a:p>
            <a:pPr indent="0" lvl="0" marL="457200" rtl="0" algn="l">
              <a:spcBef>
                <a:spcPts val="1000"/>
              </a:spcBef>
              <a:spcAft>
                <a:spcPts val="0"/>
              </a:spcAft>
              <a:buNone/>
            </a:pPr>
            <a:r>
              <a:rPr lang="en"/>
              <a:t>DEBUG Principal = User:Alice is Allowed Operation = Write from host = 127.0.0.1 on resource = Topic:LITERAL:customerOrders for request = Produce with resourceRefCount = 1 (kafka.authorizer.logger) </a:t>
            </a:r>
            <a:endParaRPr/>
          </a:p>
          <a:p>
            <a:pPr indent="0" lvl="0" marL="457200" rtl="0" algn="l">
              <a:spcBef>
                <a:spcPts val="1000"/>
              </a:spcBef>
              <a:spcAft>
                <a:spcPts val="0"/>
              </a:spcAft>
              <a:buNone/>
            </a:pPr>
            <a:r>
              <a:rPr lang="en"/>
              <a:t>INFO Principal = User:Mallory is Denied Operation = Describe from host = 10.0.0.13 on resource = Topic:LITERAL:customerOrders for request = Metadata with resourceRefCount = 1 (kafka.authorizer.logger)</a:t>
            </a:r>
            <a:endParaRPr/>
          </a:p>
          <a:p>
            <a:pPr indent="0" lvl="0" marL="0" rtl="0" algn="l">
              <a:spcBef>
                <a:spcPts val="1000"/>
              </a:spcBef>
              <a:spcAft>
                <a:spcPts val="0"/>
              </a:spcAft>
              <a:buNone/>
            </a:pPr>
            <a:r>
              <a:t/>
            </a:r>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4" name="Shape 1614"/>
        <p:cNvGrpSpPr/>
        <p:nvPr/>
      </p:nvGrpSpPr>
      <p:grpSpPr>
        <a:xfrm>
          <a:off x="0" y="0"/>
          <a:ext cx="0" cy="0"/>
          <a:chOff x="0" y="0"/>
          <a:chExt cx="0" cy="0"/>
        </a:xfrm>
      </p:grpSpPr>
      <p:sp>
        <p:nvSpPr>
          <p:cNvPr id="1615" name="Google Shape;1615;p128"/>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Log4j request logger</a:t>
            </a:r>
            <a:endParaRPr/>
          </a:p>
        </p:txBody>
      </p:sp>
      <p:sp>
        <p:nvSpPr>
          <p:cNvPr id="1616" name="Google Shape;1616;p128"/>
          <p:cNvSpPr txBox="1"/>
          <p:nvPr>
            <p:ph idx="1" type="body"/>
          </p:nvPr>
        </p:nvSpPr>
        <p:spPr>
          <a:xfrm>
            <a:off x="2768550" y="2635300"/>
            <a:ext cx="18846900" cy="8652900"/>
          </a:xfrm>
          <a:prstGeom prst="rect">
            <a:avLst/>
          </a:prstGeom>
        </p:spPr>
        <p:txBody>
          <a:bodyPr anchorCtr="0" anchor="t" bIns="121875" lIns="0" spcFirstLastPara="1" rIns="121900" wrap="square" tIns="0">
            <a:noAutofit/>
          </a:bodyPr>
          <a:lstStyle/>
          <a:p>
            <a:pPr indent="0" lvl="0" marL="0" rtl="0" algn="l">
              <a:spcBef>
                <a:spcPts val="1000"/>
              </a:spcBef>
              <a:spcAft>
                <a:spcPts val="0"/>
              </a:spcAft>
              <a:buNone/>
            </a:pPr>
            <a:r>
              <a:rPr b="1" lang="en"/>
              <a:t>log4j.properties</a:t>
            </a:r>
            <a:endParaRPr b="1"/>
          </a:p>
          <a:p>
            <a:pPr indent="457200" lvl="0" marL="0" rtl="0" algn="l">
              <a:spcBef>
                <a:spcPts val="1000"/>
              </a:spcBef>
              <a:spcAft>
                <a:spcPts val="0"/>
              </a:spcAft>
              <a:buNone/>
            </a:pPr>
            <a:r>
              <a:rPr lang="en"/>
              <a:t>log4j.logger.kafka.request.logger=DEBUG</a:t>
            </a:r>
            <a:endParaRPr/>
          </a:p>
          <a:p>
            <a:pPr indent="0" lvl="0" marL="0" rtl="0" algn="l">
              <a:spcBef>
                <a:spcPts val="1000"/>
              </a:spcBef>
              <a:spcAft>
                <a:spcPts val="0"/>
              </a:spcAft>
              <a:buNone/>
            </a:pPr>
            <a:r>
              <a:t/>
            </a:r>
            <a:endParaRPr/>
          </a:p>
          <a:p>
            <a:pPr indent="0" lvl="0" marL="0" rtl="0" algn="l">
              <a:spcBef>
                <a:spcPts val="1000"/>
              </a:spcBef>
              <a:spcAft>
                <a:spcPts val="0"/>
              </a:spcAft>
              <a:buNone/>
            </a:pPr>
            <a:r>
              <a:rPr b="1" lang="en"/>
              <a:t>output</a:t>
            </a:r>
            <a:endParaRPr b="1"/>
          </a:p>
          <a:p>
            <a:pPr indent="0" lvl="0" marL="457200" rtl="0" algn="l">
              <a:spcBef>
                <a:spcPts val="1000"/>
              </a:spcBef>
              <a:spcAft>
                <a:spcPts val="0"/>
              </a:spcAft>
              <a:buNone/>
            </a:pPr>
            <a:r>
              <a:rPr lang="en"/>
              <a:t>DEBUG Completed request:RequestHeader(apiKey=PRODUCE, apiVersion=8, clientId=producer-1, correlationId=6) -- {acks=-1,timeout=30000,partitionSizes=[customerOrders-0=15514]},response: {responses=[{topic=customerOrders,partition_responses=[{partition=0,error_code=0 ,base_offset=13,log_append_time=-1,log_start_offset=0,record_errors=[],error_mes sage=null}]}],throttle_time_ms=0} </a:t>
            </a:r>
            <a:r>
              <a:rPr b="1" lang="en"/>
              <a:t>from connection 127.0.0.1:9094-127.0.0.1:61040-0</a:t>
            </a:r>
            <a:r>
              <a:rPr lang="en"/>
              <a:t>;totalTime:2.42,requestQueueTime:0.112,local-Time:2.15,remoteTime:0.0,throttleTime:0,responseQueueTime:0.04,sendTime: 0.118,securityProtocol:SASL_SSL,</a:t>
            </a:r>
            <a:r>
              <a:rPr b="1" lang="en"/>
              <a:t>principal:User:Alice</a:t>
            </a:r>
            <a:r>
              <a:rPr lang="en"/>
              <a:t>,listener:SASL_SSL,clientInf ormation:ClientInformation(softwareName=apache-kafka-java, softwareVersion=2.7.0-SNAPSHOT) (kafka.request.logger)</a:t>
            </a:r>
            <a:endParaRPr/>
          </a:p>
          <a:p>
            <a:pPr indent="0" lvl="0" marL="0" rtl="0" algn="l">
              <a:spcBef>
                <a:spcPts val="1000"/>
              </a:spcBef>
              <a:spcAft>
                <a:spcPts val="0"/>
              </a:spcAft>
              <a:buNone/>
            </a:pPr>
            <a:r>
              <a:t/>
            </a:r>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0" name="Shape 1620"/>
        <p:cNvGrpSpPr/>
        <p:nvPr/>
      </p:nvGrpSpPr>
      <p:grpSpPr>
        <a:xfrm>
          <a:off x="0" y="0"/>
          <a:ext cx="0" cy="0"/>
          <a:chOff x="0" y="0"/>
          <a:chExt cx="0" cy="0"/>
        </a:xfrm>
      </p:grpSpPr>
      <p:sp>
        <p:nvSpPr>
          <p:cNvPr id="1621" name="Google Shape;1621;p129"/>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Considerations</a:t>
            </a:r>
            <a:endParaRPr/>
          </a:p>
        </p:txBody>
      </p:sp>
      <p:sp>
        <p:nvSpPr>
          <p:cNvPr id="1622" name="Google Shape;1622;p129"/>
          <p:cNvSpPr txBox="1"/>
          <p:nvPr>
            <p:ph idx="1" type="body"/>
          </p:nvPr>
        </p:nvSpPr>
        <p:spPr>
          <a:xfrm>
            <a:off x="2768550" y="2635300"/>
            <a:ext cx="18846900" cy="8652900"/>
          </a:xfrm>
          <a:prstGeom prst="rect">
            <a:avLst/>
          </a:prstGeom>
        </p:spPr>
        <p:txBody>
          <a:bodyPr anchorCtr="0" anchor="t" bIns="121875" lIns="0" spcFirstLastPara="1" rIns="121900" wrap="square" tIns="0">
            <a:noAutofit/>
          </a:bodyPr>
          <a:lstStyle/>
          <a:p>
            <a:pPr indent="-431800" lvl="0" marL="457200" rtl="0" algn="l">
              <a:spcBef>
                <a:spcPts val="1000"/>
              </a:spcBef>
              <a:spcAft>
                <a:spcPts val="0"/>
              </a:spcAft>
              <a:buSzPts val="3200"/>
              <a:buChar char="●"/>
            </a:pPr>
            <a:r>
              <a:rPr lang="en"/>
              <a:t>Ensure you have sufficient disk space for each broker</a:t>
            </a:r>
            <a:endParaRPr/>
          </a:p>
          <a:p>
            <a:pPr indent="0" lvl="0" marL="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2">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6" name="Shape 1626"/>
        <p:cNvGrpSpPr/>
        <p:nvPr/>
      </p:nvGrpSpPr>
      <p:grpSpPr>
        <a:xfrm>
          <a:off x="0" y="0"/>
          <a:ext cx="0" cy="0"/>
          <a:chOff x="0" y="0"/>
          <a:chExt cx="0" cy="0"/>
        </a:xfrm>
      </p:grpSpPr>
      <p:sp>
        <p:nvSpPr>
          <p:cNvPr id="1627" name="Google Shape;1627;p130"/>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Considerations</a:t>
            </a:r>
            <a:endParaRPr/>
          </a:p>
        </p:txBody>
      </p:sp>
      <p:sp>
        <p:nvSpPr>
          <p:cNvPr id="1628" name="Google Shape;1628;p130"/>
          <p:cNvSpPr txBox="1"/>
          <p:nvPr>
            <p:ph idx="1" type="body"/>
          </p:nvPr>
        </p:nvSpPr>
        <p:spPr>
          <a:xfrm>
            <a:off x="2768550" y="2635300"/>
            <a:ext cx="18846900" cy="8652900"/>
          </a:xfrm>
          <a:prstGeom prst="rect">
            <a:avLst/>
          </a:prstGeom>
        </p:spPr>
        <p:txBody>
          <a:bodyPr anchorCtr="0" anchor="t" bIns="121875" lIns="0" spcFirstLastPara="1" rIns="121900" wrap="square" tIns="0">
            <a:noAutofit/>
          </a:bodyPr>
          <a:lstStyle/>
          <a:p>
            <a:pPr indent="-431800" lvl="0" marL="457200" rtl="0" algn="l">
              <a:spcBef>
                <a:spcPts val="1000"/>
              </a:spcBef>
              <a:spcAft>
                <a:spcPts val="0"/>
              </a:spcAft>
              <a:buSzPts val="3200"/>
              <a:buChar char="●"/>
            </a:pPr>
            <a:r>
              <a:rPr lang="en"/>
              <a:t>Ensure you have sufficient disk space for each broker</a:t>
            </a:r>
            <a:endParaRPr/>
          </a:p>
          <a:p>
            <a:pPr indent="-431800" lvl="0" marL="457200" rtl="0" algn="l">
              <a:spcBef>
                <a:spcPts val="0"/>
              </a:spcBef>
              <a:spcAft>
                <a:spcPts val="0"/>
              </a:spcAft>
              <a:buSzPts val="3200"/>
              <a:buChar char="●"/>
            </a:pPr>
            <a:r>
              <a:rPr lang="en"/>
              <a:t>Set a retention policy for logs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8">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2" name="Shape 1632"/>
        <p:cNvGrpSpPr/>
        <p:nvPr/>
      </p:nvGrpSpPr>
      <p:grpSpPr>
        <a:xfrm>
          <a:off x="0" y="0"/>
          <a:ext cx="0" cy="0"/>
          <a:chOff x="0" y="0"/>
          <a:chExt cx="0" cy="0"/>
        </a:xfrm>
      </p:grpSpPr>
      <p:sp>
        <p:nvSpPr>
          <p:cNvPr id="1633" name="Google Shape;1633;p131"/>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Considerations</a:t>
            </a:r>
            <a:endParaRPr/>
          </a:p>
        </p:txBody>
      </p:sp>
      <p:sp>
        <p:nvSpPr>
          <p:cNvPr id="1634" name="Google Shape;1634;p131"/>
          <p:cNvSpPr txBox="1"/>
          <p:nvPr>
            <p:ph idx="1" type="body"/>
          </p:nvPr>
        </p:nvSpPr>
        <p:spPr>
          <a:xfrm>
            <a:off x="2768550" y="2635300"/>
            <a:ext cx="18846900" cy="8652900"/>
          </a:xfrm>
          <a:prstGeom prst="rect">
            <a:avLst/>
          </a:prstGeom>
        </p:spPr>
        <p:txBody>
          <a:bodyPr anchorCtr="0" anchor="t" bIns="121875" lIns="0" spcFirstLastPara="1" rIns="121900" wrap="square" tIns="0">
            <a:noAutofit/>
          </a:bodyPr>
          <a:lstStyle/>
          <a:p>
            <a:pPr indent="-431800" lvl="0" marL="457200" rtl="0" algn="l">
              <a:spcBef>
                <a:spcPts val="1000"/>
              </a:spcBef>
              <a:spcAft>
                <a:spcPts val="0"/>
              </a:spcAft>
              <a:buSzPts val="3200"/>
              <a:buChar char="●"/>
            </a:pPr>
            <a:r>
              <a:rPr lang="en"/>
              <a:t>Ensure you have sufficient disk space for each broker</a:t>
            </a:r>
            <a:endParaRPr/>
          </a:p>
          <a:p>
            <a:pPr indent="-431800" lvl="0" marL="457200" rtl="0" algn="l">
              <a:spcBef>
                <a:spcPts val="0"/>
              </a:spcBef>
              <a:spcAft>
                <a:spcPts val="0"/>
              </a:spcAft>
              <a:buSzPts val="3200"/>
              <a:buChar char="●"/>
            </a:pPr>
            <a:r>
              <a:rPr lang="en"/>
              <a:t>Set a retention policy for logs </a:t>
            </a:r>
            <a:endParaRPr/>
          </a:p>
          <a:p>
            <a:pPr indent="-431800" lvl="0" marL="457200" rtl="0" algn="l">
              <a:spcBef>
                <a:spcPts val="0"/>
              </a:spcBef>
              <a:spcAft>
                <a:spcPts val="0"/>
              </a:spcAft>
              <a:buSzPts val="3200"/>
              <a:buChar char="●"/>
            </a:pPr>
            <a:r>
              <a:rPr lang="en"/>
              <a:t>Capture and consolidate logs to view holistic issues</a:t>
            </a:r>
            <a:endParaRPr/>
          </a:p>
          <a:p>
            <a:pPr indent="0" lvl="0" marL="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4">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8" name="Shape 1638"/>
        <p:cNvGrpSpPr/>
        <p:nvPr/>
      </p:nvGrpSpPr>
      <p:grpSpPr>
        <a:xfrm>
          <a:off x="0" y="0"/>
          <a:ext cx="0" cy="0"/>
          <a:chOff x="0" y="0"/>
          <a:chExt cx="0" cy="0"/>
        </a:xfrm>
      </p:grpSpPr>
      <p:sp>
        <p:nvSpPr>
          <p:cNvPr id="1639" name="Google Shape;1639;p132"/>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Considerations</a:t>
            </a:r>
            <a:endParaRPr/>
          </a:p>
        </p:txBody>
      </p:sp>
      <p:sp>
        <p:nvSpPr>
          <p:cNvPr id="1640" name="Google Shape;1640;p132"/>
          <p:cNvSpPr txBox="1"/>
          <p:nvPr>
            <p:ph idx="1" type="body"/>
          </p:nvPr>
        </p:nvSpPr>
        <p:spPr>
          <a:xfrm>
            <a:off x="2768550" y="2635300"/>
            <a:ext cx="18846900" cy="8652900"/>
          </a:xfrm>
          <a:prstGeom prst="rect">
            <a:avLst/>
          </a:prstGeom>
        </p:spPr>
        <p:txBody>
          <a:bodyPr anchorCtr="0" anchor="t" bIns="121875" lIns="0" spcFirstLastPara="1" rIns="121900" wrap="square" tIns="0">
            <a:noAutofit/>
          </a:bodyPr>
          <a:lstStyle/>
          <a:p>
            <a:pPr indent="-431800" lvl="0" marL="457200" rtl="0" algn="l">
              <a:spcBef>
                <a:spcPts val="1000"/>
              </a:spcBef>
              <a:spcAft>
                <a:spcPts val="0"/>
              </a:spcAft>
              <a:buSzPts val="3200"/>
              <a:buChar char="●"/>
            </a:pPr>
            <a:r>
              <a:rPr lang="en"/>
              <a:t>Ensure you have sufficient disk space for each broker</a:t>
            </a:r>
            <a:endParaRPr/>
          </a:p>
          <a:p>
            <a:pPr indent="-431800" lvl="0" marL="457200" rtl="0" algn="l">
              <a:spcBef>
                <a:spcPts val="0"/>
              </a:spcBef>
              <a:spcAft>
                <a:spcPts val="0"/>
              </a:spcAft>
              <a:buSzPts val="3200"/>
              <a:buChar char="●"/>
            </a:pPr>
            <a:r>
              <a:rPr lang="en"/>
              <a:t>Set a retention policy for logs </a:t>
            </a:r>
            <a:endParaRPr/>
          </a:p>
          <a:p>
            <a:pPr indent="-431800" lvl="0" marL="457200" rtl="0" algn="l">
              <a:spcBef>
                <a:spcPts val="0"/>
              </a:spcBef>
              <a:spcAft>
                <a:spcPts val="0"/>
              </a:spcAft>
              <a:buSzPts val="3200"/>
              <a:buChar char="●"/>
            </a:pPr>
            <a:r>
              <a:rPr lang="en"/>
              <a:t>Capture and consolidate logs to view holistic issues</a:t>
            </a:r>
            <a:endParaRPr/>
          </a:p>
          <a:p>
            <a:pPr indent="-431800" lvl="0" marL="457200" rtl="0" algn="l">
              <a:spcBef>
                <a:spcPts val="0"/>
              </a:spcBef>
              <a:spcAft>
                <a:spcPts val="0"/>
              </a:spcAft>
              <a:buSzPts val="3200"/>
              <a:buChar char="●"/>
            </a:pPr>
            <a:r>
              <a:rPr lang="en"/>
              <a:t>Use a visualization tool (e.g., ELK stack, Elasticsearch, Logstash, and Kibana)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0">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4" name="Shape 1644"/>
        <p:cNvGrpSpPr/>
        <p:nvPr/>
      </p:nvGrpSpPr>
      <p:grpSpPr>
        <a:xfrm>
          <a:off x="0" y="0"/>
          <a:ext cx="0" cy="0"/>
          <a:chOff x="0" y="0"/>
          <a:chExt cx="0" cy="0"/>
        </a:xfrm>
      </p:grpSpPr>
      <p:sp>
        <p:nvSpPr>
          <p:cNvPr id="1645" name="Google Shape;1645;p133"/>
          <p:cNvSpPr txBox="1"/>
          <p:nvPr>
            <p:ph type="ctrTitle"/>
          </p:nvPr>
        </p:nvSpPr>
        <p:spPr>
          <a:xfrm>
            <a:off x="1521343" y="4701067"/>
            <a:ext cx="20381700" cy="3012900"/>
          </a:xfrm>
          <a:prstGeom prst="rect">
            <a:avLst/>
          </a:prstGeom>
        </p:spPr>
        <p:txBody>
          <a:bodyPr anchorCtr="0" anchor="b" bIns="121875" lIns="0" spcFirstLastPara="1" rIns="243800" wrap="square" tIns="121875">
            <a:noAutofit/>
          </a:bodyPr>
          <a:lstStyle/>
          <a:p>
            <a:pPr indent="0" lvl="0" marL="0" rtl="0" algn="l">
              <a:spcBef>
                <a:spcPts val="0"/>
              </a:spcBef>
              <a:spcAft>
                <a:spcPts val="0"/>
              </a:spcAft>
              <a:buNone/>
            </a:pPr>
            <a:r>
              <a:rPr lang="en"/>
              <a:t>Security Recommendations</a:t>
            </a:r>
            <a:endParaRPr/>
          </a:p>
        </p:txBody>
      </p:sp>
      <p:sp>
        <p:nvSpPr>
          <p:cNvPr id="1646" name="Google Shape;1646;p133"/>
          <p:cNvSpPr txBox="1"/>
          <p:nvPr>
            <p:ph idx="1" type="subTitle"/>
          </p:nvPr>
        </p:nvSpPr>
        <p:spPr>
          <a:xfrm>
            <a:off x="1521333" y="8562333"/>
            <a:ext cx="10223100" cy="1460100"/>
          </a:xfrm>
          <a:prstGeom prst="rect">
            <a:avLst/>
          </a:prstGeom>
        </p:spPr>
        <p:txBody>
          <a:bodyPr anchorCtr="0" anchor="t" bIns="121875" lIns="0" spcFirstLastPara="1" rIns="24380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0" name="Shape 1650"/>
        <p:cNvGrpSpPr/>
        <p:nvPr/>
      </p:nvGrpSpPr>
      <p:grpSpPr>
        <a:xfrm>
          <a:off x="0" y="0"/>
          <a:ext cx="0" cy="0"/>
          <a:chOff x="0" y="0"/>
          <a:chExt cx="0" cy="0"/>
        </a:xfrm>
      </p:grpSpPr>
      <p:sp>
        <p:nvSpPr>
          <p:cNvPr id="1651" name="Google Shape;1651;p134"/>
          <p:cNvSpPr txBox="1"/>
          <p:nvPr>
            <p:ph type="title"/>
          </p:nvPr>
        </p:nvSpPr>
        <p:spPr>
          <a:xfrm>
            <a:off x="1224283" y="4153200"/>
            <a:ext cx="21912300" cy="5409600"/>
          </a:xfrm>
          <a:prstGeom prst="rect">
            <a:avLst/>
          </a:prstGeom>
        </p:spPr>
        <p:txBody>
          <a:bodyPr anchorCtr="0" anchor="ctr" bIns="121875" lIns="0" spcFirstLastPara="1" rIns="243800" wrap="square" tIns="121875">
            <a:noAutofit/>
          </a:bodyPr>
          <a:lstStyle/>
          <a:p>
            <a:pPr indent="0" lvl="0" marL="0" rtl="0" algn="l">
              <a:spcBef>
                <a:spcPts val="0"/>
              </a:spcBef>
              <a:spcAft>
                <a:spcPts val="0"/>
              </a:spcAft>
              <a:buNone/>
            </a:pPr>
            <a:r>
              <a:rPr lang="en"/>
              <a:t>Education</a:t>
            </a:r>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5" name="Shape 1655"/>
        <p:cNvGrpSpPr/>
        <p:nvPr/>
      </p:nvGrpSpPr>
      <p:grpSpPr>
        <a:xfrm>
          <a:off x="0" y="0"/>
          <a:ext cx="0" cy="0"/>
          <a:chOff x="0" y="0"/>
          <a:chExt cx="0" cy="0"/>
        </a:xfrm>
      </p:grpSpPr>
      <p:sp>
        <p:nvSpPr>
          <p:cNvPr id="1656" name="Google Shape;1656;p135"/>
          <p:cNvSpPr txBox="1"/>
          <p:nvPr>
            <p:ph type="title"/>
          </p:nvPr>
        </p:nvSpPr>
        <p:spPr>
          <a:xfrm>
            <a:off x="1224283" y="4153200"/>
            <a:ext cx="21912300" cy="5409600"/>
          </a:xfrm>
          <a:prstGeom prst="rect">
            <a:avLst/>
          </a:prstGeom>
        </p:spPr>
        <p:txBody>
          <a:bodyPr anchorCtr="0" anchor="ctr" bIns="121875" lIns="0" spcFirstLastPara="1" rIns="243800" wrap="square" tIns="121875">
            <a:noAutofit/>
          </a:bodyPr>
          <a:lstStyle/>
          <a:p>
            <a:pPr indent="0" lvl="0" marL="0" rtl="0" algn="l">
              <a:spcBef>
                <a:spcPts val="0"/>
              </a:spcBef>
              <a:spcAft>
                <a:spcPts val="0"/>
              </a:spcAft>
              <a:buNone/>
            </a:pPr>
            <a:r>
              <a:rPr lang="en"/>
              <a:t>Start with security in mind</a:t>
            </a:r>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0" name="Shape 1660"/>
        <p:cNvGrpSpPr/>
        <p:nvPr/>
      </p:nvGrpSpPr>
      <p:grpSpPr>
        <a:xfrm>
          <a:off x="0" y="0"/>
          <a:ext cx="0" cy="0"/>
          <a:chOff x="0" y="0"/>
          <a:chExt cx="0" cy="0"/>
        </a:xfrm>
      </p:grpSpPr>
      <p:sp>
        <p:nvSpPr>
          <p:cNvPr id="1661" name="Google Shape;1661;p136"/>
          <p:cNvSpPr txBox="1"/>
          <p:nvPr>
            <p:ph type="title"/>
          </p:nvPr>
        </p:nvSpPr>
        <p:spPr>
          <a:xfrm>
            <a:off x="1224283" y="4153200"/>
            <a:ext cx="21912300" cy="5409600"/>
          </a:xfrm>
          <a:prstGeom prst="rect">
            <a:avLst/>
          </a:prstGeom>
        </p:spPr>
        <p:txBody>
          <a:bodyPr anchorCtr="0" anchor="ctr" bIns="121875" lIns="0" spcFirstLastPara="1" rIns="243800" wrap="square" tIns="121875">
            <a:noAutofit/>
          </a:bodyPr>
          <a:lstStyle/>
          <a:p>
            <a:pPr indent="0" lvl="0" marL="0" rtl="0" algn="l">
              <a:spcBef>
                <a:spcPts val="0"/>
              </a:spcBef>
              <a:spcAft>
                <a:spcPts val="0"/>
              </a:spcAft>
              <a:buNone/>
            </a:pPr>
            <a:r>
              <a:rPr lang="en"/>
              <a:t>Encrypt the filesystem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8"/>
          <p:cNvSpPr txBox="1"/>
          <p:nvPr/>
        </p:nvSpPr>
        <p:spPr>
          <a:xfrm>
            <a:off x="3713800" y="2901675"/>
            <a:ext cx="16333500" cy="7805700"/>
          </a:xfrm>
          <a:prstGeom prst="rect">
            <a:avLst/>
          </a:prstGeom>
          <a:solidFill>
            <a:srgbClr val="FFFFFF"/>
          </a:solidFill>
          <a:ln>
            <a:noFill/>
          </a:ln>
          <a:effectLst>
            <a:outerShdw blurRad="671513" rotWithShape="0" algn="bl" dir="5460000" dist="266700">
              <a:srgbClr val="000000">
                <a:alpha val="15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2900">
              <a:solidFill>
                <a:srgbClr val="040531"/>
              </a:solidFill>
              <a:latin typeface="Montserrat"/>
              <a:ea typeface="Montserrat"/>
              <a:cs typeface="Montserrat"/>
              <a:sym typeface="Montserrat"/>
            </a:endParaRPr>
          </a:p>
        </p:txBody>
      </p:sp>
      <p:sp>
        <p:nvSpPr>
          <p:cNvPr id="285" name="Google Shape;285;p38"/>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Data Flow in Kafka</a:t>
            </a:r>
            <a:endParaRPr/>
          </a:p>
        </p:txBody>
      </p:sp>
      <p:pic>
        <p:nvPicPr>
          <p:cNvPr id="286" name="Google Shape;286;p38"/>
          <p:cNvPicPr preferRelativeResize="0"/>
          <p:nvPr/>
        </p:nvPicPr>
        <p:blipFill>
          <a:blip r:embed="rId3">
            <a:alphaModFix/>
          </a:blip>
          <a:stretch>
            <a:fillRect/>
          </a:stretch>
        </p:blipFill>
        <p:spPr>
          <a:xfrm>
            <a:off x="11885315" y="5527568"/>
            <a:ext cx="853150" cy="853150"/>
          </a:xfrm>
          <a:prstGeom prst="rect">
            <a:avLst/>
          </a:prstGeom>
          <a:noFill/>
          <a:ln>
            <a:noFill/>
          </a:ln>
        </p:spPr>
      </p:pic>
      <p:grpSp>
        <p:nvGrpSpPr>
          <p:cNvPr id="287" name="Google Shape;287;p38"/>
          <p:cNvGrpSpPr/>
          <p:nvPr/>
        </p:nvGrpSpPr>
        <p:grpSpPr>
          <a:xfrm>
            <a:off x="12582750" y="8033800"/>
            <a:ext cx="2156400" cy="1946450"/>
            <a:chOff x="13804963" y="9458975"/>
            <a:chExt cx="2156400" cy="1946450"/>
          </a:xfrm>
        </p:grpSpPr>
        <p:pic>
          <p:nvPicPr>
            <p:cNvPr id="288" name="Google Shape;288;p38"/>
            <p:cNvPicPr preferRelativeResize="0"/>
            <p:nvPr/>
          </p:nvPicPr>
          <p:blipFill>
            <a:blip r:embed="rId4">
              <a:alphaModFix/>
            </a:blip>
            <a:stretch>
              <a:fillRect/>
            </a:stretch>
          </p:blipFill>
          <p:spPr>
            <a:xfrm>
              <a:off x="14211414" y="9458975"/>
              <a:ext cx="1343475" cy="1343475"/>
            </a:xfrm>
            <a:prstGeom prst="rect">
              <a:avLst/>
            </a:prstGeom>
            <a:noFill/>
            <a:ln>
              <a:noFill/>
            </a:ln>
          </p:spPr>
        </p:pic>
        <p:sp>
          <p:nvSpPr>
            <p:cNvPr id="289" name="Google Shape;289;p38"/>
            <p:cNvSpPr txBox="1"/>
            <p:nvPr/>
          </p:nvSpPr>
          <p:spPr>
            <a:xfrm>
              <a:off x="13804963" y="1091912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ZooKeeper</a:t>
              </a:r>
              <a:endParaRPr sz="2400">
                <a:solidFill>
                  <a:srgbClr val="040531"/>
                </a:solidFill>
                <a:latin typeface="Montserrat SemiBold"/>
                <a:ea typeface="Montserrat SemiBold"/>
                <a:cs typeface="Montserrat SemiBold"/>
                <a:sym typeface="Montserrat SemiBold"/>
              </a:endParaRPr>
            </a:p>
          </p:txBody>
        </p:sp>
      </p:grpSp>
      <p:sp>
        <p:nvSpPr>
          <p:cNvPr id="290" name="Google Shape;290;p38"/>
          <p:cNvSpPr txBox="1"/>
          <p:nvPr/>
        </p:nvSpPr>
        <p:spPr>
          <a:xfrm>
            <a:off x="11233675" y="6656900"/>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Log</a:t>
            </a:r>
            <a:endParaRPr sz="2400">
              <a:solidFill>
                <a:srgbClr val="040531"/>
              </a:solidFill>
              <a:latin typeface="Montserrat SemiBold"/>
              <a:ea typeface="Montserrat SemiBold"/>
              <a:cs typeface="Montserrat SemiBold"/>
              <a:sym typeface="Montserrat SemiBold"/>
            </a:endParaRPr>
          </a:p>
        </p:txBody>
      </p:sp>
      <p:sp>
        <p:nvSpPr>
          <p:cNvPr id="291" name="Google Shape;291;p38"/>
          <p:cNvSpPr txBox="1"/>
          <p:nvPr/>
        </p:nvSpPr>
        <p:spPr>
          <a:xfrm>
            <a:off x="14955900" y="6656900"/>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Log</a:t>
            </a:r>
            <a:endParaRPr sz="2400">
              <a:solidFill>
                <a:srgbClr val="040531"/>
              </a:solidFill>
              <a:latin typeface="Montserrat SemiBold"/>
              <a:ea typeface="Montserrat SemiBold"/>
              <a:cs typeface="Montserrat SemiBold"/>
              <a:sym typeface="Montserrat SemiBold"/>
            </a:endParaRPr>
          </a:p>
        </p:txBody>
      </p:sp>
      <p:pic>
        <p:nvPicPr>
          <p:cNvPr id="292" name="Google Shape;292;p38"/>
          <p:cNvPicPr preferRelativeResize="0"/>
          <p:nvPr/>
        </p:nvPicPr>
        <p:blipFill>
          <a:blip r:embed="rId3">
            <a:alphaModFix/>
          </a:blip>
          <a:stretch>
            <a:fillRect/>
          </a:stretch>
        </p:blipFill>
        <p:spPr>
          <a:xfrm>
            <a:off x="15607540" y="5527568"/>
            <a:ext cx="853150" cy="853150"/>
          </a:xfrm>
          <a:prstGeom prst="rect">
            <a:avLst/>
          </a:prstGeom>
          <a:noFill/>
          <a:ln>
            <a:noFill/>
          </a:ln>
        </p:spPr>
      </p:pic>
      <p:grpSp>
        <p:nvGrpSpPr>
          <p:cNvPr id="293" name="Google Shape;293;p38"/>
          <p:cNvGrpSpPr/>
          <p:nvPr/>
        </p:nvGrpSpPr>
        <p:grpSpPr>
          <a:xfrm>
            <a:off x="11016929" y="3876517"/>
            <a:ext cx="2589900" cy="587100"/>
            <a:chOff x="10194491" y="2822204"/>
            <a:chExt cx="2589900" cy="587100"/>
          </a:xfrm>
        </p:grpSpPr>
        <p:sp>
          <p:nvSpPr>
            <p:cNvPr id="294" name="Google Shape;294;p38"/>
            <p:cNvSpPr/>
            <p:nvPr/>
          </p:nvSpPr>
          <p:spPr>
            <a:xfrm>
              <a:off x="10194491" y="2822204"/>
              <a:ext cx="2589900" cy="587100"/>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 sz="1900">
                  <a:solidFill>
                    <a:schemeClr val="dk1"/>
                  </a:solidFill>
                  <a:latin typeface="Montserrat SemiBold"/>
                  <a:ea typeface="Montserrat SemiBold"/>
                  <a:cs typeface="Montserrat SemiBold"/>
                  <a:sym typeface="Montserrat SemiBold"/>
                </a:rPr>
                <a:t>Leader Broker</a:t>
              </a:r>
              <a:endParaRPr sz="1900">
                <a:solidFill>
                  <a:schemeClr val="dk1"/>
                </a:solidFill>
                <a:latin typeface="Montserrat SemiBold"/>
                <a:ea typeface="Montserrat SemiBold"/>
                <a:cs typeface="Montserrat SemiBold"/>
                <a:sym typeface="Montserrat SemiBold"/>
              </a:endParaRPr>
            </a:p>
          </p:txBody>
        </p:sp>
        <p:sp>
          <p:nvSpPr>
            <p:cNvPr id="295" name="Google Shape;295;p38"/>
            <p:cNvSpPr/>
            <p:nvPr/>
          </p:nvSpPr>
          <p:spPr>
            <a:xfrm>
              <a:off x="10198940" y="2822204"/>
              <a:ext cx="186000" cy="587100"/>
            </a:xfrm>
            <a:prstGeom prst="roundRect">
              <a:avLst>
                <a:gd fmla="val 0" name="adj"/>
              </a:avLst>
            </a:prstGeom>
            <a:solidFill>
              <a:schemeClr val="accent5"/>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grpSp>
      <p:grpSp>
        <p:nvGrpSpPr>
          <p:cNvPr id="296" name="Google Shape;296;p38"/>
          <p:cNvGrpSpPr/>
          <p:nvPr/>
        </p:nvGrpSpPr>
        <p:grpSpPr>
          <a:xfrm>
            <a:off x="14739152" y="3876529"/>
            <a:ext cx="2589901" cy="587100"/>
            <a:chOff x="17109740" y="3416442"/>
            <a:chExt cx="2589901" cy="587100"/>
          </a:xfrm>
        </p:grpSpPr>
        <p:sp>
          <p:nvSpPr>
            <p:cNvPr id="297" name="Google Shape;297;p38"/>
            <p:cNvSpPr/>
            <p:nvPr/>
          </p:nvSpPr>
          <p:spPr>
            <a:xfrm>
              <a:off x="17109741" y="3416442"/>
              <a:ext cx="2589900" cy="587100"/>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 sz="1900">
                  <a:solidFill>
                    <a:schemeClr val="dk1"/>
                  </a:solidFill>
                  <a:latin typeface="Montserrat SemiBold"/>
                  <a:ea typeface="Montserrat SemiBold"/>
                  <a:cs typeface="Montserrat SemiBold"/>
                  <a:sym typeface="Montserrat SemiBold"/>
                </a:rPr>
                <a:t>Follower Broker</a:t>
              </a:r>
              <a:endParaRPr sz="1900">
                <a:solidFill>
                  <a:schemeClr val="dk1"/>
                </a:solidFill>
                <a:latin typeface="Montserrat SemiBold"/>
                <a:ea typeface="Montserrat SemiBold"/>
                <a:cs typeface="Montserrat SemiBold"/>
                <a:sym typeface="Montserrat SemiBold"/>
              </a:endParaRPr>
            </a:p>
          </p:txBody>
        </p:sp>
        <p:sp>
          <p:nvSpPr>
            <p:cNvPr id="298" name="Google Shape;298;p38"/>
            <p:cNvSpPr/>
            <p:nvPr/>
          </p:nvSpPr>
          <p:spPr>
            <a:xfrm>
              <a:off x="17109740" y="3416442"/>
              <a:ext cx="186000" cy="587100"/>
            </a:xfrm>
            <a:prstGeom prst="roundRect">
              <a:avLst>
                <a:gd fmla="val 0" name="adj"/>
              </a:avLst>
            </a:prstGeom>
            <a:solidFill>
              <a:schemeClr val="accent5"/>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grpSp>
      <p:pic>
        <p:nvPicPr>
          <p:cNvPr id="299" name="Google Shape;299;p38"/>
          <p:cNvPicPr preferRelativeResize="0"/>
          <p:nvPr/>
        </p:nvPicPr>
        <p:blipFill>
          <a:blip r:embed="rId5">
            <a:alphaModFix/>
          </a:blip>
          <a:stretch>
            <a:fillRect/>
          </a:stretch>
        </p:blipFill>
        <p:spPr>
          <a:xfrm>
            <a:off x="7434038" y="3446538"/>
            <a:ext cx="1398175" cy="1398175"/>
          </a:xfrm>
          <a:prstGeom prst="rect">
            <a:avLst/>
          </a:prstGeom>
          <a:noFill/>
          <a:ln>
            <a:noFill/>
          </a:ln>
        </p:spPr>
      </p:pic>
      <p:pic>
        <p:nvPicPr>
          <p:cNvPr id="300" name="Google Shape;300;p38"/>
          <p:cNvPicPr preferRelativeResize="0"/>
          <p:nvPr/>
        </p:nvPicPr>
        <p:blipFill>
          <a:blip r:embed="rId6">
            <a:alphaModFix/>
          </a:blip>
          <a:stretch>
            <a:fillRect/>
          </a:stretch>
        </p:blipFill>
        <p:spPr>
          <a:xfrm>
            <a:off x="7933025" y="7737903"/>
            <a:ext cx="1398175" cy="1398175"/>
          </a:xfrm>
          <a:prstGeom prst="rect">
            <a:avLst/>
          </a:prstGeom>
          <a:noFill/>
          <a:ln>
            <a:noFill/>
          </a:ln>
        </p:spPr>
      </p:pic>
      <p:cxnSp>
        <p:nvCxnSpPr>
          <p:cNvPr id="301" name="Google Shape;301;p38"/>
          <p:cNvCxnSpPr/>
          <p:nvPr/>
        </p:nvCxnSpPr>
        <p:spPr>
          <a:xfrm flipH="1" rot="10800000">
            <a:off x="9431038" y="4171500"/>
            <a:ext cx="1366200" cy="2400"/>
          </a:xfrm>
          <a:prstGeom prst="straightConnector1">
            <a:avLst/>
          </a:prstGeom>
          <a:noFill/>
          <a:ln cap="flat" cmpd="sng" w="38100">
            <a:solidFill>
              <a:schemeClr val="dk1"/>
            </a:solidFill>
            <a:prstDash val="solid"/>
            <a:round/>
            <a:headEnd len="med" w="med" type="none"/>
            <a:tailEnd len="med" w="med" type="triangle"/>
          </a:ln>
        </p:spPr>
      </p:cxnSp>
      <p:cxnSp>
        <p:nvCxnSpPr>
          <p:cNvPr id="302" name="Google Shape;302;p38"/>
          <p:cNvCxnSpPr/>
          <p:nvPr/>
        </p:nvCxnSpPr>
        <p:spPr>
          <a:xfrm>
            <a:off x="13837750" y="4161363"/>
            <a:ext cx="670500" cy="17400"/>
          </a:xfrm>
          <a:prstGeom prst="straightConnector1">
            <a:avLst/>
          </a:prstGeom>
          <a:noFill/>
          <a:ln cap="flat" cmpd="sng" w="38100">
            <a:solidFill>
              <a:schemeClr val="dk1"/>
            </a:solidFill>
            <a:prstDash val="solid"/>
            <a:round/>
            <a:headEnd len="med" w="med" type="none"/>
            <a:tailEnd len="med" w="med" type="triangle"/>
          </a:ln>
        </p:spPr>
      </p:cxnSp>
      <p:sp>
        <p:nvSpPr>
          <p:cNvPr id="303" name="Google Shape;303;p38"/>
          <p:cNvSpPr txBox="1"/>
          <p:nvPr/>
        </p:nvSpPr>
        <p:spPr>
          <a:xfrm>
            <a:off x="7054925" y="494202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Producer</a:t>
            </a:r>
            <a:endParaRPr sz="2400">
              <a:solidFill>
                <a:srgbClr val="040531"/>
              </a:solidFill>
              <a:latin typeface="Montserrat SemiBold"/>
              <a:ea typeface="Montserrat SemiBold"/>
              <a:cs typeface="Montserrat SemiBold"/>
              <a:sym typeface="Montserrat SemiBold"/>
            </a:endParaRPr>
          </a:p>
        </p:txBody>
      </p:sp>
      <p:sp>
        <p:nvSpPr>
          <p:cNvPr id="304" name="Google Shape;304;p38"/>
          <p:cNvSpPr txBox="1"/>
          <p:nvPr/>
        </p:nvSpPr>
        <p:spPr>
          <a:xfrm>
            <a:off x="7553913" y="913607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Consumer</a:t>
            </a:r>
            <a:endParaRPr sz="2400">
              <a:solidFill>
                <a:srgbClr val="040531"/>
              </a:solidFill>
              <a:latin typeface="Montserrat SemiBold"/>
              <a:ea typeface="Montserrat SemiBold"/>
              <a:cs typeface="Montserrat SemiBold"/>
              <a:sym typeface="Montserrat SemiBold"/>
            </a:endParaRPr>
          </a:p>
        </p:txBody>
      </p:sp>
      <p:sp>
        <p:nvSpPr>
          <p:cNvPr id="305" name="Google Shape;305;p38"/>
          <p:cNvSpPr/>
          <p:nvPr/>
        </p:nvSpPr>
        <p:spPr>
          <a:xfrm>
            <a:off x="11457887" y="4721850"/>
            <a:ext cx="1398154" cy="3970360"/>
          </a:xfrm>
          <a:custGeom>
            <a:rect b="b" l="l" r="r" t="t"/>
            <a:pathLst>
              <a:path extrusionOk="0" h="19787" w="20695">
                <a:moveTo>
                  <a:pt x="0" y="0"/>
                </a:moveTo>
                <a:lnTo>
                  <a:pt x="0" y="19787"/>
                </a:lnTo>
                <a:lnTo>
                  <a:pt x="20695" y="19787"/>
                </a:lnTo>
              </a:path>
            </a:pathLst>
          </a:custGeom>
          <a:noFill/>
          <a:ln cap="flat" cmpd="sng" w="38100">
            <a:solidFill>
              <a:schemeClr val="dk1"/>
            </a:solidFill>
            <a:prstDash val="solid"/>
            <a:round/>
            <a:headEnd len="med" w="med" type="none"/>
            <a:tailEnd len="med" w="med" type="triangle"/>
          </a:ln>
        </p:spPr>
      </p:sp>
      <p:cxnSp>
        <p:nvCxnSpPr>
          <p:cNvPr id="306" name="Google Shape;306;p38"/>
          <p:cNvCxnSpPr/>
          <p:nvPr/>
        </p:nvCxnSpPr>
        <p:spPr>
          <a:xfrm>
            <a:off x="12311888" y="4700400"/>
            <a:ext cx="0" cy="590400"/>
          </a:xfrm>
          <a:prstGeom prst="straightConnector1">
            <a:avLst/>
          </a:prstGeom>
          <a:noFill/>
          <a:ln cap="flat" cmpd="sng" w="38100">
            <a:solidFill>
              <a:schemeClr val="dk1"/>
            </a:solidFill>
            <a:prstDash val="solid"/>
            <a:round/>
            <a:headEnd len="med" w="med" type="none"/>
            <a:tailEnd len="med" w="med" type="triangle"/>
          </a:ln>
        </p:spPr>
      </p:cxnSp>
      <p:cxnSp>
        <p:nvCxnSpPr>
          <p:cNvPr id="307" name="Google Shape;307;p38"/>
          <p:cNvCxnSpPr/>
          <p:nvPr/>
        </p:nvCxnSpPr>
        <p:spPr>
          <a:xfrm>
            <a:off x="16092663" y="4700400"/>
            <a:ext cx="0" cy="590400"/>
          </a:xfrm>
          <a:prstGeom prst="straightConnector1">
            <a:avLst/>
          </a:prstGeom>
          <a:noFill/>
          <a:ln cap="flat" cmpd="sng" w="38100">
            <a:solidFill>
              <a:schemeClr val="dk1"/>
            </a:solidFill>
            <a:prstDash val="solid"/>
            <a:round/>
            <a:headEnd len="med" w="med" type="none"/>
            <a:tailEnd len="med" w="med" type="triangle"/>
          </a:ln>
        </p:spPr>
      </p:cxnSp>
      <p:sp>
        <p:nvSpPr>
          <p:cNvPr id="308" name="Google Shape;308;p38"/>
          <p:cNvSpPr/>
          <p:nvPr/>
        </p:nvSpPr>
        <p:spPr>
          <a:xfrm flipH="1">
            <a:off x="9938929" y="4721850"/>
            <a:ext cx="1290333" cy="3970360"/>
          </a:xfrm>
          <a:custGeom>
            <a:rect b="b" l="l" r="r" t="t"/>
            <a:pathLst>
              <a:path extrusionOk="0" h="19787" w="20695">
                <a:moveTo>
                  <a:pt x="0" y="0"/>
                </a:moveTo>
                <a:lnTo>
                  <a:pt x="0" y="19787"/>
                </a:lnTo>
                <a:lnTo>
                  <a:pt x="20695" y="19787"/>
                </a:lnTo>
              </a:path>
            </a:pathLst>
          </a:custGeom>
          <a:noFill/>
          <a:ln cap="flat" cmpd="sng" w="38100">
            <a:solidFill>
              <a:schemeClr val="dk1"/>
            </a:solidFill>
            <a:prstDash val="solid"/>
            <a:round/>
            <a:headEnd len="med" w="med" type="none"/>
            <a:tailEnd len="med" w="med" type="triangle"/>
          </a:ln>
        </p:spPr>
      </p:sp>
      <p:pic>
        <p:nvPicPr>
          <p:cNvPr id="309" name="Google Shape;309;p38"/>
          <p:cNvPicPr preferRelativeResize="0"/>
          <p:nvPr/>
        </p:nvPicPr>
        <p:blipFill>
          <a:blip r:embed="rId7">
            <a:alphaModFix/>
          </a:blip>
          <a:stretch>
            <a:fillRect/>
          </a:stretch>
        </p:blipFill>
        <p:spPr>
          <a:xfrm>
            <a:off x="9211325" y="3303000"/>
            <a:ext cx="486300" cy="486300"/>
          </a:xfrm>
          <a:prstGeom prst="rect">
            <a:avLst/>
          </a:prstGeom>
          <a:noFill/>
          <a:ln>
            <a:noFill/>
          </a:ln>
        </p:spPr>
      </p:pic>
      <p:pic>
        <p:nvPicPr>
          <p:cNvPr id="310" name="Google Shape;310;p38"/>
          <p:cNvPicPr preferRelativeResize="0"/>
          <p:nvPr/>
        </p:nvPicPr>
        <p:blipFill>
          <a:blip r:embed="rId7">
            <a:alphaModFix/>
          </a:blip>
          <a:stretch>
            <a:fillRect/>
          </a:stretch>
        </p:blipFill>
        <p:spPr>
          <a:xfrm>
            <a:off x="11016925" y="3302988"/>
            <a:ext cx="486300" cy="486300"/>
          </a:xfrm>
          <a:prstGeom prst="rect">
            <a:avLst/>
          </a:prstGeom>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5" name="Shape 1665"/>
        <p:cNvGrpSpPr/>
        <p:nvPr/>
      </p:nvGrpSpPr>
      <p:grpSpPr>
        <a:xfrm>
          <a:off x="0" y="0"/>
          <a:ext cx="0" cy="0"/>
          <a:chOff x="0" y="0"/>
          <a:chExt cx="0" cy="0"/>
        </a:xfrm>
      </p:grpSpPr>
      <p:sp>
        <p:nvSpPr>
          <p:cNvPr id="1666" name="Google Shape;1666;p137"/>
          <p:cNvSpPr txBox="1"/>
          <p:nvPr>
            <p:ph type="title"/>
          </p:nvPr>
        </p:nvSpPr>
        <p:spPr>
          <a:xfrm>
            <a:off x="1224283" y="4153200"/>
            <a:ext cx="21912300" cy="5409600"/>
          </a:xfrm>
          <a:prstGeom prst="rect">
            <a:avLst/>
          </a:prstGeom>
        </p:spPr>
        <p:txBody>
          <a:bodyPr anchorCtr="0" anchor="ctr" bIns="121875" lIns="0" spcFirstLastPara="1" rIns="243800" wrap="square" tIns="121875">
            <a:noAutofit/>
          </a:bodyPr>
          <a:lstStyle/>
          <a:p>
            <a:pPr indent="0" lvl="0" marL="0" rtl="0" algn="l">
              <a:spcBef>
                <a:spcPts val="0"/>
              </a:spcBef>
              <a:spcAft>
                <a:spcPts val="0"/>
              </a:spcAft>
              <a:buNone/>
            </a:pPr>
            <a:r>
              <a:rPr lang="en"/>
              <a:t>Secure data in transit</a:t>
            </a:r>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0" name="Shape 1670"/>
        <p:cNvGrpSpPr/>
        <p:nvPr/>
      </p:nvGrpSpPr>
      <p:grpSpPr>
        <a:xfrm>
          <a:off x="0" y="0"/>
          <a:ext cx="0" cy="0"/>
          <a:chOff x="0" y="0"/>
          <a:chExt cx="0" cy="0"/>
        </a:xfrm>
      </p:grpSpPr>
      <p:sp>
        <p:nvSpPr>
          <p:cNvPr id="1671" name="Google Shape;1671;p138"/>
          <p:cNvSpPr txBox="1"/>
          <p:nvPr>
            <p:ph type="title"/>
          </p:nvPr>
        </p:nvSpPr>
        <p:spPr>
          <a:xfrm>
            <a:off x="1224283" y="4153200"/>
            <a:ext cx="21912300" cy="5409600"/>
          </a:xfrm>
          <a:prstGeom prst="rect">
            <a:avLst/>
          </a:prstGeom>
        </p:spPr>
        <p:txBody>
          <a:bodyPr anchorCtr="0" anchor="ctr" bIns="121875" lIns="0" spcFirstLastPara="1" rIns="243800" wrap="square" tIns="121875">
            <a:noAutofit/>
          </a:bodyPr>
          <a:lstStyle/>
          <a:p>
            <a:pPr indent="0" lvl="0" marL="0" rtl="0" algn="l">
              <a:spcBef>
                <a:spcPts val="0"/>
              </a:spcBef>
              <a:spcAft>
                <a:spcPts val="0"/>
              </a:spcAft>
              <a:buNone/>
            </a:pPr>
            <a:r>
              <a:rPr lang="en"/>
              <a:t>Set up a system for administering ACLs</a:t>
            </a:r>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5" name="Shape 1675"/>
        <p:cNvGrpSpPr/>
        <p:nvPr/>
      </p:nvGrpSpPr>
      <p:grpSpPr>
        <a:xfrm>
          <a:off x="0" y="0"/>
          <a:ext cx="0" cy="0"/>
          <a:chOff x="0" y="0"/>
          <a:chExt cx="0" cy="0"/>
        </a:xfrm>
      </p:grpSpPr>
      <p:sp>
        <p:nvSpPr>
          <p:cNvPr id="1676" name="Google Shape;1676;p139"/>
          <p:cNvSpPr txBox="1"/>
          <p:nvPr>
            <p:ph type="title"/>
          </p:nvPr>
        </p:nvSpPr>
        <p:spPr>
          <a:xfrm>
            <a:off x="1224283" y="4153200"/>
            <a:ext cx="21912300" cy="5409600"/>
          </a:xfrm>
          <a:prstGeom prst="rect">
            <a:avLst/>
          </a:prstGeom>
        </p:spPr>
        <p:txBody>
          <a:bodyPr anchorCtr="0" anchor="ctr" bIns="121875" lIns="0" spcFirstLastPara="1" rIns="243800" wrap="square" tIns="121875">
            <a:noAutofit/>
          </a:bodyPr>
          <a:lstStyle/>
          <a:p>
            <a:pPr indent="0" lvl="0" marL="0" rtl="0" algn="l">
              <a:spcBef>
                <a:spcPts val="0"/>
              </a:spcBef>
              <a:spcAft>
                <a:spcPts val="0"/>
              </a:spcAft>
              <a:buNone/>
            </a:pPr>
            <a:r>
              <a:rPr lang="en"/>
              <a:t>Rotate your keys</a:t>
            </a:r>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0" name="Shape 1680"/>
        <p:cNvGrpSpPr/>
        <p:nvPr/>
      </p:nvGrpSpPr>
      <p:grpSpPr>
        <a:xfrm>
          <a:off x="0" y="0"/>
          <a:ext cx="0" cy="0"/>
          <a:chOff x="0" y="0"/>
          <a:chExt cx="0" cy="0"/>
        </a:xfrm>
      </p:grpSpPr>
      <p:sp>
        <p:nvSpPr>
          <p:cNvPr id="1681" name="Google Shape;1681;p140"/>
          <p:cNvSpPr txBox="1"/>
          <p:nvPr>
            <p:ph type="title"/>
          </p:nvPr>
        </p:nvSpPr>
        <p:spPr>
          <a:xfrm>
            <a:off x="1224283" y="4153200"/>
            <a:ext cx="21912300" cy="5409600"/>
          </a:xfrm>
          <a:prstGeom prst="rect">
            <a:avLst/>
          </a:prstGeom>
        </p:spPr>
        <p:txBody>
          <a:bodyPr anchorCtr="0" anchor="ctr" bIns="121875" lIns="0" spcFirstLastPara="1" rIns="243800" wrap="square" tIns="121875">
            <a:noAutofit/>
          </a:bodyPr>
          <a:lstStyle/>
          <a:p>
            <a:pPr indent="0" lvl="0" marL="0" rtl="0" algn="l">
              <a:spcBef>
                <a:spcPts val="0"/>
              </a:spcBef>
              <a:spcAft>
                <a:spcPts val="0"/>
              </a:spcAft>
              <a:buNone/>
            </a:pPr>
            <a:r>
              <a:rPr lang="en"/>
              <a:t>Dynamically update certificates</a:t>
            </a:r>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5" name="Shape 1685"/>
        <p:cNvGrpSpPr/>
        <p:nvPr/>
      </p:nvGrpSpPr>
      <p:grpSpPr>
        <a:xfrm>
          <a:off x="0" y="0"/>
          <a:ext cx="0" cy="0"/>
          <a:chOff x="0" y="0"/>
          <a:chExt cx="0" cy="0"/>
        </a:xfrm>
      </p:grpSpPr>
      <p:sp>
        <p:nvSpPr>
          <p:cNvPr id="1686" name="Google Shape;1686;p141"/>
          <p:cNvSpPr txBox="1"/>
          <p:nvPr>
            <p:ph type="title"/>
          </p:nvPr>
        </p:nvSpPr>
        <p:spPr>
          <a:xfrm>
            <a:off x="1224283" y="4153200"/>
            <a:ext cx="21912300" cy="5409600"/>
          </a:xfrm>
          <a:prstGeom prst="rect">
            <a:avLst/>
          </a:prstGeom>
        </p:spPr>
        <p:txBody>
          <a:bodyPr anchorCtr="0" anchor="ctr" bIns="121875" lIns="0" spcFirstLastPara="1" rIns="243800" wrap="square" tIns="121875">
            <a:noAutofit/>
          </a:bodyPr>
          <a:lstStyle/>
          <a:p>
            <a:pPr indent="0" lvl="0" marL="0" rtl="0" algn="l">
              <a:spcBef>
                <a:spcPts val="0"/>
              </a:spcBef>
              <a:spcAft>
                <a:spcPts val="0"/>
              </a:spcAft>
              <a:buNone/>
            </a:pPr>
            <a:r>
              <a:rPr lang="en"/>
              <a:t>Enable Reauthentication</a:t>
            </a:r>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0" name="Shape 1690"/>
        <p:cNvGrpSpPr/>
        <p:nvPr/>
      </p:nvGrpSpPr>
      <p:grpSpPr>
        <a:xfrm>
          <a:off x="0" y="0"/>
          <a:ext cx="0" cy="0"/>
          <a:chOff x="0" y="0"/>
          <a:chExt cx="0" cy="0"/>
        </a:xfrm>
      </p:grpSpPr>
      <p:sp>
        <p:nvSpPr>
          <p:cNvPr id="1691" name="Google Shape;1691;p142"/>
          <p:cNvSpPr txBox="1"/>
          <p:nvPr>
            <p:ph type="title"/>
          </p:nvPr>
        </p:nvSpPr>
        <p:spPr>
          <a:xfrm>
            <a:off x="1224283" y="4153200"/>
            <a:ext cx="21912300" cy="5409600"/>
          </a:xfrm>
          <a:prstGeom prst="rect">
            <a:avLst/>
          </a:prstGeom>
        </p:spPr>
        <p:txBody>
          <a:bodyPr anchorCtr="0" anchor="ctr" bIns="121875" lIns="0" spcFirstLastPara="1" rIns="243800" wrap="square" tIns="121875">
            <a:noAutofit/>
          </a:bodyPr>
          <a:lstStyle/>
          <a:p>
            <a:pPr indent="0" lvl="0" marL="0" rtl="0" algn="l">
              <a:spcBef>
                <a:spcPts val="0"/>
              </a:spcBef>
              <a:spcAft>
                <a:spcPts val="0"/>
              </a:spcAft>
              <a:buNone/>
            </a:pPr>
            <a:r>
              <a:rPr lang="en"/>
              <a:t>Protect ZooKeeper</a:t>
            </a:r>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5" name="Shape 1695"/>
        <p:cNvGrpSpPr/>
        <p:nvPr/>
      </p:nvGrpSpPr>
      <p:grpSpPr>
        <a:xfrm>
          <a:off x="0" y="0"/>
          <a:ext cx="0" cy="0"/>
          <a:chOff x="0" y="0"/>
          <a:chExt cx="0" cy="0"/>
        </a:xfrm>
      </p:grpSpPr>
      <p:sp>
        <p:nvSpPr>
          <p:cNvPr id="1696" name="Google Shape;1696;p143"/>
          <p:cNvSpPr txBox="1"/>
          <p:nvPr>
            <p:ph type="title"/>
          </p:nvPr>
        </p:nvSpPr>
        <p:spPr>
          <a:xfrm>
            <a:off x="1224283" y="4153200"/>
            <a:ext cx="21912300" cy="5409600"/>
          </a:xfrm>
          <a:prstGeom prst="rect">
            <a:avLst/>
          </a:prstGeom>
        </p:spPr>
        <p:txBody>
          <a:bodyPr anchorCtr="0" anchor="ctr" bIns="121875" lIns="0" spcFirstLastPara="1" rIns="243800" wrap="square" tIns="121875">
            <a:noAutofit/>
          </a:bodyPr>
          <a:lstStyle/>
          <a:p>
            <a:pPr indent="0" lvl="0" marL="0" rtl="0" algn="l">
              <a:spcBef>
                <a:spcPts val="0"/>
              </a:spcBef>
              <a:spcAft>
                <a:spcPts val="0"/>
              </a:spcAft>
              <a:buNone/>
            </a:pPr>
            <a:r>
              <a:rPr lang="en"/>
              <a:t>Set up and monitor audit logs</a:t>
            </a:r>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0" name="Shape 1700"/>
        <p:cNvGrpSpPr/>
        <p:nvPr/>
      </p:nvGrpSpPr>
      <p:grpSpPr>
        <a:xfrm>
          <a:off x="0" y="0"/>
          <a:ext cx="0" cy="0"/>
          <a:chOff x="0" y="0"/>
          <a:chExt cx="0" cy="0"/>
        </a:xfrm>
      </p:grpSpPr>
      <p:sp>
        <p:nvSpPr>
          <p:cNvPr id="1701" name="Google Shape;1701;p144"/>
          <p:cNvSpPr txBox="1"/>
          <p:nvPr>
            <p:ph type="title"/>
          </p:nvPr>
        </p:nvSpPr>
        <p:spPr>
          <a:xfrm>
            <a:off x="1224283" y="4153200"/>
            <a:ext cx="21912300" cy="5409600"/>
          </a:xfrm>
          <a:prstGeom prst="rect">
            <a:avLst/>
          </a:prstGeom>
        </p:spPr>
        <p:txBody>
          <a:bodyPr anchorCtr="0" anchor="ctr" bIns="121875" lIns="0" spcFirstLastPara="1" rIns="243800" wrap="square" tIns="121875">
            <a:noAutofit/>
          </a:bodyPr>
          <a:lstStyle/>
          <a:p>
            <a:pPr indent="0" lvl="0" marL="0" rtl="0" algn="l">
              <a:spcBef>
                <a:spcPts val="0"/>
              </a:spcBef>
              <a:spcAft>
                <a:spcPts val="0"/>
              </a:spcAft>
              <a:buNone/>
            </a:pPr>
            <a:r>
              <a:rPr lang="en"/>
              <a:t>Play, tinker, break things</a:t>
            </a:r>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6" name="Shape 1706"/>
        <p:cNvGrpSpPr/>
        <p:nvPr/>
      </p:nvGrpSpPr>
      <p:grpSpPr>
        <a:xfrm>
          <a:off x="0" y="0"/>
          <a:ext cx="0" cy="0"/>
          <a:chOff x="0" y="0"/>
          <a:chExt cx="0" cy="0"/>
        </a:xfrm>
      </p:grpSpPr>
      <p:sp>
        <p:nvSpPr>
          <p:cNvPr id="1707" name="Google Shape;1707;p145"/>
          <p:cNvSpPr txBox="1"/>
          <p:nvPr>
            <p:ph type="title"/>
          </p:nvPr>
        </p:nvSpPr>
        <p:spPr>
          <a:xfrm>
            <a:off x="5769953" y="6093800"/>
            <a:ext cx="12844200" cy="3642300"/>
          </a:xfrm>
          <a:prstGeom prst="rect">
            <a:avLst/>
          </a:prstGeom>
        </p:spPr>
        <p:txBody>
          <a:bodyPr anchorCtr="0" anchor="ctr" bIns="121875" lIns="0" spcFirstLastPara="1" rIns="243800" wrap="square" tIns="121875">
            <a:noAutofit/>
          </a:bodyPr>
          <a:lstStyle/>
          <a:p>
            <a:pPr indent="0" lvl="0" marL="0" rtl="0" algn="ctr">
              <a:spcBef>
                <a:spcPts val="0"/>
              </a:spcBef>
              <a:spcAft>
                <a:spcPts val="0"/>
              </a:spcAft>
              <a:buNone/>
            </a:pPr>
            <a:r>
              <a:rPr lang="en" sz="8000"/>
              <a:t>Your Apache Kafka </a:t>
            </a:r>
            <a:endParaRPr sz="8000"/>
          </a:p>
          <a:p>
            <a:pPr indent="0" lvl="0" marL="0" rtl="0" algn="ctr">
              <a:spcBef>
                <a:spcPts val="0"/>
              </a:spcBef>
              <a:spcAft>
                <a:spcPts val="0"/>
              </a:spcAft>
              <a:buNone/>
            </a:pPr>
            <a:r>
              <a:rPr lang="en" sz="8000"/>
              <a:t>journey begins here</a:t>
            </a:r>
            <a:endParaRPr sz="8000"/>
          </a:p>
          <a:p>
            <a:pPr indent="0" lvl="0" marL="0" rtl="0" algn="ctr">
              <a:spcBef>
                <a:spcPts val="0"/>
              </a:spcBef>
              <a:spcAft>
                <a:spcPts val="0"/>
              </a:spcAft>
              <a:buNone/>
            </a:pPr>
            <a:r>
              <a:t/>
            </a:r>
            <a:endParaRPr sz="6500"/>
          </a:p>
          <a:p>
            <a:pPr indent="0" lvl="0" marL="0" rtl="0" algn="ctr">
              <a:spcBef>
                <a:spcPts val="0"/>
              </a:spcBef>
              <a:spcAft>
                <a:spcPts val="0"/>
              </a:spcAft>
              <a:buNone/>
            </a:pPr>
            <a:r>
              <a:rPr b="0" i="0" lang="en" sz="5000">
                <a:solidFill>
                  <a:schemeClr val="accent5"/>
                </a:solidFill>
                <a:latin typeface="Montserrat Medium"/>
                <a:ea typeface="Montserrat Medium"/>
                <a:cs typeface="Montserrat Medium"/>
                <a:sym typeface="Montserrat Medium"/>
              </a:rPr>
              <a:t>developer.confluent.io</a:t>
            </a:r>
            <a:endParaRPr b="0" i="0" sz="5000">
              <a:solidFill>
                <a:schemeClr val="accent5"/>
              </a:solidFill>
              <a:latin typeface="Montserrat Medium"/>
              <a:ea typeface="Montserrat Medium"/>
              <a:cs typeface="Montserrat Medium"/>
              <a:sym typeface="Montserrat Medium"/>
            </a:endParaRPr>
          </a:p>
        </p:txBody>
      </p:sp>
      <p:grpSp>
        <p:nvGrpSpPr>
          <p:cNvPr id="1708" name="Google Shape;1708;p145"/>
          <p:cNvGrpSpPr/>
          <p:nvPr/>
        </p:nvGrpSpPr>
        <p:grpSpPr>
          <a:xfrm>
            <a:off x="9709555" y="3607200"/>
            <a:ext cx="4965486" cy="1388233"/>
            <a:chOff x="9710526" y="3607200"/>
            <a:chExt cx="4965983" cy="1388233"/>
          </a:xfrm>
        </p:grpSpPr>
        <p:sp>
          <p:nvSpPr>
            <p:cNvPr id="1709" name="Google Shape;1709;p145"/>
            <p:cNvSpPr/>
            <p:nvPr/>
          </p:nvSpPr>
          <p:spPr>
            <a:xfrm>
              <a:off x="11409344" y="4267667"/>
              <a:ext cx="3267164" cy="599409"/>
            </a:xfrm>
            <a:custGeom>
              <a:rect b="b" l="l" r="r" t="t"/>
              <a:pathLst>
                <a:path extrusionOk="0" h="34009" w="185371">
                  <a:moveTo>
                    <a:pt x="37415" y="12394"/>
                  </a:moveTo>
                  <a:cubicBezTo>
                    <a:pt x="39530" y="12394"/>
                    <a:pt x="40880" y="13686"/>
                    <a:pt x="41350" y="15977"/>
                  </a:cubicBezTo>
                  <a:lnTo>
                    <a:pt x="33421" y="15977"/>
                  </a:lnTo>
                  <a:cubicBezTo>
                    <a:pt x="33832" y="13745"/>
                    <a:pt x="35183" y="12394"/>
                    <a:pt x="37415" y="12394"/>
                  </a:cubicBezTo>
                  <a:close/>
                  <a:moveTo>
                    <a:pt x="79587" y="12394"/>
                  </a:moveTo>
                  <a:cubicBezTo>
                    <a:pt x="81643" y="12394"/>
                    <a:pt x="82994" y="13686"/>
                    <a:pt x="83464" y="15977"/>
                  </a:cubicBezTo>
                  <a:lnTo>
                    <a:pt x="75535" y="15977"/>
                  </a:lnTo>
                  <a:cubicBezTo>
                    <a:pt x="75946" y="13745"/>
                    <a:pt x="77297" y="12394"/>
                    <a:pt x="79587" y="12394"/>
                  </a:cubicBezTo>
                  <a:close/>
                  <a:moveTo>
                    <a:pt x="159351" y="12394"/>
                  </a:moveTo>
                  <a:cubicBezTo>
                    <a:pt x="161406" y="12394"/>
                    <a:pt x="162816" y="13686"/>
                    <a:pt x="163227" y="15977"/>
                  </a:cubicBezTo>
                  <a:lnTo>
                    <a:pt x="155298" y="15977"/>
                  </a:lnTo>
                  <a:cubicBezTo>
                    <a:pt x="155768" y="13745"/>
                    <a:pt x="157060" y="12394"/>
                    <a:pt x="159351" y="12394"/>
                  </a:cubicBezTo>
                  <a:close/>
                  <a:moveTo>
                    <a:pt x="10632" y="5522"/>
                  </a:moveTo>
                  <a:cubicBezTo>
                    <a:pt x="16094" y="5522"/>
                    <a:pt x="18737" y="8929"/>
                    <a:pt x="18737" y="13686"/>
                  </a:cubicBezTo>
                  <a:cubicBezTo>
                    <a:pt x="18737" y="18385"/>
                    <a:pt x="16094" y="21792"/>
                    <a:pt x="10632" y="21792"/>
                  </a:cubicBezTo>
                  <a:lnTo>
                    <a:pt x="5169" y="21792"/>
                  </a:lnTo>
                  <a:lnTo>
                    <a:pt x="5169" y="5522"/>
                  </a:lnTo>
                  <a:close/>
                  <a:moveTo>
                    <a:pt x="112891" y="12688"/>
                  </a:moveTo>
                  <a:cubicBezTo>
                    <a:pt x="115593" y="12688"/>
                    <a:pt x="117648" y="14743"/>
                    <a:pt x="117648" y="17621"/>
                  </a:cubicBezTo>
                  <a:cubicBezTo>
                    <a:pt x="117648" y="20558"/>
                    <a:pt x="115593" y="22555"/>
                    <a:pt x="112891" y="22555"/>
                  </a:cubicBezTo>
                  <a:cubicBezTo>
                    <a:pt x="110189" y="22555"/>
                    <a:pt x="108133" y="20558"/>
                    <a:pt x="108133" y="17621"/>
                  </a:cubicBezTo>
                  <a:cubicBezTo>
                    <a:pt x="108133" y="14743"/>
                    <a:pt x="110189" y="12688"/>
                    <a:pt x="112891" y="12688"/>
                  </a:cubicBezTo>
                  <a:close/>
                  <a:moveTo>
                    <a:pt x="136796" y="12688"/>
                  </a:moveTo>
                  <a:cubicBezTo>
                    <a:pt x="139674" y="12688"/>
                    <a:pt x="141436" y="14920"/>
                    <a:pt x="141436" y="17621"/>
                  </a:cubicBezTo>
                  <a:cubicBezTo>
                    <a:pt x="141436" y="20382"/>
                    <a:pt x="139674" y="22555"/>
                    <a:pt x="136796" y="22555"/>
                  </a:cubicBezTo>
                  <a:cubicBezTo>
                    <a:pt x="134094" y="22555"/>
                    <a:pt x="132215" y="20441"/>
                    <a:pt x="132215" y="17621"/>
                  </a:cubicBezTo>
                  <a:cubicBezTo>
                    <a:pt x="132215" y="14802"/>
                    <a:pt x="134094" y="12688"/>
                    <a:pt x="136796" y="12688"/>
                  </a:cubicBezTo>
                  <a:close/>
                  <a:moveTo>
                    <a:pt x="0" y="706"/>
                  </a:moveTo>
                  <a:lnTo>
                    <a:pt x="0" y="26608"/>
                  </a:lnTo>
                  <a:lnTo>
                    <a:pt x="10690" y="26608"/>
                  </a:lnTo>
                  <a:cubicBezTo>
                    <a:pt x="18796" y="26608"/>
                    <a:pt x="24141" y="21439"/>
                    <a:pt x="24141" y="13686"/>
                  </a:cubicBezTo>
                  <a:cubicBezTo>
                    <a:pt x="24141" y="5874"/>
                    <a:pt x="18796" y="706"/>
                    <a:pt x="10690" y="706"/>
                  </a:cubicBezTo>
                  <a:close/>
                  <a:moveTo>
                    <a:pt x="48516" y="8694"/>
                  </a:moveTo>
                  <a:lnTo>
                    <a:pt x="55623" y="26608"/>
                  </a:lnTo>
                  <a:lnTo>
                    <a:pt x="61144" y="26608"/>
                  </a:lnTo>
                  <a:lnTo>
                    <a:pt x="68193" y="8694"/>
                  </a:lnTo>
                  <a:lnTo>
                    <a:pt x="63083" y="8694"/>
                  </a:lnTo>
                  <a:lnTo>
                    <a:pt x="58384" y="21498"/>
                  </a:lnTo>
                  <a:lnTo>
                    <a:pt x="53744" y="8694"/>
                  </a:lnTo>
                  <a:close/>
                  <a:moveTo>
                    <a:pt x="93332" y="1"/>
                  </a:moveTo>
                  <a:lnTo>
                    <a:pt x="93332" y="26608"/>
                  </a:lnTo>
                  <a:lnTo>
                    <a:pt x="98148" y="26608"/>
                  </a:lnTo>
                  <a:lnTo>
                    <a:pt x="98148" y="1"/>
                  </a:lnTo>
                  <a:close/>
                  <a:moveTo>
                    <a:pt x="182845" y="8224"/>
                  </a:moveTo>
                  <a:cubicBezTo>
                    <a:pt x="180672" y="8224"/>
                    <a:pt x="178910" y="8987"/>
                    <a:pt x="177794" y="10632"/>
                  </a:cubicBezTo>
                  <a:lnTo>
                    <a:pt x="177794" y="8694"/>
                  </a:lnTo>
                  <a:lnTo>
                    <a:pt x="173154" y="8694"/>
                  </a:lnTo>
                  <a:lnTo>
                    <a:pt x="173154" y="26608"/>
                  </a:lnTo>
                  <a:lnTo>
                    <a:pt x="177970" y="26608"/>
                  </a:lnTo>
                  <a:lnTo>
                    <a:pt x="177970" y="16858"/>
                  </a:lnTo>
                  <a:cubicBezTo>
                    <a:pt x="177970" y="14156"/>
                    <a:pt x="179497" y="12805"/>
                    <a:pt x="181729" y="12805"/>
                  </a:cubicBezTo>
                  <a:cubicBezTo>
                    <a:pt x="182728" y="12805"/>
                    <a:pt x="183844" y="13040"/>
                    <a:pt x="184666" y="13392"/>
                  </a:cubicBezTo>
                  <a:lnTo>
                    <a:pt x="185371" y="8576"/>
                  </a:lnTo>
                  <a:cubicBezTo>
                    <a:pt x="184725" y="8341"/>
                    <a:pt x="183902" y="8224"/>
                    <a:pt x="182845" y="8224"/>
                  </a:cubicBezTo>
                  <a:close/>
                  <a:moveTo>
                    <a:pt x="37474" y="8224"/>
                  </a:moveTo>
                  <a:cubicBezTo>
                    <a:pt x="32129" y="8224"/>
                    <a:pt x="28428" y="12041"/>
                    <a:pt x="28428" y="17680"/>
                  </a:cubicBezTo>
                  <a:cubicBezTo>
                    <a:pt x="28428" y="23319"/>
                    <a:pt x="32246" y="27078"/>
                    <a:pt x="37709" y="27078"/>
                  </a:cubicBezTo>
                  <a:cubicBezTo>
                    <a:pt x="40704" y="27078"/>
                    <a:pt x="43347" y="26197"/>
                    <a:pt x="45344" y="24376"/>
                  </a:cubicBezTo>
                  <a:lnTo>
                    <a:pt x="42525" y="21263"/>
                  </a:lnTo>
                  <a:cubicBezTo>
                    <a:pt x="41233" y="22320"/>
                    <a:pt x="39530" y="22966"/>
                    <a:pt x="38002" y="22966"/>
                  </a:cubicBezTo>
                  <a:cubicBezTo>
                    <a:pt x="35712" y="22966"/>
                    <a:pt x="33891" y="21850"/>
                    <a:pt x="33421" y="19266"/>
                  </a:cubicBezTo>
                  <a:lnTo>
                    <a:pt x="46108" y="19266"/>
                  </a:lnTo>
                  <a:cubicBezTo>
                    <a:pt x="46167" y="18855"/>
                    <a:pt x="46167" y="18150"/>
                    <a:pt x="46167" y="17621"/>
                  </a:cubicBezTo>
                  <a:cubicBezTo>
                    <a:pt x="46167" y="12041"/>
                    <a:pt x="42643" y="8224"/>
                    <a:pt x="37474" y="8224"/>
                  </a:cubicBezTo>
                  <a:close/>
                  <a:moveTo>
                    <a:pt x="79587" y="8224"/>
                  </a:moveTo>
                  <a:cubicBezTo>
                    <a:pt x="74242" y="8224"/>
                    <a:pt x="70542" y="12041"/>
                    <a:pt x="70542" y="17680"/>
                  </a:cubicBezTo>
                  <a:cubicBezTo>
                    <a:pt x="70542" y="23319"/>
                    <a:pt x="74360" y="27078"/>
                    <a:pt x="79822" y="27078"/>
                  </a:cubicBezTo>
                  <a:cubicBezTo>
                    <a:pt x="82877" y="27078"/>
                    <a:pt x="85461" y="26197"/>
                    <a:pt x="87458" y="24376"/>
                  </a:cubicBezTo>
                  <a:lnTo>
                    <a:pt x="84639" y="21263"/>
                  </a:lnTo>
                  <a:cubicBezTo>
                    <a:pt x="83347" y="22320"/>
                    <a:pt x="81643" y="22966"/>
                    <a:pt x="80116" y="22966"/>
                  </a:cubicBezTo>
                  <a:cubicBezTo>
                    <a:pt x="77825" y="22966"/>
                    <a:pt x="76005" y="21850"/>
                    <a:pt x="75535" y="19266"/>
                  </a:cubicBezTo>
                  <a:lnTo>
                    <a:pt x="88222" y="19266"/>
                  </a:lnTo>
                  <a:cubicBezTo>
                    <a:pt x="88280" y="18855"/>
                    <a:pt x="88280" y="18150"/>
                    <a:pt x="88280" y="17621"/>
                  </a:cubicBezTo>
                  <a:cubicBezTo>
                    <a:pt x="88280" y="12041"/>
                    <a:pt x="84756" y="8224"/>
                    <a:pt x="79587" y="8224"/>
                  </a:cubicBezTo>
                  <a:close/>
                  <a:moveTo>
                    <a:pt x="112891" y="8224"/>
                  </a:moveTo>
                  <a:cubicBezTo>
                    <a:pt x="107311" y="8224"/>
                    <a:pt x="103258" y="12218"/>
                    <a:pt x="103258" y="17621"/>
                  </a:cubicBezTo>
                  <a:cubicBezTo>
                    <a:pt x="103258" y="23025"/>
                    <a:pt x="107311" y="27078"/>
                    <a:pt x="112891" y="27078"/>
                  </a:cubicBezTo>
                  <a:cubicBezTo>
                    <a:pt x="118471" y="27078"/>
                    <a:pt x="122582" y="23025"/>
                    <a:pt x="122582" y="17621"/>
                  </a:cubicBezTo>
                  <a:cubicBezTo>
                    <a:pt x="122582" y="12218"/>
                    <a:pt x="118471" y="8224"/>
                    <a:pt x="112891" y="8224"/>
                  </a:cubicBezTo>
                  <a:close/>
                  <a:moveTo>
                    <a:pt x="159409" y="8224"/>
                  </a:moveTo>
                  <a:cubicBezTo>
                    <a:pt x="154006" y="8224"/>
                    <a:pt x="150305" y="12041"/>
                    <a:pt x="150305" y="17680"/>
                  </a:cubicBezTo>
                  <a:cubicBezTo>
                    <a:pt x="150305" y="23319"/>
                    <a:pt x="154123" y="27078"/>
                    <a:pt x="159644" y="27078"/>
                  </a:cubicBezTo>
                  <a:cubicBezTo>
                    <a:pt x="162640" y="27078"/>
                    <a:pt x="165224" y="26197"/>
                    <a:pt x="167280" y="24376"/>
                  </a:cubicBezTo>
                  <a:lnTo>
                    <a:pt x="164461" y="21263"/>
                  </a:lnTo>
                  <a:cubicBezTo>
                    <a:pt x="163110" y="22320"/>
                    <a:pt x="161465" y="22966"/>
                    <a:pt x="159879" y="22966"/>
                  </a:cubicBezTo>
                  <a:cubicBezTo>
                    <a:pt x="157647" y="22966"/>
                    <a:pt x="155827" y="21850"/>
                    <a:pt x="155298" y="19266"/>
                  </a:cubicBezTo>
                  <a:lnTo>
                    <a:pt x="167985" y="19266"/>
                  </a:lnTo>
                  <a:cubicBezTo>
                    <a:pt x="168044" y="18855"/>
                    <a:pt x="168102" y="18150"/>
                    <a:pt x="168102" y="17621"/>
                  </a:cubicBezTo>
                  <a:cubicBezTo>
                    <a:pt x="168102" y="12041"/>
                    <a:pt x="164519" y="8224"/>
                    <a:pt x="159409" y="8224"/>
                  </a:cubicBezTo>
                  <a:close/>
                  <a:moveTo>
                    <a:pt x="137736" y="8224"/>
                  </a:moveTo>
                  <a:cubicBezTo>
                    <a:pt x="135269" y="8224"/>
                    <a:pt x="133507" y="9222"/>
                    <a:pt x="132391" y="10691"/>
                  </a:cubicBezTo>
                  <a:lnTo>
                    <a:pt x="132391" y="8694"/>
                  </a:lnTo>
                  <a:lnTo>
                    <a:pt x="127633" y="8694"/>
                  </a:lnTo>
                  <a:lnTo>
                    <a:pt x="127633" y="34008"/>
                  </a:lnTo>
                  <a:lnTo>
                    <a:pt x="132450" y="34008"/>
                  </a:lnTo>
                  <a:lnTo>
                    <a:pt x="132450" y="24728"/>
                  </a:lnTo>
                  <a:cubicBezTo>
                    <a:pt x="133624" y="26138"/>
                    <a:pt x="135328" y="27078"/>
                    <a:pt x="137736" y="27078"/>
                  </a:cubicBezTo>
                  <a:cubicBezTo>
                    <a:pt x="142670" y="27078"/>
                    <a:pt x="146370" y="23025"/>
                    <a:pt x="146370" y="17621"/>
                  </a:cubicBezTo>
                  <a:cubicBezTo>
                    <a:pt x="146370" y="12276"/>
                    <a:pt x="142670" y="8224"/>
                    <a:pt x="137736" y="822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145"/>
            <p:cNvSpPr/>
            <p:nvPr/>
          </p:nvSpPr>
          <p:spPr>
            <a:xfrm>
              <a:off x="11407265" y="3843236"/>
              <a:ext cx="183265" cy="189451"/>
            </a:xfrm>
            <a:custGeom>
              <a:rect b="b" l="l" r="r" t="t"/>
              <a:pathLst>
                <a:path extrusionOk="0" h="10749" w="10398">
                  <a:moveTo>
                    <a:pt x="5463" y="0"/>
                  </a:moveTo>
                  <a:cubicBezTo>
                    <a:pt x="2409" y="0"/>
                    <a:pt x="1" y="2291"/>
                    <a:pt x="1" y="5345"/>
                  </a:cubicBezTo>
                  <a:cubicBezTo>
                    <a:pt x="1" y="8399"/>
                    <a:pt x="2409" y="10749"/>
                    <a:pt x="5463" y="10749"/>
                  </a:cubicBezTo>
                  <a:cubicBezTo>
                    <a:pt x="7989" y="10749"/>
                    <a:pt x="9927" y="9163"/>
                    <a:pt x="10397" y="6814"/>
                  </a:cubicBezTo>
                  <a:lnTo>
                    <a:pt x="9164" y="6814"/>
                  </a:lnTo>
                  <a:cubicBezTo>
                    <a:pt x="8694" y="8517"/>
                    <a:pt x="7343" y="9633"/>
                    <a:pt x="5463" y="9633"/>
                  </a:cubicBezTo>
                  <a:cubicBezTo>
                    <a:pt x="3055" y="9633"/>
                    <a:pt x="1234" y="7753"/>
                    <a:pt x="1234" y="5345"/>
                  </a:cubicBezTo>
                  <a:cubicBezTo>
                    <a:pt x="1234" y="2937"/>
                    <a:pt x="3055" y="1116"/>
                    <a:pt x="5463" y="1116"/>
                  </a:cubicBezTo>
                  <a:cubicBezTo>
                    <a:pt x="7343" y="1116"/>
                    <a:pt x="8694" y="2174"/>
                    <a:pt x="9164" y="3877"/>
                  </a:cubicBezTo>
                  <a:lnTo>
                    <a:pt x="10397" y="3877"/>
                  </a:lnTo>
                  <a:cubicBezTo>
                    <a:pt x="9927" y="1527"/>
                    <a:pt x="7989" y="0"/>
                    <a:pt x="546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145"/>
            <p:cNvSpPr/>
            <p:nvPr/>
          </p:nvSpPr>
          <p:spPr>
            <a:xfrm>
              <a:off x="11641239" y="3843236"/>
              <a:ext cx="191531" cy="189451"/>
            </a:xfrm>
            <a:custGeom>
              <a:rect b="b" l="l" r="r" t="t"/>
              <a:pathLst>
                <a:path extrusionOk="0" h="10749" w="10867">
                  <a:moveTo>
                    <a:pt x="5463" y="1116"/>
                  </a:moveTo>
                  <a:cubicBezTo>
                    <a:pt x="7812" y="1116"/>
                    <a:pt x="9633" y="2996"/>
                    <a:pt x="9633" y="5345"/>
                  </a:cubicBezTo>
                  <a:cubicBezTo>
                    <a:pt x="9633" y="7695"/>
                    <a:pt x="7812" y="9574"/>
                    <a:pt x="5404" y="9574"/>
                  </a:cubicBezTo>
                  <a:cubicBezTo>
                    <a:pt x="3054" y="9574"/>
                    <a:pt x="1234" y="7695"/>
                    <a:pt x="1234" y="5345"/>
                  </a:cubicBezTo>
                  <a:cubicBezTo>
                    <a:pt x="1234" y="2996"/>
                    <a:pt x="3054" y="1116"/>
                    <a:pt x="5463" y="1116"/>
                  </a:cubicBezTo>
                  <a:close/>
                  <a:moveTo>
                    <a:pt x="5404" y="0"/>
                  </a:moveTo>
                  <a:cubicBezTo>
                    <a:pt x="2408" y="0"/>
                    <a:pt x="0" y="2350"/>
                    <a:pt x="0" y="5345"/>
                  </a:cubicBezTo>
                  <a:cubicBezTo>
                    <a:pt x="0" y="8341"/>
                    <a:pt x="2408" y="10749"/>
                    <a:pt x="5404" y="10749"/>
                  </a:cubicBezTo>
                  <a:cubicBezTo>
                    <a:pt x="8458" y="10749"/>
                    <a:pt x="10866" y="8341"/>
                    <a:pt x="10866" y="5345"/>
                  </a:cubicBezTo>
                  <a:cubicBezTo>
                    <a:pt x="10866" y="2350"/>
                    <a:pt x="8458" y="0"/>
                    <a:pt x="540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145"/>
            <p:cNvSpPr/>
            <p:nvPr/>
          </p:nvSpPr>
          <p:spPr>
            <a:xfrm>
              <a:off x="11894865" y="3846338"/>
              <a:ext cx="156334" cy="182207"/>
            </a:xfrm>
            <a:custGeom>
              <a:rect b="b" l="l" r="r" t="t"/>
              <a:pathLst>
                <a:path extrusionOk="0" h="10338" w="8870">
                  <a:moveTo>
                    <a:pt x="0" y="1"/>
                  </a:moveTo>
                  <a:lnTo>
                    <a:pt x="0" y="10338"/>
                  </a:lnTo>
                  <a:lnTo>
                    <a:pt x="1175" y="10338"/>
                  </a:lnTo>
                  <a:lnTo>
                    <a:pt x="1175" y="2174"/>
                  </a:lnTo>
                  <a:lnTo>
                    <a:pt x="7871" y="10338"/>
                  </a:lnTo>
                  <a:lnTo>
                    <a:pt x="8870" y="10338"/>
                  </a:lnTo>
                  <a:lnTo>
                    <a:pt x="8870" y="1"/>
                  </a:lnTo>
                  <a:lnTo>
                    <a:pt x="7695" y="1"/>
                  </a:lnTo>
                  <a:lnTo>
                    <a:pt x="7695" y="8282"/>
                  </a:lnTo>
                  <a:lnTo>
                    <a:pt x="9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145"/>
            <p:cNvSpPr/>
            <p:nvPr/>
          </p:nvSpPr>
          <p:spPr>
            <a:xfrm>
              <a:off x="12127799" y="3846338"/>
              <a:ext cx="126301" cy="182207"/>
            </a:xfrm>
            <a:custGeom>
              <a:rect b="b" l="l" r="r" t="t"/>
              <a:pathLst>
                <a:path extrusionOk="0" h="10338" w="7166">
                  <a:moveTo>
                    <a:pt x="0" y="1"/>
                  </a:moveTo>
                  <a:lnTo>
                    <a:pt x="0" y="10338"/>
                  </a:lnTo>
                  <a:lnTo>
                    <a:pt x="1233" y="10338"/>
                  </a:lnTo>
                  <a:lnTo>
                    <a:pt x="1233" y="6050"/>
                  </a:lnTo>
                  <a:lnTo>
                    <a:pt x="6520" y="6050"/>
                  </a:lnTo>
                  <a:lnTo>
                    <a:pt x="6520" y="4934"/>
                  </a:lnTo>
                  <a:lnTo>
                    <a:pt x="1233" y="4934"/>
                  </a:lnTo>
                  <a:lnTo>
                    <a:pt x="1233" y="1117"/>
                  </a:lnTo>
                  <a:lnTo>
                    <a:pt x="7166" y="1117"/>
                  </a:lnTo>
                  <a:lnTo>
                    <a:pt x="71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145"/>
            <p:cNvSpPr/>
            <p:nvPr/>
          </p:nvSpPr>
          <p:spPr>
            <a:xfrm>
              <a:off x="12328620" y="3846338"/>
              <a:ext cx="122176" cy="182207"/>
            </a:xfrm>
            <a:custGeom>
              <a:rect b="b" l="l" r="r" t="t"/>
              <a:pathLst>
                <a:path extrusionOk="0" h="10338" w="6932">
                  <a:moveTo>
                    <a:pt x="1" y="1"/>
                  </a:moveTo>
                  <a:lnTo>
                    <a:pt x="1" y="10338"/>
                  </a:lnTo>
                  <a:lnTo>
                    <a:pt x="6932" y="10338"/>
                  </a:lnTo>
                  <a:lnTo>
                    <a:pt x="6932" y="9281"/>
                  </a:lnTo>
                  <a:lnTo>
                    <a:pt x="1175" y="9281"/>
                  </a:lnTo>
                  <a:lnTo>
                    <a:pt x="117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145"/>
            <p:cNvSpPr/>
            <p:nvPr/>
          </p:nvSpPr>
          <p:spPr>
            <a:xfrm>
              <a:off x="12497363" y="3846338"/>
              <a:ext cx="156334" cy="186349"/>
            </a:xfrm>
            <a:custGeom>
              <a:rect b="b" l="l" r="r" t="t"/>
              <a:pathLst>
                <a:path extrusionOk="0" h="10573" w="8870">
                  <a:moveTo>
                    <a:pt x="1" y="1"/>
                  </a:moveTo>
                  <a:lnTo>
                    <a:pt x="1" y="5933"/>
                  </a:lnTo>
                  <a:cubicBezTo>
                    <a:pt x="1" y="8693"/>
                    <a:pt x="1763" y="10573"/>
                    <a:pt x="4465" y="10573"/>
                  </a:cubicBezTo>
                  <a:cubicBezTo>
                    <a:pt x="7108" y="10573"/>
                    <a:pt x="8870" y="8693"/>
                    <a:pt x="8870" y="5933"/>
                  </a:cubicBezTo>
                  <a:lnTo>
                    <a:pt x="8870" y="1"/>
                  </a:lnTo>
                  <a:lnTo>
                    <a:pt x="7695" y="1"/>
                  </a:lnTo>
                  <a:lnTo>
                    <a:pt x="7695" y="5933"/>
                  </a:lnTo>
                  <a:cubicBezTo>
                    <a:pt x="7695" y="7930"/>
                    <a:pt x="6403" y="9398"/>
                    <a:pt x="4465" y="9398"/>
                  </a:cubicBezTo>
                  <a:cubicBezTo>
                    <a:pt x="2468" y="9398"/>
                    <a:pt x="1175" y="7930"/>
                    <a:pt x="1175" y="5933"/>
                  </a:cubicBezTo>
                  <a:lnTo>
                    <a:pt x="117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145"/>
            <p:cNvSpPr/>
            <p:nvPr/>
          </p:nvSpPr>
          <p:spPr>
            <a:xfrm>
              <a:off x="12729257" y="3846338"/>
              <a:ext cx="128380" cy="182207"/>
            </a:xfrm>
            <a:custGeom>
              <a:rect b="b" l="l" r="r" t="t"/>
              <a:pathLst>
                <a:path extrusionOk="0" h="10338" w="7284">
                  <a:moveTo>
                    <a:pt x="1" y="1"/>
                  </a:moveTo>
                  <a:lnTo>
                    <a:pt x="1" y="10338"/>
                  </a:lnTo>
                  <a:lnTo>
                    <a:pt x="7284" y="10338"/>
                  </a:lnTo>
                  <a:lnTo>
                    <a:pt x="7284" y="9281"/>
                  </a:lnTo>
                  <a:lnTo>
                    <a:pt x="1175" y="9281"/>
                  </a:lnTo>
                  <a:lnTo>
                    <a:pt x="1175" y="5757"/>
                  </a:lnTo>
                  <a:lnTo>
                    <a:pt x="6696" y="5757"/>
                  </a:lnTo>
                  <a:lnTo>
                    <a:pt x="6696" y="4641"/>
                  </a:lnTo>
                  <a:lnTo>
                    <a:pt x="1175" y="4641"/>
                  </a:lnTo>
                  <a:lnTo>
                    <a:pt x="1175" y="1117"/>
                  </a:lnTo>
                  <a:lnTo>
                    <a:pt x="7284" y="1117"/>
                  </a:lnTo>
                  <a:lnTo>
                    <a:pt x="728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145"/>
            <p:cNvSpPr/>
            <p:nvPr/>
          </p:nvSpPr>
          <p:spPr>
            <a:xfrm>
              <a:off x="12921812" y="3846338"/>
              <a:ext cx="156334" cy="182207"/>
            </a:xfrm>
            <a:custGeom>
              <a:rect b="b" l="l" r="r" t="t"/>
              <a:pathLst>
                <a:path extrusionOk="0" h="10338" w="8870">
                  <a:moveTo>
                    <a:pt x="0" y="1"/>
                  </a:moveTo>
                  <a:lnTo>
                    <a:pt x="0" y="10338"/>
                  </a:lnTo>
                  <a:lnTo>
                    <a:pt x="1175" y="10338"/>
                  </a:lnTo>
                  <a:lnTo>
                    <a:pt x="1175" y="2174"/>
                  </a:lnTo>
                  <a:lnTo>
                    <a:pt x="7871" y="10338"/>
                  </a:lnTo>
                  <a:lnTo>
                    <a:pt x="8870" y="10338"/>
                  </a:lnTo>
                  <a:lnTo>
                    <a:pt x="8870" y="1"/>
                  </a:lnTo>
                  <a:lnTo>
                    <a:pt x="7636" y="1"/>
                  </a:lnTo>
                  <a:lnTo>
                    <a:pt x="7636" y="8282"/>
                  </a:lnTo>
                  <a:lnTo>
                    <a:pt x="94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145"/>
            <p:cNvSpPr/>
            <p:nvPr/>
          </p:nvSpPr>
          <p:spPr>
            <a:xfrm>
              <a:off x="13135077" y="3846338"/>
              <a:ext cx="156334" cy="182207"/>
            </a:xfrm>
            <a:custGeom>
              <a:rect b="b" l="l" r="r" t="t"/>
              <a:pathLst>
                <a:path extrusionOk="0" h="10338" w="8870">
                  <a:moveTo>
                    <a:pt x="0" y="1"/>
                  </a:moveTo>
                  <a:lnTo>
                    <a:pt x="0" y="1117"/>
                  </a:lnTo>
                  <a:lnTo>
                    <a:pt x="3818" y="1117"/>
                  </a:lnTo>
                  <a:lnTo>
                    <a:pt x="3818" y="10338"/>
                  </a:lnTo>
                  <a:lnTo>
                    <a:pt x="5051" y="10338"/>
                  </a:lnTo>
                  <a:lnTo>
                    <a:pt x="5051" y="1117"/>
                  </a:lnTo>
                  <a:lnTo>
                    <a:pt x="8869" y="1117"/>
                  </a:lnTo>
                  <a:lnTo>
                    <a:pt x="886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145"/>
            <p:cNvSpPr/>
            <p:nvPr/>
          </p:nvSpPr>
          <p:spPr>
            <a:xfrm>
              <a:off x="9980720" y="3877393"/>
              <a:ext cx="849930" cy="847851"/>
            </a:xfrm>
            <a:custGeom>
              <a:rect b="b" l="l" r="r" t="t"/>
              <a:pathLst>
                <a:path extrusionOk="0" h="48105" w="48223">
                  <a:moveTo>
                    <a:pt x="23201" y="1"/>
                  </a:moveTo>
                  <a:cubicBezTo>
                    <a:pt x="23084" y="1998"/>
                    <a:pt x="23025" y="3995"/>
                    <a:pt x="22908" y="5992"/>
                  </a:cubicBezTo>
                  <a:lnTo>
                    <a:pt x="22732" y="12041"/>
                  </a:lnTo>
                  <a:cubicBezTo>
                    <a:pt x="22732" y="13686"/>
                    <a:pt x="22673" y="15330"/>
                    <a:pt x="22673" y="16975"/>
                  </a:cubicBezTo>
                  <a:cubicBezTo>
                    <a:pt x="22027" y="15448"/>
                    <a:pt x="21381" y="13921"/>
                    <a:pt x="20676" y="12452"/>
                  </a:cubicBezTo>
                  <a:lnTo>
                    <a:pt x="18209" y="6931"/>
                  </a:lnTo>
                  <a:cubicBezTo>
                    <a:pt x="17387" y="5111"/>
                    <a:pt x="16564" y="3290"/>
                    <a:pt x="15625" y="1528"/>
                  </a:cubicBezTo>
                  <a:lnTo>
                    <a:pt x="14097" y="2174"/>
                  </a:lnTo>
                  <a:cubicBezTo>
                    <a:pt x="14744" y="4053"/>
                    <a:pt x="15448" y="5933"/>
                    <a:pt x="16094" y="7812"/>
                  </a:cubicBezTo>
                  <a:lnTo>
                    <a:pt x="18268" y="13451"/>
                  </a:lnTo>
                  <a:cubicBezTo>
                    <a:pt x="18855" y="15037"/>
                    <a:pt x="19442" y="16564"/>
                    <a:pt x="20088" y="18091"/>
                  </a:cubicBezTo>
                  <a:cubicBezTo>
                    <a:pt x="18914" y="16916"/>
                    <a:pt x="17739" y="15800"/>
                    <a:pt x="16506" y="14626"/>
                  </a:cubicBezTo>
                  <a:lnTo>
                    <a:pt x="12159" y="10455"/>
                  </a:lnTo>
                  <a:cubicBezTo>
                    <a:pt x="10691" y="9163"/>
                    <a:pt x="9222" y="7754"/>
                    <a:pt x="7695" y="6461"/>
                  </a:cubicBezTo>
                  <a:lnTo>
                    <a:pt x="6462" y="7636"/>
                  </a:lnTo>
                  <a:cubicBezTo>
                    <a:pt x="7813" y="9163"/>
                    <a:pt x="9164" y="10573"/>
                    <a:pt x="10515" y="12100"/>
                  </a:cubicBezTo>
                  <a:lnTo>
                    <a:pt x="14685" y="16505"/>
                  </a:lnTo>
                  <a:cubicBezTo>
                    <a:pt x="15801" y="17680"/>
                    <a:pt x="16975" y="18855"/>
                    <a:pt x="18150" y="20029"/>
                  </a:cubicBezTo>
                  <a:cubicBezTo>
                    <a:pt x="16564" y="19442"/>
                    <a:pt x="15037" y="18796"/>
                    <a:pt x="13510" y="18209"/>
                  </a:cubicBezTo>
                  <a:lnTo>
                    <a:pt x="7871" y="16094"/>
                  </a:lnTo>
                  <a:cubicBezTo>
                    <a:pt x="5992" y="15389"/>
                    <a:pt x="4112" y="14684"/>
                    <a:pt x="2233" y="14038"/>
                  </a:cubicBezTo>
                  <a:lnTo>
                    <a:pt x="1528" y="15624"/>
                  </a:lnTo>
                  <a:cubicBezTo>
                    <a:pt x="3349" y="16505"/>
                    <a:pt x="5170" y="17327"/>
                    <a:pt x="6990" y="18209"/>
                  </a:cubicBezTo>
                  <a:lnTo>
                    <a:pt x="12453" y="20617"/>
                  </a:lnTo>
                  <a:cubicBezTo>
                    <a:pt x="13980" y="21321"/>
                    <a:pt x="15507" y="21968"/>
                    <a:pt x="17034" y="22614"/>
                  </a:cubicBezTo>
                  <a:cubicBezTo>
                    <a:pt x="15390" y="22672"/>
                    <a:pt x="13686" y="22672"/>
                    <a:pt x="12042" y="22731"/>
                  </a:cubicBezTo>
                  <a:lnTo>
                    <a:pt x="6051" y="22849"/>
                  </a:lnTo>
                  <a:cubicBezTo>
                    <a:pt x="4054" y="22966"/>
                    <a:pt x="1998" y="23025"/>
                    <a:pt x="1" y="23201"/>
                  </a:cubicBezTo>
                  <a:lnTo>
                    <a:pt x="1" y="24846"/>
                  </a:lnTo>
                  <a:cubicBezTo>
                    <a:pt x="1998" y="25022"/>
                    <a:pt x="4054" y="25081"/>
                    <a:pt x="6051" y="25198"/>
                  </a:cubicBezTo>
                  <a:lnTo>
                    <a:pt x="12042" y="25374"/>
                  </a:lnTo>
                  <a:cubicBezTo>
                    <a:pt x="15566" y="25433"/>
                    <a:pt x="19149" y="25433"/>
                    <a:pt x="22673" y="25492"/>
                  </a:cubicBezTo>
                  <a:cubicBezTo>
                    <a:pt x="22673" y="29016"/>
                    <a:pt x="22732" y="32540"/>
                    <a:pt x="22849" y="36064"/>
                  </a:cubicBezTo>
                  <a:lnTo>
                    <a:pt x="23025" y="42114"/>
                  </a:lnTo>
                  <a:cubicBezTo>
                    <a:pt x="23143" y="44111"/>
                    <a:pt x="23201" y="46108"/>
                    <a:pt x="23319" y="48105"/>
                  </a:cubicBezTo>
                  <a:lnTo>
                    <a:pt x="24846" y="48105"/>
                  </a:lnTo>
                  <a:cubicBezTo>
                    <a:pt x="25022" y="46108"/>
                    <a:pt x="25081" y="44111"/>
                    <a:pt x="25199" y="42114"/>
                  </a:cubicBezTo>
                  <a:lnTo>
                    <a:pt x="25375" y="36064"/>
                  </a:lnTo>
                  <a:cubicBezTo>
                    <a:pt x="25433" y="34361"/>
                    <a:pt x="25433" y="32657"/>
                    <a:pt x="25492" y="30954"/>
                  </a:cubicBezTo>
                  <a:cubicBezTo>
                    <a:pt x="26138" y="32540"/>
                    <a:pt x="26784" y="34067"/>
                    <a:pt x="27489" y="35653"/>
                  </a:cubicBezTo>
                  <a:lnTo>
                    <a:pt x="30015" y="41115"/>
                  </a:lnTo>
                  <a:cubicBezTo>
                    <a:pt x="30837" y="42936"/>
                    <a:pt x="31659" y="44757"/>
                    <a:pt x="32599" y="46578"/>
                  </a:cubicBezTo>
                  <a:lnTo>
                    <a:pt x="34009" y="45990"/>
                  </a:lnTo>
                  <a:cubicBezTo>
                    <a:pt x="33363" y="44052"/>
                    <a:pt x="32658" y="42172"/>
                    <a:pt x="32012" y="40293"/>
                  </a:cubicBezTo>
                  <a:lnTo>
                    <a:pt x="29897" y="34654"/>
                  </a:lnTo>
                  <a:cubicBezTo>
                    <a:pt x="29310" y="33069"/>
                    <a:pt x="28664" y="31483"/>
                    <a:pt x="28018" y="29897"/>
                  </a:cubicBezTo>
                  <a:lnTo>
                    <a:pt x="28018" y="29897"/>
                  </a:lnTo>
                  <a:cubicBezTo>
                    <a:pt x="29251" y="31072"/>
                    <a:pt x="30485" y="32246"/>
                    <a:pt x="31718" y="33421"/>
                  </a:cubicBezTo>
                  <a:lnTo>
                    <a:pt x="36065" y="37532"/>
                  </a:lnTo>
                  <a:cubicBezTo>
                    <a:pt x="37592" y="38883"/>
                    <a:pt x="39060" y="40293"/>
                    <a:pt x="40587" y="41585"/>
                  </a:cubicBezTo>
                  <a:lnTo>
                    <a:pt x="41645" y="40469"/>
                  </a:lnTo>
                  <a:cubicBezTo>
                    <a:pt x="40352" y="38942"/>
                    <a:pt x="39001" y="37474"/>
                    <a:pt x="37651" y="36005"/>
                  </a:cubicBezTo>
                  <a:lnTo>
                    <a:pt x="33539" y="31600"/>
                  </a:lnTo>
                  <a:cubicBezTo>
                    <a:pt x="32364" y="30367"/>
                    <a:pt x="31190" y="29133"/>
                    <a:pt x="30015" y="27959"/>
                  </a:cubicBezTo>
                  <a:lnTo>
                    <a:pt x="30015" y="27959"/>
                  </a:lnTo>
                  <a:cubicBezTo>
                    <a:pt x="31601" y="28546"/>
                    <a:pt x="33128" y="29192"/>
                    <a:pt x="34714" y="29779"/>
                  </a:cubicBezTo>
                  <a:lnTo>
                    <a:pt x="40352" y="31953"/>
                  </a:lnTo>
                  <a:cubicBezTo>
                    <a:pt x="42232" y="32599"/>
                    <a:pt x="44111" y="33303"/>
                    <a:pt x="46050" y="33950"/>
                  </a:cubicBezTo>
                  <a:lnTo>
                    <a:pt x="46637" y="32481"/>
                  </a:lnTo>
                  <a:cubicBezTo>
                    <a:pt x="44875" y="31600"/>
                    <a:pt x="42995" y="30778"/>
                    <a:pt x="41233" y="29897"/>
                  </a:cubicBezTo>
                  <a:lnTo>
                    <a:pt x="35712" y="27430"/>
                  </a:lnTo>
                  <a:cubicBezTo>
                    <a:pt x="34185" y="26725"/>
                    <a:pt x="32599" y="26020"/>
                    <a:pt x="31072" y="25374"/>
                  </a:cubicBezTo>
                  <a:cubicBezTo>
                    <a:pt x="32775" y="25374"/>
                    <a:pt x="34479" y="25374"/>
                    <a:pt x="36123" y="25257"/>
                  </a:cubicBezTo>
                  <a:lnTo>
                    <a:pt x="42173" y="25081"/>
                  </a:lnTo>
                  <a:cubicBezTo>
                    <a:pt x="44170" y="25022"/>
                    <a:pt x="46167" y="24904"/>
                    <a:pt x="48223" y="24787"/>
                  </a:cubicBezTo>
                  <a:lnTo>
                    <a:pt x="48223" y="23260"/>
                  </a:lnTo>
                  <a:cubicBezTo>
                    <a:pt x="46167" y="23084"/>
                    <a:pt x="44170" y="23025"/>
                    <a:pt x="42173" y="22907"/>
                  </a:cubicBezTo>
                  <a:lnTo>
                    <a:pt x="36123" y="22790"/>
                  </a:lnTo>
                  <a:cubicBezTo>
                    <a:pt x="32599" y="22672"/>
                    <a:pt x="29016" y="22672"/>
                    <a:pt x="25492" y="22614"/>
                  </a:cubicBezTo>
                  <a:cubicBezTo>
                    <a:pt x="25492" y="19090"/>
                    <a:pt x="25492" y="15565"/>
                    <a:pt x="25375" y="12041"/>
                  </a:cubicBezTo>
                  <a:lnTo>
                    <a:pt x="25199" y="5992"/>
                  </a:lnTo>
                  <a:cubicBezTo>
                    <a:pt x="25140" y="3995"/>
                    <a:pt x="25081" y="1998"/>
                    <a:pt x="2490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145"/>
            <p:cNvSpPr/>
            <p:nvPr/>
          </p:nvSpPr>
          <p:spPr>
            <a:xfrm>
              <a:off x="9710526" y="3607200"/>
              <a:ext cx="1389291" cy="1388233"/>
            </a:xfrm>
            <a:custGeom>
              <a:rect b="b" l="l" r="r" t="t"/>
              <a:pathLst>
                <a:path extrusionOk="0" h="78765" w="78825">
                  <a:moveTo>
                    <a:pt x="39413" y="3701"/>
                  </a:moveTo>
                  <a:cubicBezTo>
                    <a:pt x="59089" y="3701"/>
                    <a:pt x="75124" y="19677"/>
                    <a:pt x="75124" y="39412"/>
                  </a:cubicBezTo>
                  <a:cubicBezTo>
                    <a:pt x="75124" y="59088"/>
                    <a:pt x="59089" y="75123"/>
                    <a:pt x="39413" y="75123"/>
                  </a:cubicBezTo>
                  <a:cubicBezTo>
                    <a:pt x="19677" y="75123"/>
                    <a:pt x="3701" y="59088"/>
                    <a:pt x="3701" y="39412"/>
                  </a:cubicBezTo>
                  <a:cubicBezTo>
                    <a:pt x="3701" y="19677"/>
                    <a:pt x="19677" y="3701"/>
                    <a:pt x="39413" y="3701"/>
                  </a:cubicBezTo>
                  <a:close/>
                  <a:moveTo>
                    <a:pt x="39413" y="1"/>
                  </a:moveTo>
                  <a:cubicBezTo>
                    <a:pt x="17680" y="1"/>
                    <a:pt x="1" y="17680"/>
                    <a:pt x="1" y="39412"/>
                  </a:cubicBezTo>
                  <a:cubicBezTo>
                    <a:pt x="1" y="61085"/>
                    <a:pt x="17680" y="78765"/>
                    <a:pt x="39413" y="78765"/>
                  </a:cubicBezTo>
                  <a:cubicBezTo>
                    <a:pt x="61086" y="78765"/>
                    <a:pt x="78766" y="61085"/>
                    <a:pt x="78766" y="39412"/>
                  </a:cubicBezTo>
                  <a:cubicBezTo>
                    <a:pt x="78824" y="17680"/>
                    <a:pt x="61145" y="1"/>
                    <a:pt x="3941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9"/>
          <p:cNvSpPr txBox="1"/>
          <p:nvPr/>
        </p:nvSpPr>
        <p:spPr>
          <a:xfrm>
            <a:off x="3713800" y="2901675"/>
            <a:ext cx="16333500" cy="7805700"/>
          </a:xfrm>
          <a:prstGeom prst="rect">
            <a:avLst/>
          </a:prstGeom>
          <a:solidFill>
            <a:srgbClr val="FFFFFF"/>
          </a:solidFill>
          <a:ln>
            <a:noFill/>
          </a:ln>
          <a:effectLst>
            <a:outerShdw blurRad="671513" rotWithShape="0" algn="bl" dir="5460000" dist="266700">
              <a:srgbClr val="000000">
                <a:alpha val="15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2900">
              <a:solidFill>
                <a:srgbClr val="040531"/>
              </a:solidFill>
              <a:latin typeface="Montserrat"/>
              <a:ea typeface="Montserrat"/>
              <a:cs typeface="Montserrat"/>
              <a:sym typeface="Montserrat"/>
            </a:endParaRPr>
          </a:p>
        </p:txBody>
      </p:sp>
      <p:sp>
        <p:nvSpPr>
          <p:cNvPr id="316" name="Google Shape;316;p39"/>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Data Flow in Kafka</a:t>
            </a:r>
            <a:endParaRPr/>
          </a:p>
        </p:txBody>
      </p:sp>
      <p:pic>
        <p:nvPicPr>
          <p:cNvPr id="317" name="Google Shape;317;p39"/>
          <p:cNvPicPr preferRelativeResize="0"/>
          <p:nvPr/>
        </p:nvPicPr>
        <p:blipFill>
          <a:blip r:embed="rId3">
            <a:alphaModFix/>
          </a:blip>
          <a:stretch>
            <a:fillRect/>
          </a:stretch>
        </p:blipFill>
        <p:spPr>
          <a:xfrm>
            <a:off x="11885315" y="5527568"/>
            <a:ext cx="853150" cy="853150"/>
          </a:xfrm>
          <a:prstGeom prst="rect">
            <a:avLst/>
          </a:prstGeom>
          <a:noFill/>
          <a:ln>
            <a:noFill/>
          </a:ln>
        </p:spPr>
      </p:pic>
      <p:grpSp>
        <p:nvGrpSpPr>
          <p:cNvPr id="318" name="Google Shape;318;p39"/>
          <p:cNvGrpSpPr/>
          <p:nvPr/>
        </p:nvGrpSpPr>
        <p:grpSpPr>
          <a:xfrm>
            <a:off x="12582750" y="8033800"/>
            <a:ext cx="2156400" cy="1946450"/>
            <a:chOff x="13804963" y="9458975"/>
            <a:chExt cx="2156400" cy="1946450"/>
          </a:xfrm>
        </p:grpSpPr>
        <p:pic>
          <p:nvPicPr>
            <p:cNvPr id="319" name="Google Shape;319;p39"/>
            <p:cNvPicPr preferRelativeResize="0"/>
            <p:nvPr/>
          </p:nvPicPr>
          <p:blipFill>
            <a:blip r:embed="rId4">
              <a:alphaModFix/>
            </a:blip>
            <a:stretch>
              <a:fillRect/>
            </a:stretch>
          </p:blipFill>
          <p:spPr>
            <a:xfrm>
              <a:off x="14211414" y="9458975"/>
              <a:ext cx="1343475" cy="1343475"/>
            </a:xfrm>
            <a:prstGeom prst="rect">
              <a:avLst/>
            </a:prstGeom>
            <a:noFill/>
            <a:ln>
              <a:noFill/>
            </a:ln>
          </p:spPr>
        </p:pic>
        <p:sp>
          <p:nvSpPr>
            <p:cNvPr id="320" name="Google Shape;320;p39"/>
            <p:cNvSpPr txBox="1"/>
            <p:nvPr/>
          </p:nvSpPr>
          <p:spPr>
            <a:xfrm>
              <a:off x="13804963" y="1091912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ZooKeeper</a:t>
              </a:r>
              <a:endParaRPr sz="2400">
                <a:solidFill>
                  <a:srgbClr val="040531"/>
                </a:solidFill>
                <a:latin typeface="Montserrat SemiBold"/>
                <a:ea typeface="Montserrat SemiBold"/>
                <a:cs typeface="Montserrat SemiBold"/>
                <a:sym typeface="Montserrat SemiBold"/>
              </a:endParaRPr>
            </a:p>
          </p:txBody>
        </p:sp>
      </p:grpSp>
      <p:sp>
        <p:nvSpPr>
          <p:cNvPr id="321" name="Google Shape;321;p39"/>
          <p:cNvSpPr txBox="1"/>
          <p:nvPr/>
        </p:nvSpPr>
        <p:spPr>
          <a:xfrm>
            <a:off x="11233675" y="6656900"/>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Log</a:t>
            </a:r>
            <a:endParaRPr sz="2400">
              <a:solidFill>
                <a:srgbClr val="040531"/>
              </a:solidFill>
              <a:latin typeface="Montserrat SemiBold"/>
              <a:ea typeface="Montserrat SemiBold"/>
              <a:cs typeface="Montserrat SemiBold"/>
              <a:sym typeface="Montserrat SemiBold"/>
            </a:endParaRPr>
          </a:p>
        </p:txBody>
      </p:sp>
      <p:sp>
        <p:nvSpPr>
          <p:cNvPr id="322" name="Google Shape;322;p39"/>
          <p:cNvSpPr txBox="1"/>
          <p:nvPr/>
        </p:nvSpPr>
        <p:spPr>
          <a:xfrm>
            <a:off x="14955900" y="6656900"/>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Log</a:t>
            </a:r>
            <a:endParaRPr sz="2400">
              <a:solidFill>
                <a:srgbClr val="040531"/>
              </a:solidFill>
              <a:latin typeface="Montserrat SemiBold"/>
              <a:ea typeface="Montserrat SemiBold"/>
              <a:cs typeface="Montserrat SemiBold"/>
              <a:sym typeface="Montserrat SemiBold"/>
            </a:endParaRPr>
          </a:p>
        </p:txBody>
      </p:sp>
      <p:pic>
        <p:nvPicPr>
          <p:cNvPr id="323" name="Google Shape;323;p39"/>
          <p:cNvPicPr preferRelativeResize="0"/>
          <p:nvPr/>
        </p:nvPicPr>
        <p:blipFill>
          <a:blip r:embed="rId3">
            <a:alphaModFix/>
          </a:blip>
          <a:stretch>
            <a:fillRect/>
          </a:stretch>
        </p:blipFill>
        <p:spPr>
          <a:xfrm>
            <a:off x="15607540" y="5527568"/>
            <a:ext cx="853150" cy="853150"/>
          </a:xfrm>
          <a:prstGeom prst="rect">
            <a:avLst/>
          </a:prstGeom>
          <a:noFill/>
          <a:ln>
            <a:noFill/>
          </a:ln>
        </p:spPr>
      </p:pic>
      <p:grpSp>
        <p:nvGrpSpPr>
          <p:cNvPr id="324" name="Google Shape;324;p39"/>
          <p:cNvGrpSpPr/>
          <p:nvPr/>
        </p:nvGrpSpPr>
        <p:grpSpPr>
          <a:xfrm>
            <a:off x="11016929" y="3876517"/>
            <a:ext cx="2589900" cy="587100"/>
            <a:chOff x="10194491" y="2822204"/>
            <a:chExt cx="2589900" cy="587100"/>
          </a:xfrm>
        </p:grpSpPr>
        <p:sp>
          <p:nvSpPr>
            <p:cNvPr id="325" name="Google Shape;325;p39"/>
            <p:cNvSpPr/>
            <p:nvPr/>
          </p:nvSpPr>
          <p:spPr>
            <a:xfrm>
              <a:off x="10194491" y="2822204"/>
              <a:ext cx="2589900" cy="587100"/>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 sz="1900">
                  <a:solidFill>
                    <a:schemeClr val="dk1"/>
                  </a:solidFill>
                  <a:latin typeface="Montserrat SemiBold"/>
                  <a:ea typeface="Montserrat SemiBold"/>
                  <a:cs typeface="Montserrat SemiBold"/>
                  <a:sym typeface="Montserrat SemiBold"/>
                </a:rPr>
                <a:t>Leader Broker</a:t>
              </a:r>
              <a:endParaRPr sz="1900">
                <a:solidFill>
                  <a:schemeClr val="dk1"/>
                </a:solidFill>
                <a:latin typeface="Montserrat SemiBold"/>
                <a:ea typeface="Montserrat SemiBold"/>
                <a:cs typeface="Montserrat SemiBold"/>
                <a:sym typeface="Montserrat SemiBold"/>
              </a:endParaRPr>
            </a:p>
          </p:txBody>
        </p:sp>
        <p:sp>
          <p:nvSpPr>
            <p:cNvPr id="326" name="Google Shape;326;p39"/>
            <p:cNvSpPr/>
            <p:nvPr/>
          </p:nvSpPr>
          <p:spPr>
            <a:xfrm>
              <a:off x="10198940" y="2822204"/>
              <a:ext cx="186000" cy="587100"/>
            </a:xfrm>
            <a:prstGeom prst="roundRect">
              <a:avLst>
                <a:gd fmla="val 0" name="adj"/>
              </a:avLst>
            </a:prstGeom>
            <a:solidFill>
              <a:schemeClr val="accent5"/>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grpSp>
      <p:grpSp>
        <p:nvGrpSpPr>
          <p:cNvPr id="327" name="Google Shape;327;p39"/>
          <p:cNvGrpSpPr/>
          <p:nvPr/>
        </p:nvGrpSpPr>
        <p:grpSpPr>
          <a:xfrm>
            <a:off x="14739152" y="3876529"/>
            <a:ext cx="2589901" cy="587100"/>
            <a:chOff x="17109740" y="3416442"/>
            <a:chExt cx="2589901" cy="587100"/>
          </a:xfrm>
        </p:grpSpPr>
        <p:sp>
          <p:nvSpPr>
            <p:cNvPr id="328" name="Google Shape;328;p39"/>
            <p:cNvSpPr/>
            <p:nvPr/>
          </p:nvSpPr>
          <p:spPr>
            <a:xfrm>
              <a:off x="17109741" y="3416442"/>
              <a:ext cx="2589900" cy="587100"/>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 sz="1900">
                  <a:solidFill>
                    <a:schemeClr val="dk1"/>
                  </a:solidFill>
                  <a:latin typeface="Montserrat SemiBold"/>
                  <a:ea typeface="Montserrat SemiBold"/>
                  <a:cs typeface="Montserrat SemiBold"/>
                  <a:sym typeface="Montserrat SemiBold"/>
                </a:rPr>
                <a:t>Follower Broker</a:t>
              </a:r>
              <a:endParaRPr sz="1900">
                <a:solidFill>
                  <a:schemeClr val="dk1"/>
                </a:solidFill>
                <a:latin typeface="Montserrat SemiBold"/>
                <a:ea typeface="Montserrat SemiBold"/>
                <a:cs typeface="Montserrat SemiBold"/>
                <a:sym typeface="Montserrat SemiBold"/>
              </a:endParaRPr>
            </a:p>
          </p:txBody>
        </p:sp>
        <p:sp>
          <p:nvSpPr>
            <p:cNvPr id="329" name="Google Shape;329;p39"/>
            <p:cNvSpPr/>
            <p:nvPr/>
          </p:nvSpPr>
          <p:spPr>
            <a:xfrm>
              <a:off x="17109740" y="3416442"/>
              <a:ext cx="186000" cy="587100"/>
            </a:xfrm>
            <a:prstGeom prst="roundRect">
              <a:avLst>
                <a:gd fmla="val 0" name="adj"/>
              </a:avLst>
            </a:prstGeom>
            <a:solidFill>
              <a:schemeClr val="accent5"/>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grpSp>
      <p:pic>
        <p:nvPicPr>
          <p:cNvPr id="330" name="Google Shape;330;p39"/>
          <p:cNvPicPr preferRelativeResize="0"/>
          <p:nvPr/>
        </p:nvPicPr>
        <p:blipFill>
          <a:blip r:embed="rId5">
            <a:alphaModFix/>
          </a:blip>
          <a:stretch>
            <a:fillRect/>
          </a:stretch>
        </p:blipFill>
        <p:spPr>
          <a:xfrm>
            <a:off x="7434038" y="3446538"/>
            <a:ext cx="1398175" cy="1398175"/>
          </a:xfrm>
          <a:prstGeom prst="rect">
            <a:avLst/>
          </a:prstGeom>
          <a:noFill/>
          <a:ln>
            <a:noFill/>
          </a:ln>
        </p:spPr>
      </p:pic>
      <p:pic>
        <p:nvPicPr>
          <p:cNvPr id="331" name="Google Shape;331;p39"/>
          <p:cNvPicPr preferRelativeResize="0"/>
          <p:nvPr/>
        </p:nvPicPr>
        <p:blipFill>
          <a:blip r:embed="rId6">
            <a:alphaModFix/>
          </a:blip>
          <a:stretch>
            <a:fillRect/>
          </a:stretch>
        </p:blipFill>
        <p:spPr>
          <a:xfrm>
            <a:off x="7933025" y="7737903"/>
            <a:ext cx="1398175" cy="1398175"/>
          </a:xfrm>
          <a:prstGeom prst="rect">
            <a:avLst/>
          </a:prstGeom>
          <a:noFill/>
          <a:ln>
            <a:noFill/>
          </a:ln>
        </p:spPr>
      </p:pic>
      <p:cxnSp>
        <p:nvCxnSpPr>
          <p:cNvPr id="332" name="Google Shape;332;p39"/>
          <p:cNvCxnSpPr/>
          <p:nvPr/>
        </p:nvCxnSpPr>
        <p:spPr>
          <a:xfrm flipH="1" rot="10800000">
            <a:off x="9431038" y="4171500"/>
            <a:ext cx="1366200" cy="2400"/>
          </a:xfrm>
          <a:prstGeom prst="straightConnector1">
            <a:avLst/>
          </a:prstGeom>
          <a:noFill/>
          <a:ln cap="flat" cmpd="sng" w="38100">
            <a:solidFill>
              <a:schemeClr val="dk1"/>
            </a:solidFill>
            <a:prstDash val="solid"/>
            <a:round/>
            <a:headEnd len="med" w="med" type="none"/>
            <a:tailEnd len="med" w="med" type="triangle"/>
          </a:ln>
        </p:spPr>
      </p:cxnSp>
      <p:cxnSp>
        <p:nvCxnSpPr>
          <p:cNvPr id="333" name="Google Shape;333;p39"/>
          <p:cNvCxnSpPr/>
          <p:nvPr/>
        </p:nvCxnSpPr>
        <p:spPr>
          <a:xfrm>
            <a:off x="13837750" y="4161363"/>
            <a:ext cx="670500" cy="17400"/>
          </a:xfrm>
          <a:prstGeom prst="straightConnector1">
            <a:avLst/>
          </a:prstGeom>
          <a:noFill/>
          <a:ln cap="flat" cmpd="sng" w="38100">
            <a:solidFill>
              <a:schemeClr val="dk1"/>
            </a:solidFill>
            <a:prstDash val="solid"/>
            <a:round/>
            <a:headEnd len="med" w="med" type="none"/>
            <a:tailEnd len="med" w="med" type="triangle"/>
          </a:ln>
        </p:spPr>
      </p:cxnSp>
      <p:sp>
        <p:nvSpPr>
          <p:cNvPr id="334" name="Google Shape;334;p39"/>
          <p:cNvSpPr txBox="1"/>
          <p:nvPr/>
        </p:nvSpPr>
        <p:spPr>
          <a:xfrm>
            <a:off x="7054925" y="494202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Producer</a:t>
            </a:r>
            <a:endParaRPr sz="2400">
              <a:solidFill>
                <a:srgbClr val="040531"/>
              </a:solidFill>
              <a:latin typeface="Montserrat SemiBold"/>
              <a:ea typeface="Montserrat SemiBold"/>
              <a:cs typeface="Montserrat SemiBold"/>
              <a:sym typeface="Montserrat SemiBold"/>
            </a:endParaRPr>
          </a:p>
        </p:txBody>
      </p:sp>
      <p:sp>
        <p:nvSpPr>
          <p:cNvPr id="335" name="Google Shape;335;p39"/>
          <p:cNvSpPr txBox="1"/>
          <p:nvPr/>
        </p:nvSpPr>
        <p:spPr>
          <a:xfrm>
            <a:off x="7553913" y="913607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Consumer</a:t>
            </a:r>
            <a:endParaRPr sz="2400">
              <a:solidFill>
                <a:srgbClr val="040531"/>
              </a:solidFill>
              <a:latin typeface="Montserrat SemiBold"/>
              <a:ea typeface="Montserrat SemiBold"/>
              <a:cs typeface="Montserrat SemiBold"/>
              <a:sym typeface="Montserrat SemiBold"/>
            </a:endParaRPr>
          </a:p>
        </p:txBody>
      </p:sp>
      <p:sp>
        <p:nvSpPr>
          <p:cNvPr id="336" name="Google Shape;336;p39"/>
          <p:cNvSpPr/>
          <p:nvPr/>
        </p:nvSpPr>
        <p:spPr>
          <a:xfrm>
            <a:off x="11457887" y="4721850"/>
            <a:ext cx="1398154" cy="3970360"/>
          </a:xfrm>
          <a:custGeom>
            <a:rect b="b" l="l" r="r" t="t"/>
            <a:pathLst>
              <a:path extrusionOk="0" h="19787" w="20695">
                <a:moveTo>
                  <a:pt x="0" y="0"/>
                </a:moveTo>
                <a:lnTo>
                  <a:pt x="0" y="19787"/>
                </a:lnTo>
                <a:lnTo>
                  <a:pt x="20695" y="19787"/>
                </a:lnTo>
              </a:path>
            </a:pathLst>
          </a:custGeom>
          <a:noFill/>
          <a:ln cap="flat" cmpd="sng" w="38100">
            <a:solidFill>
              <a:schemeClr val="dk1"/>
            </a:solidFill>
            <a:prstDash val="solid"/>
            <a:round/>
            <a:headEnd len="med" w="med" type="none"/>
            <a:tailEnd len="med" w="med" type="triangle"/>
          </a:ln>
        </p:spPr>
      </p:sp>
      <p:cxnSp>
        <p:nvCxnSpPr>
          <p:cNvPr id="337" name="Google Shape;337;p39"/>
          <p:cNvCxnSpPr/>
          <p:nvPr/>
        </p:nvCxnSpPr>
        <p:spPr>
          <a:xfrm>
            <a:off x="12311888" y="4700400"/>
            <a:ext cx="0" cy="590400"/>
          </a:xfrm>
          <a:prstGeom prst="straightConnector1">
            <a:avLst/>
          </a:prstGeom>
          <a:noFill/>
          <a:ln cap="flat" cmpd="sng" w="38100">
            <a:solidFill>
              <a:schemeClr val="dk1"/>
            </a:solidFill>
            <a:prstDash val="solid"/>
            <a:round/>
            <a:headEnd len="med" w="med" type="none"/>
            <a:tailEnd len="med" w="med" type="triangle"/>
          </a:ln>
        </p:spPr>
      </p:cxnSp>
      <p:cxnSp>
        <p:nvCxnSpPr>
          <p:cNvPr id="338" name="Google Shape;338;p39"/>
          <p:cNvCxnSpPr/>
          <p:nvPr/>
        </p:nvCxnSpPr>
        <p:spPr>
          <a:xfrm>
            <a:off x="16092663" y="4700400"/>
            <a:ext cx="0" cy="590400"/>
          </a:xfrm>
          <a:prstGeom prst="straightConnector1">
            <a:avLst/>
          </a:prstGeom>
          <a:noFill/>
          <a:ln cap="flat" cmpd="sng" w="38100">
            <a:solidFill>
              <a:schemeClr val="dk1"/>
            </a:solidFill>
            <a:prstDash val="solid"/>
            <a:round/>
            <a:headEnd len="med" w="med" type="none"/>
            <a:tailEnd len="med" w="med" type="triangle"/>
          </a:ln>
        </p:spPr>
      </p:cxnSp>
      <p:sp>
        <p:nvSpPr>
          <p:cNvPr id="339" name="Google Shape;339;p39"/>
          <p:cNvSpPr/>
          <p:nvPr/>
        </p:nvSpPr>
        <p:spPr>
          <a:xfrm flipH="1">
            <a:off x="9938929" y="4721850"/>
            <a:ext cx="1290333" cy="3970360"/>
          </a:xfrm>
          <a:custGeom>
            <a:rect b="b" l="l" r="r" t="t"/>
            <a:pathLst>
              <a:path extrusionOk="0" h="19787" w="20695">
                <a:moveTo>
                  <a:pt x="0" y="0"/>
                </a:moveTo>
                <a:lnTo>
                  <a:pt x="0" y="19787"/>
                </a:lnTo>
                <a:lnTo>
                  <a:pt x="20695" y="19787"/>
                </a:lnTo>
              </a:path>
            </a:pathLst>
          </a:custGeom>
          <a:noFill/>
          <a:ln cap="flat" cmpd="sng" w="38100">
            <a:solidFill>
              <a:schemeClr val="dk1"/>
            </a:solidFill>
            <a:prstDash val="solid"/>
            <a:round/>
            <a:headEnd len="med" w="med" type="none"/>
            <a:tailEnd len="med" w="med" type="triangle"/>
          </a:ln>
        </p:spPr>
      </p:sp>
      <p:pic>
        <p:nvPicPr>
          <p:cNvPr id="340" name="Google Shape;340;p39"/>
          <p:cNvPicPr preferRelativeResize="0"/>
          <p:nvPr/>
        </p:nvPicPr>
        <p:blipFill>
          <a:blip r:embed="rId7">
            <a:alphaModFix/>
          </a:blip>
          <a:stretch>
            <a:fillRect/>
          </a:stretch>
        </p:blipFill>
        <p:spPr>
          <a:xfrm>
            <a:off x="9211325" y="3303000"/>
            <a:ext cx="486300" cy="486300"/>
          </a:xfrm>
          <a:prstGeom prst="rect">
            <a:avLst/>
          </a:prstGeom>
          <a:noFill/>
          <a:ln>
            <a:noFill/>
          </a:ln>
        </p:spPr>
      </p:pic>
      <p:pic>
        <p:nvPicPr>
          <p:cNvPr id="341" name="Google Shape;341;p39"/>
          <p:cNvPicPr preferRelativeResize="0"/>
          <p:nvPr/>
        </p:nvPicPr>
        <p:blipFill>
          <a:blip r:embed="rId7">
            <a:alphaModFix/>
          </a:blip>
          <a:stretch>
            <a:fillRect/>
          </a:stretch>
        </p:blipFill>
        <p:spPr>
          <a:xfrm>
            <a:off x="11016925" y="3302988"/>
            <a:ext cx="486300" cy="486300"/>
          </a:xfrm>
          <a:prstGeom prst="rect">
            <a:avLst/>
          </a:prstGeom>
          <a:noFill/>
          <a:ln>
            <a:noFill/>
          </a:ln>
        </p:spPr>
      </p:pic>
      <p:pic>
        <p:nvPicPr>
          <p:cNvPr id="342" name="Google Shape;342;p39"/>
          <p:cNvPicPr preferRelativeResize="0"/>
          <p:nvPr/>
        </p:nvPicPr>
        <p:blipFill>
          <a:blip r:embed="rId8">
            <a:alphaModFix/>
          </a:blip>
          <a:stretch>
            <a:fillRect/>
          </a:stretch>
        </p:blipFill>
        <p:spPr>
          <a:xfrm>
            <a:off x="9784225" y="4296925"/>
            <a:ext cx="486300" cy="486300"/>
          </a:xfrm>
          <a:prstGeom prst="rect">
            <a:avLst/>
          </a:prstGeom>
          <a:noFill/>
          <a:ln>
            <a:noFill/>
          </a:ln>
        </p:spPr>
      </p:pic>
      <p:pic>
        <p:nvPicPr>
          <p:cNvPr id="343" name="Google Shape;343;p39"/>
          <p:cNvPicPr preferRelativeResize="0"/>
          <p:nvPr/>
        </p:nvPicPr>
        <p:blipFill>
          <a:blip r:embed="rId8">
            <a:alphaModFix/>
          </a:blip>
          <a:stretch>
            <a:fillRect/>
          </a:stretch>
        </p:blipFill>
        <p:spPr>
          <a:xfrm>
            <a:off x="12520800" y="4700400"/>
            <a:ext cx="486300" cy="486300"/>
          </a:xfrm>
          <a:prstGeom prst="rect">
            <a:avLst/>
          </a:prstGeom>
          <a:noFill/>
          <a:ln>
            <a:noFill/>
          </a:ln>
        </p:spPr>
      </p:pic>
      <p:pic>
        <p:nvPicPr>
          <p:cNvPr id="344" name="Google Shape;344;p39"/>
          <p:cNvPicPr preferRelativeResize="0"/>
          <p:nvPr/>
        </p:nvPicPr>
        <p:blipFill>
          <a:blip r:embed="rId8">
            <a:alphaModFix/>
          </a:blip>
          <a:stretch>
            <a:fillRect/>
          </a:stretch>
        </p:blipFill>
        <p:spPr>
          <a:xfrm>
            <a:off x="13929838" y="4358425"/>
            <a:ext cx="486300" cy="486300"/>
          </a:xfrm>
          <a:prstGeom prst="rect">
            <a:avLst/>
          </a:prstGeom>
          <a:noFill/>
          <a:ln>
            <a:noFill/>
          </a:ln>
        </p:spPr>
      </p:pic>
      <p:pic>
        <p:nvPicPr>
          <p:cNvPr id="345" name="Google Shape;345;p39"/>
          <p:cNvPicPr preferRelativeResize="0"/>
          <p:nvPr/>
        </p:nvPicPr>
        <p:blipFill>
          <a:blip r:embed="rId8">
            <a:alphaModFix/>
          </a:blip>
          <a:stretch>
            <a:fillRect/>
          </a:stretch>
        </p:blipFill>
        <p:spPr>
          <a:xfrm>
            <a:off x="15338900" y="4700400"/>
            <a:ext cx="486300" cy="486300"/>
          </a:xfrm>
          <a:prstGeom prst="rect">
            <a:avLst/>
          </a:prstGeom>
          <a:noFill/>
          <a:ln>
            <a:noFill/>
          </a:ln>
        </p:spPr>
      </p:pic>
      <p:pic>
        <p:nvPicPr>
          <p:cNvPr id="346" name="Google Shape;346;p39"/>
          <p:cNvPicPr preferRelativeResize="0"/>
          <p:nvPr/>
        </p:nvPicPr>
        <p:blipFill>
          <a:blip r:embed="rId8">
            <a:alphaModFix/>
          </a:blip>
          <a:stretch>
            <a:fillRect/>
          </a:stretch>
        </p:blipFill>
        <p:spPr>
          <a:xfrm>
            <a:off x="11913813" y="8033800"/>
            <a:ext cx="486300" cy="486300"/>
          </a:xfrm>
          <a:prstGeom prst="rect">
            <a:avLst/>
          </a:prstGeom>
          <a:noFill/>
          <a:ln>
            <a:noFill/>
          </a:ln>
        </p:spPr>
      </p:pic>
      <p:pic>
        <p:nvPicPr>
          <p:cNvPr id="347" name="Google Shape;347;p39"/>
          <p:cNvPicPr preferRelativeResize="0"/>
          <p:nvPr/>
        </p:nvPicPr>
        <p:blipFill>
          <a:blip r:embed="rId8">
            <a:alphaModFix/>
          </a:blip>
          <a:stretch>
            <a:fillRect/>
          </a:stretch>
        </p:blipFill>
        <p:spPr>
          <a:xfrm>
            <a:off x="10530625" y="8033800"/>
            <a:ext cx="486300" cy="486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0"/>
          <p:cNvSpPr txBox="1"/>
          <p:nvPr/>
        </p:nvSpPr>
        <p:spPr>
          <a:xfrm>
            <a:off x="3713800" y="2901675"/>
            <a:ext cx="16333500" cy="7805700"/>
          </a:xfrm>
          <a:prstGeom prst="rect">
            <a:avLst/>
          </a:prstGeom>
          <a:solidFill>
            <a:srgbClr val="FFFFFF"/>
          </a:solidFill>
          <a:ln>
            <a:noFill/>
          </a:ln>
          <a:effectLst>
            <a:outerShdw blurRad="671513" rotWithShape="0" algn="bl" dir="5460000" dist="266700">
              <a:srgbClr val="000000">
                <a:alpha val="15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2900">
              <a:solidFill>
                <a:srgbClr val="040531"/>
              </a:solidFill>
              <a:latin typeface="Montserrat"/>
              <a:ea typeface="Montserrat"/>
              <a:cs typeface="Montserrat"/>
              <a:sym typeface="Montserrat"/>
            </a:endParaRPr>
          </a:p>
        </p:txBody>
      </p:sp>
      <p:sp>
        <p:nvSpPr>
          <p:cNvPr id="353" name="Google Shape;353;p40"/>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Data Flow in Kafka</a:t>
            </a:r>
            <a:endParaRPr/>
          </a:p>
        </p:txBody>
      </p:sp>
      <p:pic>
        <p:nvPicPr>
          <p:cNvPr id="354" name="Google Shape;354;p40"/>
          <p:cNvPicPr preferRelativeResize="0"/>
          <p:nvPr/>
        </p:nvPicPr>
        <p:blipFill>
          <a:blip r:embed="rId3">
            <a:alphaModFix/>
          </a:blip>
          <a:stretch>
            <a:fillRect/>
          </a:stretch>
        </p:blipFill>
        <p:spPr>
          <a:xfrm>
            <a:off x="11885315" y="5527568"/>
            <a:ext cx="853150" cy="853150"/>
          </a:xfrm>
          <a:prstGeom prst="rect">
            <a:avLst/>
          </a:prstGeom>
          <a:noFill/>
          <a:ln>
            <a:noFill/>
          </a:ln>
        </p:spPr>
      </p:pic>
      <p:grpSp>
        <p:nvGrpSpPr>
          <p:cNvPr id="355" name="Google Shape;355;p40"/>
          <p:cNvGrpSpPr/>
          <p:nvPr/>
        </p:nvGrpSpPr>
        <p:grpSpPr>
          <a:xfrm>
            <a:off x="12582750" y="8033800"/>
            <a:ext cx="2156400" cy="1946450"/>
            <a:chOff x="13804963" y="9458975"/>
            <a:chExt cx="2156400" cy="1946450"/>
          </a:xfrm>
        </p:grpSpPr>
        <p:pic>
          <p:nvPicPr>
            <p:cNvPr id="356" name="Google Shape;356;p40"/>
            <p:cNvPicPr preferRelativeResize="0"/>
            <p:nvPr/>
          </p:nvPicPr>
          <p:blipFill>
            <a:blip r:embed="rId4">
              <a:alphaModFix/>
            </a:blip>
            <a:stretch>
              <a:fillRect/>
            </a:stretch>
          </p:blipFill>
          <p:spPr>
            <a:xfrm>
              <a:off x="14211414" y="9458975"/>
              <a:ext cx="1343475" cy="1343475"/>
            </a:xfrm>
            <a:prstGeom prst="rect">
              <a:avLst/>
            </a:prstGeom>
            <a:noFill/>
            <a:ln>
              <a:noFill/>
            </a:ln>
          </p:spPr>
        </p:pic>
        <p:sp>
          <p:nvSpPr>
            <p:cNvPr id="357" name="Google Shape;357;p40"/>
            <p:cNvSpPr txBox="1"/>
            <p:nvPr/>
          </p:nvSpPr>
          <p:spPr>
            <a:xfrm>
              <a:off x="13804963" y="1091912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ZooKeeper</a:t>
              </a:r>
              <a:endParaRPr sz="2400">
                <a:solidFill>
                  <a:srgbClr val="040531"/>
                </a:solidFill>
                <a:latin typeface="Montserrat SemiBold"/>
                <a:ea typeface="Montserrat SemiBold"/>
                <a:cs typeface="Montserrat SemiBold"/>
                <a:sym typeface="Montserrat SemiBold"/>
              </a:endParaRPr>
            </a:p>
          </p:txBody>
        </p:sp>
      </p:grpSp>
      <p:sp>
        <p:nvSpPr>
          <p:cNvPr id="358" name="Google Shape;358;p40"/>
          <p:cNvSpPr txBox="1"/>
          <p:nvPr/>
        </p:nvSpPr>
        <p:spPr>
          <a:xfrm>
            <a:off x="11233675" y="6656900"/>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Log</a:t>
            </a:r>
            <a:endParaRPr sz="2400">
              <a:solidFill>
                <a:srgbClr val="040531"/>
              </a:solidFill>
              <a:latin typeface="Montserrat SemiBold"/>
              <a:ea typeface="Montserrat SemiBold"/>
              <a:cs typeface="Montserrat SemiBold"/>
              <a:sym typeface="Montserrat SemiBold"/>
            </a:endParaRPr>
          </a:p>
        </p:txBody>
      </p:sp>
      <p:sp>
        <p:nvSpPr>
          <p:cNvPr id="359" name="Google Shape;359;p40"/>
          <p:cNvSpPr txBox="1"/>
          <p:nvPr/>
        </p:nvSpPr>
        <p:spPr>
          <a:xfrm>
            <a:off x="14955900" y="6656900"/>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Log</a:t>
            </a:r>
            <a:endParaRPr sz="2400">
              <a:solidFill>
                <a:srgbClr val="040531"/>
              </a:solidFill>
              <a:latin typeface="Montserrat SemiBold"/>
              <a:ea typeface="Montserrat SemiBold"/>
              <a:cs typeface="Montserrat SemiBold"/>
              <a:sym typeface="Montserrat SemiBold"/>
            </a:endParaRPr>
          </a:p>
        </p:txBody>
      </p:sp>
      <p:pic>
        <p:nvPicPr>
          <p:cNvPr id="360" name="Google Shape;360;p40"/>
          <p:cNvPicPr preferRelativeResize="0"/>
          <p:nvPr/>
        </p:nvPicPr>
        <p:blipFill>
          <a:blip r:embed="rId3">
            <a:alphaModFix/>
          </a:blip>
          <a:stretch>
            <a:fillRect/>
          </a:stretch>
        </p:blipFill>
        <p:spPr>
          <a:xfrm>
            <a:off x="15607540" y="5527568"/>
            <a:ext cx="853150" cy="853150"/>
          </a:xfrm>
          <a:prstGeom prst="rect">
            <a:avLst/>
          </a:prstGeom>
          <a:noFill/>
          <a:ln>
            <a:noFill/>
          </a:ln>
        </p:spPr>
      </p:pic>
      <p:grpSp>
        <p:nvGrpSpPr>
          <p:cNvPr id="361" name="Google Shape;361;p40"/>
          <p:cNvGrpSpPr/>
          <p:nvPr/>
        </p:nvGrpSpPr>
        <p:grpSpPr>
          <a:xfrm>
            <a:off x="11016929" y="3876517"/>
            <a:ext cx="2589900" cy="587100"/>
            <a:chOff x="10194491" y="2822204"/>
            <a:chExt cx="2589900" cy="587100"/>
          </a:xfrm>
        </p:grpSpPr>
        <p:sp>
          <p:nvSpPr>
            <p:cNvPr id="362" name="Google Shape;362;p40"/>
            <p:cNvSpPr/>
            <p:nvPr/>
          </p:nvSpPr>
          <p:spPr>
            <a:xfrm>
              <a:off x="10194491" y="2822204"/>
              <a:ext cx="2589900" cy="587100"/>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 sz="1900">
                  <a:solidFill>
                    <a:schemeClr val="dk1"/>
                  </a:solidFill>
                  <a:latin typeface="Montserrat SemiBold"/>
                  <a:ea typeface="Montserrat SemiBold"/>
                  <a:cs typeface="Montserrat SemiBold"/>
                  <a:sym typeface="Montserrat SemiBold"/>
                </a:rPr>
                <a:t>Leader Broker</a:t>
              </a:r>
              <a:endParaRPr sz="1900">
                <a:solidFill>
                  <a:schemeClr val="dk1"/>
                </a:solidFill>
                <a:latin typeface="Montserrat SemiBold"/>
                <a:ea typeface="Montserrat SemiBold"/>
                <a:cs typeface="Montserrat SemiBold"/>
                <a:sym typeface="Montserrat SemiBold"/>
              </a:endParaRPr>
            </a:p>
          </p:txBody>
        </p:sp>
        <p:sp>
          <p:nvSpPr>
            <p:cNvPr id="363" name="Google Shape;363;p40"/>
            <p:cNvSpPr/>
            <p:nvPr/>
          </p:nvSpPr>
          <p:spPr>
            <a:xfrm>
              <a:off x="10198940" y="2822204"/>
              <a:ext cx="186000" cy="587100"/>
            </a:xfrm>
            <a:prstGeom prst="roundRect">
              <a:avLst>
                <a:gd fmla="val 0" name="adj"/>
              </a:avLst>
            </a:prstGeom>
            <a:solidFill>
              <a:schemeClr val="accent5"/>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grpSp>
      <p:grpSp>
        <p:nvGrpSpPr>
          <p:cNvPr id="364" name="Google Shape;364;p40"/>
          <p:cNvGrpSpPr/>
          <p:nvPr/>
        </p:nvGrpSpPr>
        <p:grpSpPr>
          <a:xfrm>
            <a:off x="14739152" y="3876529"/>
            <a:ext cx="2589901" cy="587100"/>
            <a:chOff x="17109740" y="3416442"/>
            <a:chExt cx="2589901" cy="587100"/>
          </a:xfrm>
        </p:grpSpPr>
        <p:sp>
          <p:nvSpPr>
            <p:cNvPr id="365" name="Google Shape;365;p40"/>
            <p:cNvSpPr/>
            <p:nvPr/>
          </p:nvSpPr>
          <p:spPr>
            <a:xfrm>
              <a:off x="17109741" y="3416442"/>
              <a:ext cx="2589900" cy="587100"/>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 sz="1900">
                  <a:solidFill>
                    <a:schemeClr val="dk1"/>
                  </a:solidFill>
                  <a:latin typeface="Montserrat SemiBold"/>
                  <a:ea typeface="Montserrat SemiBold"/>
                  <a:cs typeface="Montserrat SemiBold"/>
                  <a:sym typeface="Montserrat SemiBold"/>
                </a:rPr>
                <a:t>Follower Broker</a:t>
              </a:r>
              <a:endParaRPr sz="1900">
                <a:solidFill>
                  <a:schemeClr val="dk1"/>
                </a:solidFill>
                <a:latin typeface="Montserrat SemiBold"/>
                <a:ea typeface="Montserrat SemiBold"/>
                <a:cs typeface="Montserrat SemiBold"/>
                <a:sym typeface="Montserrat SemiBold"/>
              </a:endParaRPr>
            </a:p>
          </p:txBody>
        </p:sp>
        <p:sp>
          <p:nvSpPr>
            <p:cNvPr id="366" name="Google Shape;366;p40"/>
            <p:cNvSpPr/>
            <p:nvPr/>
          </p:nvSpPr>
          <p:spPr>
            <a:xfrm>
              <a:off x="17109740" y="3416442"/>
              <a:ext cx="186000" cy="587100"/>
            </a:xfrm>
            <a:prstGeom prst="roundRect">
              <a:avLst>
                <a:gd fmla="val 0" name="adj"/>
              </a:avLst>
            </a:prstGeom>
            <a:solidFill>
              <a:schemeClr val="accent5"/>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grpSp>
      <p:pic>
        <p:nvPicPr>
          <p:cNvPr id="367" name="Google Shape;367;p40"/>
          <p:cNvPicPr preferRelativeResize="0"/>
          <p:nvPr/>
        </p:nvPicPr>
        <p:blipFill>
          <a:blip r:embed="rId5">
            <a:alphaModFix/>
          </a:blip>
          <a:stretch>
            <a:fillRect/>
          </a:stretch>
        </p:blipFill>
        <p:spPr>
          <a:xfrm>
            <a:off x="7434038" y="3446538"/>
            <a:ext cx="1398175" cy="1398175"/>
          </a:xfrm>
          <a:prstGeom prst="rect">
            <a:avLst/>
          </a:prstGeom>
          <a:noFill/>
          <a:ln>
            <a:noFill/>
          </a:ln>
        </p:spPr>
      </p:pic>
      <p:pic>
        <p:nvPicPr>
          <p:cNvPr id="368" name="Google Shape;368;p40"/>
          <p:cNvPicPr preferRelativeResize="0"/>
          <p:nvPr/>
        </p:nvPicPr>
        <p:blipFill>
          <a:blip r:embed="rId6">
            <a:alphaModFix/>
          </a:blip>
          <a:stretch>
            <a:fillRect/>
          </a:stretch>
        </p:blipFill>
        <p:spPr>
          <a:xfrm>
            <a:off x="7933025" y="7737903"/>
            <a:ext cx="1398175" cy="1398175"/>
          </a:xfrm>
          <a:prstGeom prst="rect">
            <a:avLst/>
          </a:prstGeom>
          <a:noFill/>
          <a:ln>
            <a:noFill/>
          </a:ln>
        </p:spPr>
      </p:pic>
      <p:cxnSp>
        <p:nvCxnSpPr>
          <p:cNvPr id="369" name="Google Shape;369;p40"/>
          <p:cNvCxnSpPr/>
          <p:nvPr/>
        </p:nvCxnSpPr>
        <p:spPr>
          <a:xfrm flipH="1" rot="10800000">
            <a:off x="9431038" y="4171500"/>
            <a:ext cx="1366200" cy="2400"/>
          </a:xfrm>
          <a:prstGeom prst="straightConnector1">
            <a:avLst/>
          </a:prstGeom>
          <a:noFill/>
          <a:ln cap="flat" cmpd="sng" w="38100">
            <a:solidFill>
              <a:schemeClr val="dk1"/>
            </a:solidFill>
            <a:prstDash val="solid"/>
            <a:round/>
            <a:headEnd len="med" w="med" type="none"/>
            <a:tailEnd len="med" w="med" type="triangle"/>
          </a:ln>
        </p:spPr>
      </p:cxnSp>
      <p:cxnSp>
        <p:nvCxnSpPr>
          <p:cNvPr id="370" name="Google Shape;370;p40"/>
          <p:cNvCxnSpPr/>
          <p:nvPr/>
        </p:nvCxnSpPr>
        <p:spPr>
          <a:xfrm>
            <a:off x="13837750" y="4161363"/>
            <a:ext cx="670500" cy="17400"/>
          </a:xfrm>
          <a:prstGeom prst="straightConnector1">
            <a:avLst/>
          </a:prstGeom>
          <a:noFill/>
          <a:ln cap="flat" cmpd="sng" w="38100">
            <a:solidFill>
              <a:schemeClr val="dk1"/>
            </a:solidFill>
            <a:prstDash val="solid"/>
            <a:round/>
            <a:headEnd len="med" w="med" type="none"/>
            <a:tailEnd len="med" w="med" type="triangle"/>
          </a:ln>
        </p:spPr>
      </p:cxnSp>
      <p:sp>
        <p:nvSpPr>
          <p:cNvPr id="371" name="Google Shape;371;p40"/>
          <p:cNvSpPr txBox="1"/>
          <p:nvPr/>
        </p:nvSpPr>
        <p:spPr>
          <a:xfrm>
            <a:off x="7054925" y="494202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Producer</a:t>
            </a:r>
            <a:endParaRPr sz="2400">
              <a:solidFill>
                <a:srgbClr val="040531"/>
              </a:solidFill>
              <a:latin typeface="Montserrat SemiBold"/>
              <a:ea typeface="Montserrat SemiBold"/>
              <a:cs typeface="Montserrat SemiBold"/>
              <a:sym typeface="Montserrat SemiBold"/>
            </a:endParaRPr>
          </a:p>
        </p:txBody>
      </p:sp>
      <p:sp>
        <p:nvSpPr>
          <p:cNvPr id="372" name="Google Shape;372;p40"/>
          <p:cNvSpPr txBox="1"/>
          <p:nvPr/>
        </p:nvSpPr>
        <p:spPr>
          <a:xfrm>
            <a:off x="7553913" y="913607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Consumer</a:t>
            </a:r>
            <a:endParaRPr sz="2400">
              <a:solidFill>
                <a:srgbClr val="040531"/>
              </a:solidFill>
              <a:latin typeface="Montserrat SemiBold"/>
              <a:ea typeface="Montserrat SemiBold"/>
              <a:cs typeface="Montserrat SemiBold"/>
              <a:sym typeface="Montserrat SemiBold"/>
            </a:endParaRPr>
          </a:p>
        </p:txBody>
      </p:sp>
      <p:sp>
        <p:nvSpPr>
          <p:cNvPr id="373" name="Google Shape;373;p40"/>
          <p:cNvSpPr/>
          <p:nvPr/>
        </p:nvSpPr>
        <p:spPr>
          <a:xfrm>
            <a:off x="11457887" y="4721850"/>
            <a:ext cx="1398154" cy="3970360"/>
          </a:xfrm>
          <a:custGeom>
            <a:rect b="b" l="l" r="r" t="t"/>
            <a:pathLst>
              <a:path extrusionOk="0" h="19787" w="20695">
                <a:moveTo>
                  <a:pt x="0" y="0"/>
                </a:moveTo>
                <a:lnTo>
                  <a:pt x="0" y="19787"/>
                </a:lnTo>
                <a:lnTo>
                  <a:pt x="20695" y="19787"/>
                </a:lnTo>
              </a:path>
            </a:pathLst>
          </a:custGeom>
          <a:noFill/>
          <a:ln cap="flat" cmpd="sng" w="38100">
            <a:solidFill>
              <a:schemeClr val="dk1"/>
            </a:solidFill>
            <a:prstDash val="solid"/>
            <a:round/>
            <a:headEnd len="med" w="med" type="none"/>
            <a:tailEnd len="med" w="med" type="triangle"/>
          </a:ln>
        </p:spPr>
      </p:sp>
      <p:cxnSp>
        <p:nvCxnSpPr>
          <p:cNvPr id="374" name="Google Shape;374;p40"/>
          <p:cNvCxnSpPr/>
          <p:nvPr/>
        </p:nvCxnSpPr>
        <p:spPr>
          <a:xfrm>
            <a:off x="12311888" y="4700400"/>
            <a:ext cx="0" cy="590400"/>
          </a:xfrm>
          <a:prstGeom prst="straightConnector1">
            <a:avLst/>
          </a:prstGeom>
          <a:noFill/>
          <a:ln cap="flat" cmpd="sng" w="38100">
            <a:solidFill>
              <a:schemeClr val="dk1"/>
            </a:solidFill>
            <a:prstDash val="solid"/>
            <a:round/>
            <a:headEnd len="med" w="med" type="none"/>
            <a:tailEnd len="med" w="med" type="triangle"/>
          </a:ln>
        </p:spPr>
      </p:cxnSp>
      <p:cxnSp>
        <p:nvCxnSpPr>
          <p:cNvPr id="375" name="Google Shape;375;p40"/>
          <p:cNvCxnSpPr/>
          <p:nvPr/>
        </p:nvCxnSpPr>
        <p:spPr>
          <a:xfrm>
            <a:off x="16092663" y="4700400"/>
            <a:ext cx="0" cy="590400"/>
          </a:xfrm>
          <a:prstGeom prst="straightConnector1">
            <a:avLst/>
          </a:prstGeom>
          <a:noFill/>
          <a:ln cap="flat" cmpd="sng" w="38100">
            <a:solidFill>
              <a:schemeClr val="dk1"/>
            </a:solidFill>
            <a:prstDash val="solid"/>
            <a:round/>
            <a:headEnd len="med" w="med" type="none"/>
            <a:tailEnd len="med" w="med" type="triangle"/>
          </a:ln>
        </p:spPr>
      </p:cxnSp>
      <p:sp>
        <p:nvSpPr>
          <p:cNvPr id="376" name="Google Shape;376;p40"/>
          <p:cNvSpPr/>
          <p:nvPr/>
        </p:nvSpPr>
        <p:spPr>
          <a:xfrm flipH="1">
            <a:off x="9938929" y="4721850"/>
            <a:ext cx="1290333" cy="3970360"/>
          </a:xfrm>
          <a:custGeom>
            <a:rect b="b" l="l" r="r" t="t"/>
            <a:pathLst>
              <a:path extrusionOk="0" h="19787" w="20695">
                <a:moveTo>
                  <a:pt x="0" y="0"/>
                </a:moveTo>
                <a:lnTo>
                  <a:pt x="0" y="19787"/>
                </a:lnTo>
                <a:lnTo>
                  <a:pt x="20695" y="19787"/>
                </a:lnTo>
              </a:path>
            </a:pathLst>
          </a:custGeom>
          <a:noFill/>
          <a:ln cap="flat" cmpd="sng" w="38100">
            <a:solidFill>
              <a:schemeClr val="dk1"/>
            </a:solidFill>
            <a:prstDash val="solid"/>
            <a:round/>
            <a:headEnd len="med" w="med" type="none"/>
            <a:tailEnd len="med" w="med" type="triangle"/>
          </a:ln>
        </p:spPr>
      </p:sp>
      <p:pic>
        <p:nvPicPr>
          <p:cNvPr id="377" name="Google Shape;377;p40"/>
          <p:cNvPicPr preferRelativeResize="0"/>
          <p:nvPr/>
        </p:nvPicPr>
        <p:blipFill>
          <a:blip r:embed="rId7">
            <a:alphaModFix/>
          </a:blip>
          <a:stretch>
            <a:fillRect/>
          </a:stretch>
        </p:blipFill>
        <p:spPr>
          <a:xfrm>
            <a:off x="9211325" y="3303000"/>
            <a:ext cx="486300" cy="486300"/>
          </a:xfrm>
          <a:prstGeom prst="rect">
            <a:avLst/>
          </a:prstGeom>
          <a:noFill/>
          <a:ln>
            <a:noFill/>
          </a:ln>
        </p:spPr>
      </p:pic>
      <p:pic>
        <p:nvPicPr>
          <p:cNvPr id="378" name="Google Shape;378;p40"/>
          <p:cNvPicPr preferRelativeResize="0"/>
          <p:nvPr/>
        </p:nvPicPr>
        <p:blipFill>
          <a:blip r:embed="rId7">
            <a:alphaModFix/>
          </a:blip>
          <a:stretch>
            <a:fillRect/>
          </a:stretch>
        </p:blipFill>
        <p:spPr>
          <a:xfrm>
            <a:off x="11016925" y="3302988"/>
            <a:ext cx="486300" cy="486300"/>
          </a:xfrm>
          <a:prstGeom prst="rect">
            <a:avLst/>
          </a:prstGeom>
          <a:noFill/>
          <a:ln>
            <a:noFill/>
          </a:ln>
        </p:spPr>
      </p:pic>
      <p:pic>
        <p:nvPicPr>
          <p:cNvPr id="379" name="Google Shape;379;p40"/>
          <p:cNvPicPr preferRelativeResize="0"/>
          <p:nvPr/>
        </p:nvPicPr>
        <p:blipFill>
          <a:blip r:embed="rId8">
            <a:alphaModFix/>
          </a:blip>
          <a:stretch>
            <a:fillRect/>
          </a:stretch>
        </p:blipFill>
        <p:spPr>
          <a:xfrm>
            <a:off x="9784225" y="4296925"/>
            <a:ext cx="486300" cy="486300"/>
          </a:xfrm>
          <a:prstGeom prst="rect">
            <a:avLst/>
          </a:prstGeom>
          <a:noFill/>
          <a:ln>
            <a:noFill/>
          </a:ln>
        </p:spPr>
      </p:pic>
      <p:pic>
        <p:nvPicPr>
          <p:cNvPr id="380" name="Google Shape;380;p40"/>
          <p:cNvPicPr preferRelativeResize="0"/>
          <p:nvPr/>
        </p:nvPicPr>
        <p:blipFill>
          <a:blip r:embed="rId8">
            <a:alphaModFix/>
          </a:blip>
          <a:stretch>
            <a:fillRect/>
          </a:stretch>
        </p:blipFill>
        <p:spPr>
          <a:xfrm>
            <a:off x="12520800" y="4700400"/>
            <a:ext cx="486300" cy="486300"/>
          </a:xfrm>
          <a:prstGeom prst="rect">
            <a:avLst/>
          </a:prstGeom>
          <a:noFill/>
          <a:ln>
            <a:noFill/>
          </a:ln>
        </p:spPr>
      </p:pic>
      <p:pic>
        <p:nvPicPr>
          <p:cNvPr id="381" name="Google Shape;381;p40"/>
          <p:cNvPicPr preferRelativeResize="0"/>
          <p:nvPr/>
        </p:nvPicPr>
        <p:blipFill>
          <a:blip r:embed="rId8">
            <a:alphaModFix/>
          </a:blip>
          <a:stretch>
            <a:fillRect/>
          </a:stretch>
        </p:blipFill>
        <p:spPr>
          <a:xfrm>
            <a:off x="13929838" y="4358425"/>
            <a:ext cx="486300" cy="486300"/>
          </a:xfrm>
          <a:prstGeom prst="rect">
            <a:avLst/>
          </a:prstGeom>
          <a:noFill/>
          <a:ln>
            <a:noFill/>
          </a:ln>
        </p:spPr>
      </p:pic>
      <p:pic>
        <p:nvPicPr>
          <p:cNvPr id="382" name="Google Shape;382;p40"/>
          <p:cNvPicPr preferRelativeResize="0"/>
          <p:nvPr/>
        </p:nvPicPr>
        <p:blipFill>
          <a:blip r:embed="rId8">
            <a:alphaModFix/>
          </a:blip>
          <a:stretch>
            <a:fillRect/>
          </a:stretch>
        </p:blipFill>
        <p:spPr>
          <a:xfrm>
            <a:off x="15338900" y="4700400"/>
            <a:ext cx="486300" cy="486300"/>
          </a:xfrm>
          <a:prstGeom prst="rect">
            <a:avLst/>
          </a:prstGeom>
          <a:noFill/>
          <a:ln>
            <a:noFill/>
          </a:ln>
        </p:spPr>
      </p:pic>
      <p:pic>
        <p:nvPicPr>
          <p:cNvPr id="383" name="Google Shape;383;p40"/>
          <p:cNvPicPr preferRelativeResize="0"/>
          <p:nvPr/>
        </p:nvPicPr>
        <p:blipFill>
          <a:blip r:embed="rId8">
            <a:alphaModFix/>
          </a:blip>
          <a:stretch>
            <a:fillRect/>
          </a:stretch>
        </p:blipFill>
        <p:spPr>
          <a:xfrm>
            <a:off x="11913813" y="8033800"/>
            <a:ext cx="486300" cy="486300"/>
          </a:xfrm>
          <a:prstGeom prst="rect">
            <a:avLst/>
          </a:prstGeom>
          <a:noFill/>
          <a:ln>
            <a:noFill/>
          </a:ln>
        </p:spPr>
      </p:pic>
      <p:pic>
        <p:nvPicPr>
          <p:cNvPr id="384" name="Google Shape;384;p40"/>
          <p:cNvPicPr preferRelativeResize="0"/>
          <p:nvPr/>
        </p:nvPicPr>
        <p:blipFill>
          <a:blip r:embed="rId8">
            <a:alphaModFix/>
          </a:blip>
          <a:stretch>
            <a:fillRect/>
          </a:stretch>
        </p:blipFill>
        <p:spPr>
          <a:xfrm>
            <a:off x="10530625" y="8033800"/>
            <a:ext cx="486300" cy="486300"/>
          </a:xfrm>
          <a:prstGeom prst="rect">
            <a:avLst/>
          </a:prstGeom>
          <a:noFill/>
          <a:ln>
            <a:noFill/>
          </a:ln>
        </p:spPr>
      </p:pic>
      <p:pic>
        <p:nvPicPr>
          <p:cNvPr id="385" name="Google Shape;385;p40"/>
          <p:cNvPicPr preferRelativeResize="0"/>
          <p:nvPr/>
        </p:nvPicPr>
        <p:blipFill>
          <a:blip r:embed="rId7">
            <a:alphaModFix/>
          </a:blip>
          <a:stretch>
            <a:fillRect/>
          </a:stretch>
        </p:blipFill>
        <p:spPr>
          <a:xfrm>
            <a:off x="9224025" y="5428325"/>
            <a:ext cx="486300" cy="486300"/>
          </a:xfrm>
          <a:prstGeom prst="rect">
            <a:avLst/>
          </a:prstGeom>
          <a:noFill/>
          <a:ln>
            <a:noFill/>
          </a:ln>
        </p:spPr>
      </p:pic>
      <p:pic>
        <p:nvPicPr>
          <p:cNvPr id="386" name="Google Shape;386;p40"/>
          <p:cNvPicPr preferRelativeResize="0"/>
          <p:nvPr/>
        </p:nvPicPr>
        <p:blipFill>
          <a:blip r:embed="rId7">
            <a:alphaModFix/>
          </a:blip>
          <a:stretch>
            <a:fillRect/>
          </a:stretch>
        </p:blipFill>
        <p:spPr>
          <a:xfrm>
            <a:off x="9224025" y="7737900"/>
            <a:ext cx="486300" cy="486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41"/>
          <p:cNvSpPr txBox="1"/>
          <p:nvPr/>
        </p:nvSpPr>
        <p:spPr>
          <a:xfrm>
            <a:off x="3713800" y="2901675"/>
            <a:ext cx="16333500" cy="7805700"/>
          </a:xfrm>
          <a:prstGeom prst="rect">
            <a:avLst/>
          </a:prstGeom>
          <a:solidFill>
            <a:srgbClr val="FFFFFF"/>
          </a:solidFill>
          <a:ln>
            <a:noFill/>
          </a:ln>
          <a:effectLst>
            <a:outerShdw blurRad="671513" rotWithShape="0" algn="bl" dir="5460000" dist="266700">
              <a:srgbClr val="000000">
                <a:alpha val="15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2900">
              <a:solidFill>
                <a:srgbClr val="040531"/>
              </a:solidFill>
              <a:latin typeface="Montserrat"/>
              <a:ea typeface="Montserrat"/>
              <a:cs typeface="Montserrat"/>
              <a:sym typeface="Montserrat"/>
            </a:endParaRPr>
          </a:p>
        </p:txBody>
      </p:sp>
      <p:sp>
        <p:nvSpPr>
          <p:cNvPr id="392" name="Google Shape;392;p41"/>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Data Flow in Kafka</a:t>
            </a:r>
            <a:endParaRPr/>
          </a:p>
        </p:txBody>
      </p:sp>
      <p:pic>
        <p:nvPicPr>
          <p:cNvPr id="393" name="Google Shape;393;p41"/>
          <p:cNvPicPr preferRelativeResize="0"/>
          <p:nvPr/>
        </p:nvPicPr>
        <p:blipFill>
          <a:blip r:embed="rId3">
            <a:alphaModFix/>
          </a:blip>
          <a:stretch>
            <a:fillRect/>
          </a:stretch>
        </p:blipFill>
        <p:spPr>
          <a:xfrm>
            <a:off x="11885315" y="5527568"/>
            <a:ext cx="853150" cy="853150"/>
          </a:xfrm>
          <a:prstGeom prst="rect">
            <a:avLst/>
          </a:prstGeom>
          <a:noFill/>
          <a:ln>
            <a:noFill/>
          </a:ln>
        </p:spPr>
      </p:pic>
      <p:grpSp>
        <p:nvGrpSpPr>
          <p:cNvPr id="394" name="Google Shape;394;p41"/>
          <p:cNvGrpSpPr/>
          <p:nvPr/>
        </p:nvGrpSpPr>
        <p:grpSpPr>
          <a:xfrm>
            <a:off x="12582750" y="8033800"/>
            <a:ext cx="2156400" cy="1946450"/>
            <a:chOff x="13804963" y="9458975"/>
            <a:chExt cx="2156400" cy="1946450"/>
          </a:xfrm>
        </p:grpSpPr>
        <p:pic>
          <p:nvPicPr>
            <p:cNvPr id="395" name="Google Shape;395;p41"/>
            <p:cNvPicPr preferRelativeResize="0"/>
            <p:nvPr/>
          </p:nvPicPr>
          <p:blipFill>
            <a:blip r:embed="rId4">
              <a:alphaModFix/>
            </a:blip>
            <a:stretch>
              <a:fillRect/>
            </a:stretch>
          </p:blipFill>
          <p:spPr>
            <a:xfrm>
              <a:off x="14211414" y="9458975"/>
              <a:ext cx="1343475" cy="1343475"/>
            </a:xfrm>
            <a:prstGeom prst="rect">
              <a:avLst/>
            </a:prstGeom>
            <a:noFill/>
            <a:ln>
              <a:noFill/>
            </a:ln>
          </p:spPr>
        </p:pic>
        <p:sp>
          <p:nvSpPr>
            <p:cNvPr id="396" name="Google Shape;396;p41"/>
            <p:cNvSpPr txBox="1"/>
            <p:nvPr/>
          </p:nvSpPr>
          <p:spPr>
            <a:xfrm>
              <a:off x="13804963" y="1091912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ZooKeeper</a:t>
              </a:r>
              <a:endParaRPr sz="2400">
                <a:solidFill>
                  <a:srgbClr val="040531"/>
                </a:solidFill>
                <a:latin typeface="Montserrat SemiBold"/>
                <a:ea typeface="Montserrat SemiBold"/>
                <a:cs typeface="Montserrat SemiBold"/>
                <a:sym typeface="Montserrat SemiBold"/>
              </a:endParaRPr>
            </a:p>
          </p:txBody>
        </p:sp>
      </p:grpSp>
      <p:sp>
        <p:nvSpPr>
          <p:cNvPr id="397" name="Google Shape;397;p41"/>
          <p:cNvSpPr txBox="1"/>
          <p:nvPr/>
        </p:nvSpPr>
        <p:spPr>
          <a:xfrm>
            <a:off x="11233675" y="6656900"/>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Log</a:t>
            </a:r>
            <a:endParaRPr sz="2400">
              <a:solidFill>
                <a:srgbClr val="040531"/>
              </a:solidFill>
              <a:latin typeface="Montserrat SemiBold"/>
              <a:ea typeface="Montserrat SemiBold"/>
              <a:cs typeface="Montserrat SemiBold"/>
              <a:sym typeface="Montserrat SemiBold"/>
            </a:endParaRPr>
          </a:p>
        </p:txBody>
      </p:sp>
      <p:sp>
        <p:nvSpPr>
          <p:cNvPr id="398" name="Google Shape;398;p41"/>
          <p:cNvSpPr txBox="1"/>
          <p:nvPr/>
        </p:nvSpPr>
        <p:spPr>
          <a:xfrm>
            <a:off x="14955900" y="6656900"/>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Log</a:t>
            </a:r>
            <a:endParaRPr sz="2400">
              <a:solidFill>
                <a:srgbClr val="040531"/>
              </a:solidFill>
              <a:latin typeface="Montserrat SemiBold"/>
              <a:ea typeface="Montserrat SemiBold"/>
              <a:cs typeface="Montserrat SemiBold"/>
              <a:sym typeface="Montserrat SemiBold"/>
            </a:endParaRPr>
          </a:p>
        </p:txBody>
      </p:sp>
      <p:pic>
        <p:nvPicPr>
          <p:cNvPr id="399" name="Google Shape;399;p41"/>
          <p:cNvPicPr preferRelativeResize="0"/>
          <p:nvPr/>
        </p:nvPicPr>
        <p:blipFill>
          <a:blip r:embed="rId3">
            <a:alphaModFix/>
          </a:blip>
          <a:stretch>
            <a:fillRect/>
          </a:stretch>
        </p:blipFill>
        <p:spPr>
          <a:xfrm>
            <a:off x="15607540" y="5527568"/>
            <a:ext cx="853150" cy="853150"/>
          </a:xfrm>
          <a:prstGeom prst="rect">
            <a:avLst/>
          </a:prstGeom>
          <a:noFill/>
          <a:ln>
            <a:noFill/>
          </a:ln>
        </p:spPr>
      </p:pic>
      <p:grpSp>
        <p:nvGrpSpPr>
          <p:cNvPr id="400" name="Google Shape;400;p41"/>
          <p:cNvGrpSpPr/>
          <p:nvPr/>
        </p:nvGrpSpPr>
        <p:grpSpPr>
          <a:xfrm>
            <a:off x="11016929" y="3876517"/>
            <a:ext cx="2589900" cy="587100"/>
            <a:chOff x="10194491" y="2822204"/>
            <a:chExt cx="2589900" cy="587100"/>
          </a:xfrm>
        </p:grpSpPr>
        <p:sp>
          <p:nvSpPr>
            <p:cNvPr id="401" name="Google Shape;401;p41"/>
            <p:cNvSpPr/>
            <p:nvPr/>
          </p:nvSpPr>
          <p:spPr>
            <a:xfrm>
              <a:off x="10194491" y="2822204"/>
              <a:ext cx="2589900" cy="587100"/>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 sz="1900">
                  <a:solidFill>
                    <a:schemeClr val="dk1"/>
                  </a:solidFill>
                  <a:latin typeface="Montserrat SemiBold"/>
                  <a:ea typeface="Montserrat SemiBold"/>
                  <a:cs typeface="Montserrat SemiBold"/>
                  <a:sym typeface="Montserrat SemiBold"/>
                </a:rPr>
                <a:t>Leader Broker</a:t>
              </a:r>
              <a:endParaRPr sz="1900">
                <a:solidFill>
                  <a:schemeClr val="dk1"/>
                </a:solidFill>
                <a:latin typeface="Montserrat SemiBold"/>
                <a:ea typeface="Montserrat SemiBold"/>
                <a:cs typeface="Montserrat SemiBold"/>
                <a:sym typeface="Montserrat SemiBold"/>
              </a:endParaRPr>
            </a:p>
          </p:txBody>
        </p:sp>
        <p:sp>
          <p:nvSpPr>
            <p:cNvPr id="402" name="Google Shape;402;p41"/>
            <p:cNvSpPr/>
            <p:nvPr/>
          </p:nvSpPr>
          <p:spPr>
            <a:xfrm>
              <a:off x="10198940" y="2822204"/>
              <a:ext cx="186000" cy="587100"/>
            </a:xfrm>
            <a:prstGeom prst="roundRect">
              <a:avLst>
                <a:gd fmla="val 0" name="adj"/>
              </a:avLst>
            </a:prstGeom>
            <a:solidFill>
              <a:schemeClr val="accent5"/>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grpSp>
      <p:grpSp>
        <p:nvGrpSpPr>
          <p:cNvPr id="403" name="Google Shape;403;p41"/>
          <p:cNvGrpSpPr/>
          <p:nvPr/>
        </p:nvGrpSpPr>
        <p:grpSpPr>
          <a:xfrm>
            <a:off x="14739152" y="3876529"/>
            <a:ext cx="2589901" cy="587100"/>
            <a:chOff x="17109740" y="3416442"/>
            <a:chExt cx="2589901" cy="587100"/>
          </a:xfrm>
        </p:grpSpPr>
        <p:sp>
          <p:nvSpPr>
            <p:cNvPr id="404" name="Google Shape;404;p41"/>
            <p:cNvSpPr/>
            <p:nvPr/>
          </p:nvSpPr>
          <p:spPr>
            <a:xfrm>
              <a:off x="17109741" y="3416442"/>
              <a:ext cx="2589900" cy="587100"/>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 sz="1900">
                  <a:solidFill>
                    <a:schemeClr val="dk1"/>
                  </a:solidFill>
                  <a:latin typeface="Montserrat SemiBold"/>
                  <a:ea typeface="Montserrat SemiBold"/>
                  <a:cs typeface="Montserrat SemiBold"/>
                  <a:sym typeface="Montserrat SemiBold"/>
                </a:rPr>
                <a:t>Follower Broker</a:t>
              </a:r>
              <a:endParaRPr sz="1900">
                <a:solidFill>
                  <a:schemeClr val="dk1"/>
                </a:solidFill>
                <a:latin typeface="Montserrat SemiBold"/>
                <a:ea typeface="Montserrat SemiBold"/>
                <a:cs typeface="Montserrat SemiBold"/>
                <a:sym typeface="Montserrat SemiBold"/>
              </a:endParaRPr>
            </a:p>
          </p:txBody>
        </p:sp>
        <p:sp>
          <p:nvSpPr>
            <p:cNvPr id="405" name="Google Shape;405;p41"/>
            <p:cNvSpPr/>
            <p:nvPr/>
          </p:nvSpPr>
          <p:spPr>
            <a:xfrm>
              <a:off x="17109740" y="3416442"/>
              <a:ext cx="186000" cy="587100"/>
            </a:xfrm>
            <a:prstGeom prst="roundRect">
              <a:avLst>
                <a:gd fmla="val 0" name="adj"/>
              </a:avLst>
            </a:prstGeom>
            <a:solidFill>
              <a:schemeClr val="accent5"/>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grpSp>
      <p:pic>
        <p:nvPicPr>
          <p:cNvPr id="406" name="Google Shape;406;p41"/>
          <p:cNvPicPr preferRelativeResize="0"/>
          <p:nvPr/>
        </p:nvPicPr>
        <p:blipFill>
          <a:blip r:embed="rId5">
            <a:alphaModFix/>
          </a:blip>
          <a:stretch>
            <a:fillRect/>
          </a:stretch>
        </p:blipFill>
        <p:spPr>
          <a:xfrm>
            <a:off x="7434038" y="3446538"/>
            <a:ext cx="1398175" cy="1398175"/>
          </a:xfrm>
          <a:prstGeom prst="rect">
            <a:avLst/>
          </a:prstGeom>
          <a:noFill/>
          <a:ln>
            <a:noFill/>
          </a:ln>
        </p:spPr>
      </p:pic>
      <p:pic>
        <p:nvPicPr>
          <p:cNvPr id="407" name="Google Shape;407;p41"/>
          <p:cNvPicPr preferRelativeResize="0"/>
          <p:nvPr/>
        </p:nvPicPr>
        <p:blipFill>
          <a:blip r:embed="rId6">
            <a:alphaModFix/>
          </a:blip>
          <a:stretch>
            <a:fillRect/>
          </a:stretch>
        </p:blipFill>
        <p:spPr>
          <a:xfrm>
            <a:off x="7933025" y="7737903"/>
            <a:ext cx="1398175" cy="1398175"/>
          </a:xfrm>
          <a:prstGeom prst="rect">
            <a:avLst/>
          </a:prstGeom>
          <a:noFill/>
          <a:ln>
            <a:noFill/>
          </a:ln>
        </p:spPr>
      </p:pic>
      <p:cxnSp>
        <p:nvCxnSpPr>
          <p:cNvPr id="408" name="Google Shape;408;p41"/>
          <p:cNvCxnSpPr/>
          <p:nvPr/>
        </p:nvCxnSpPr>
        <p:spPr>
          <a:xfrm flipH="1" rot="10800000">
            <a:off x="9431038" y="4171500"/>
            <a:ext cx="1366200" cy="2400"/>
          </a:xfrm>
          <a:prstGeom prst="straightConnector1">
            <a:avLst/>
          </a:prstGeom>
          <a:noFill/>
          <a:ln cap="flat" cmpd="sng" w="38100">
            <a:solidFill>
              <a:schemeClr val="dk1"/>
            </a:solidFill>
            <a:prstDash val="solid"/>
            <a:round/>
            <a:headEnd len="med" w="med" type="none"/>
            <a:tailEnd len="med" w="med" type="triangle"/>
          </a:ln>
        </p:spPr>
      </p:cxnSp>
      <p:cxnSp>
        <p:nvCxnSpPr>
          <p:cNvPr id="409" name="Google Shape;409;p41"/>
          <p:cNvCxnSpPr/>
          <p:nvPr/>
        </p:nvCxnSpPr>
        <p:spPr>
          <a:xfrm>
            <a:off x="13837750" y="4161363"/>
            <a:ext cx="670500" cy="17400"/>
          </a:xfrm>
          <a:prstGeom prst="straightConnector1">
            <a:avLst/>
          </a:prstGeom>
          <a:noFill/>
          <a:ln cap="flat" cmpd="sng" w="38100">
            <a:solidFill>
              <a:schemeClr val="dk1"/>
            </a:solidFill>
            <a:prstDash val="solid"/>
            <a:round/>
            <a:headEnd len="med" w="med" type="none"/>
            <a:tailEnd len="med" w="med" type="triangle"/>
          </a:ln>
        </p:spPr>
      </p:cxnSp>
      <p:sp>
        <p:nvSpPr>
          <p:cNvPr id="410" name="Google Shape;410;p41"/>
          <p:cNvSpPr txBox="1"/>
          <p:nvPr/>
        </p:nvSpPr>
        <p:spPr>
          <a:xfrm>
            <a:off x="7054925" y="494202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Producer</a:t>
            </a:r>
            <a:endParaRPr sz="2400">
              <a:solidFill>
                <a:srgbClr val="040531"/>
              </a:solidFill>
              <a:latin typeface="Montserrat SemiBold"/>
              <a:ea typeface="Montserrat SemiBold"/>
              <a:cs typeface="Montserrat SemiBold"/>
              <a:sym typeface="Montserrat SemiBold"/>
            </a:endParaRPr>
          </a:p>
        </p:txBody>
      </p:sp>
      <p:sp>
        <p:nvSpPr>
          <p:cNvPr id="411" name="Google Shape;411;p41"/>
          <p:cNvSpPr txBox="1"/>
          <p:nvPr/>
        </p:nvSpPr>
        <p:spPr>
          <a:xfrm>
            <a:off x="7553913" y="913607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Consumer</a:t>
            </a:r>
            <a:endParaRPr sz="2400">
              <a:solidFill>
                <a:srgbClr val="040531"/>
              </a:solidFill>
              <a:latin typeface="Montserrat SemiBold"/>
              <a:ea typeface="Montserrat SemiBold"/>
              <a:cs typeface="Montserrat SemiBold"/>
              <a:sym typeface="Montserrat SemiBold"/>
            </a:endParaRPr>
          </a:p>
        </p:txBody>
      </p:sp>
      <p:sp>
        <p:nvSpPr>
          <p:cNvPr id="412" name="Google Shape;412;p41"/>
          <p:cNvSpPr/>
          <p:nvPr/>
        </p:nvSpPr>
        <p:spPr>
          <a:xfrm>
            <a:off x="11457887" y="4721850"/>
            <a:ext cx="1398154" cy="3970360"/>
          </a:xfrm>
          <a:custGeom>
            <a:rect b="b" l="l" r="r" t="t"/>
            <a:pathLst>
              <a:path extrusionOk="0" h="19787" w="20695">
                <a:moveTo>
                  <a:pt x="0" y="0"/>
                </a:moveTo>
                <a:lnTo>
                  <a:pt x="0" y="19787"/>
                </a:lnTo>
                <a:lnTo>
                  <a:pt x="20695" y="19787"/>
                </a:lnTo>
              </a:path>
            </a:pathLst>
          </a:custGeom>
          <a:noFill/>
          <a:ln cap="flat" cmpd="sng" w="38100">
            <a:solidFill>
              <a:schemeClr val="dk1"/>
            </a:solidFill>
            <a:prstDash val="solid"/>
            <a:round/>
            <a:headEnd len="med" w="med" type="none"/>
            <a:tailEnd len="med" w="med" type="triangle"/>
          </a:ln>
        </p:spPr>
      </p:sp>
      <p:cxnSp>
        <p:nvCxnSpPr>
          <p:cNvPr id="413" name="Google Shape;413;p41"/>
          <p:cNvCxnSpPr/>
          <p:nvPr/>
        </p:nvCxnSpPr>
        <p:spPr>
          <a:xfrm>
            <a:off x="12311888" y="4700400"/>
            <a:ext cx="0" cy="590400"/>
          </a:xfrm>
          <a:prstGeom prst="straightConnector1">
            <a:avLst/>
          </a:prstGeom>
          <a:noFill/>
          <a:ln cap="flat" cmpd="sng" w="38100">
            <a:solidFill>
              <a:schemeClr val="dk1"/>
            </a:solidFill>
            <a:prstDash val="solid"/>
            <a:round/>
            <a:headEnd len="med" w="med" type="none"/>
            <a:tailEnd len="med" w="med" type="triangle"/>
          </a:ln>
        </p:spPr>
      </p:cxnSp>
      <p:cxnSp>
        <p:nvCxnSpPr>
          <p:cNvPr id="414" name="Google Shape;414;p41"/>
          <p:cNvCxnSpPr/>
          <p:nvPr/>
        </p:nvCxnSpPr>
        <p:spPr>
          <a:xfrm>
            <a:off x="16092663" y="4700400"/>
            <a:ext cx="0" cy="590400"/>
          </a:xfrm>
          <a:prstGeom prst="straightConnector1">
            <a:avLst/>
          </a:prstGeom>
          <a:noFill/>
          <a:ln cap="flat" cmpd="sng" w="38100">
            <a:solidFill>
              <a:schemeClr val="dk1"/>
            </a:solidFill>
            <a:prstDash val="solid"/>
            <a:round/>
            <a:headEnd len="med" w="med" type="none"/>
            <a:tailEnd len="med" w="med" type="triangle"/>
          </a:ln>
        </p:spPr>
      </p:cxnSp>
      <p:sp>
        <p:nvSpPr>
          <p:cNvPr id="415" name="Google Shape;415;p41"/>
          <p:cNvSpPr/>
          <p:nvPr/>
        </p:nvSpPr>
        <p:spPr>
          <a:xfrm flipH="1">
            <a:off x="9938929" y="4721850"/>
            <a:ext cx="1290333" cy="3970360"/>
          </a:xfrm>
          <a:custGeom>
            <a:rect b="b" l="l" r="r" t="t"/>
            <a:pathLst>
              <a:path extrusionOk="0" h="19787" w="20695">
                <a:moveTo>
                  <a:pt x="0" y="0"/>
                </a:moveTo>
                <a:lnTo>
                  <a:pt x="0" y="19787"/>
                </a:lnTo>
                <a:lnTo>
                  <a:pt x="20695" y="19787"/>
                </a:lnTo>
              </a:path>
            </a:pathLst>
          </a:custGeom>
          <a:noFill/>
          <a:ln cap="flat" cmpd="sng" w="38100">
            <a:solidFill>
              <a:schemeClr val="dk1"/>
            </a:solidFill>
            <a:prstDash val="solid"/>
            <a:round/>
            <a:headEnd len="med" w="med" type="none"/>
            <a:tailEnd len="med" w="med" type="triangle"/>
          </a:ln>
        </p:spPr>
      </p:sp>
      <p:pic>
        <p:nvPicPr>
          <p:cNvPr id="416" name="Google Shape;416;p41"/>
          <p:cNvPicPr preferRelativeResize="0"/>
          <p:nvPr/>
        </p:nvPicPr>
        <p:blipFill>
          <a:blip r:embed="rId7">
            <a:alphaModFix/>
          </a:blip>
          <a:stretch>
            <a:fillRect/>
          </a:stretch>
        </p:blipFill>
        <p:spPr>
          <a:xfrm>
            <a:off x="9211325" y="3303000"/>
            <a:ext cx="486300" cy="486300"/>
          </a:xfrm>
          <a:prstGeom prst="rect">
            <a:avLst/>
          </a:prstGeom>
          <a:noFill/>
          <a:ln>
            <a:noFill/>
          </a:ln>
        </p:spPr>
      </p:pic>
      <p:pic>
        <p:nvPicPr>
          <p:cNvPr id="417" name="Google Shape;417;p41"/>
          <p:cNvPicPr preferRelativeResize="0"/>
          <p:nvPr/>
        </p:nvPicPr>
        <p:blipFill>
          <a:blip r:embed="rId7">
            <a:alphaModFix/>
          </a:blip>
          <a:stretch>
            <a:fillRect/>
          </a:stretch>
        </p:blipFill>
        <p:spPr>
          <a:xfrm>
            <a:off x="11016925" y="3302988"/>
            <a:ext cx="486300" cy="486300"/>
          </a:xfrm>
          <a:prstGeom prst="rect">
            <a:avLst/>
          </a:prstGeom>
          <a:noFill/>
          <a:ln>
            <a:noFill/>
          </a:ln>
        </p:spPr>
      </p:pic>
      <p:pic>
        <p:nvPicPr>
          <p:cNvPr id="418" name="Google Shape;418;p41"/>
          <p:cNvPicPr preferRelativeResize="0"/>
          <p:nvPr/>
        </p:nvPicPr>
        <p:blipFill>
          <a:blip r:embed="rId8">
            <a:alphaModFix/>
          </a:blip>
          <a:stretch>
            <a:fillRect/>
          </a:stretch>
        </p:blipFill>
        <p:spPr>
          <a:xfrm>
            <a:off x="9784225" y="4296925"/>
            <a:ext cx="486300" cy="486300"/>
          </a:xfrm>
          <a:prstGeom prst="rect">
            <a:avLst/>
          </a:prstGeom>
          <a:noFill/>
          <a:ln>
            <a:noFill/>
          </a:ln>
        </p:spPr>
      </p:pic>
      <p:pic>
        <p:nvPicPr>
          <p:cNvPr id="419" name="Google Shape;419;p41"/>
          <p:cNvPicPr preferRelativeResize="0"/>
          <p:nvPr/>
        </p:nvPicPr>
        <p:blipFill>
          <a:blip r:embed="rId8">
            <a:alphaModFix/>
          </a:blip>
          <a:stretch>
            <a:fillRect/>
          </a:stretch>
        </p:blipFill>
        <p:spPr>
          <a:xfrm>
            <a:off x="12520800" y="4700400"/>
            <a:ext cx="486300" cy="486300"/>
          </a:xfrm>
          <a:prstGeom prst="rect">
            <a:avLst/>
          </a:prstGeom>
          <a:noFill/>
          <a:ln>
            <a:noFill/>
          </a:ln>
        </p:spPr>
      </p:pic>
      <p:pic>
        <p:nvPicPr>
          <p:cNvPr id="420" name="Google Shape;420;p41"/>
          <p:cNvPicPr preferRelativeResize="0"/>
          <p:nvPr/>
        </p:nvPicPr>
        <p:blipFill>
          <a:blip r:embed="rId8">
            <a:alphaModFix/>
          </a:blip>
          <a:stretch>
            <a:fillRect/>
          </a:stretch>
        </p:blipFill>
        <p:spPr>
          <a:xfrm>
            <a:off x="13929838" y="4358425"/>
            <a:ext cx="486300" cy="486300"/>
          </a:xfrm>
          <a:prstGeom prst="rect">
            <a:avLst/>
          </a:prstGeom>
          <a:noFill/>
          <a:ln>
            <a:noFill/>
          </a:ln>
        </p:spPr>
      </p:pic>
      <p:pic>
        <p:nvPicPr>
          <p:cNvPr id="421" name="Google Shape;421;p41"/>
          <p:cNvPicPr preferRelativeResize="0"/>
          <p:nvPr/>
        </p:nvPicPr>
        <p:blipFill>
          <a:blip r:embed="rId8">
            <a:alphaModFix/>
          </a:blip>
          <a:stretch>
            <a:fillRect/>
          </a:stretch>
        </p:blipFill>
        <p:spPr>
          <a:xfrm>
            <a:off x="15338900" y="4700400"/>
            <a:ext cx="486300" cy="486300"/>
          </a:xfrm>
          <a:prstGeom prst="rect">
            <a:avLst/>
          </a:prstGeom>
          <a:noFill/>
          <a:ln>
            <a:noFill/>
          </a:ln>
        </p:spPr>
      </p:pic>
      <p:pic>
        <p:nvPicPr>
          <p:cNvPr id="422" name="Google Shape;422;p41"/>
          <p:cNvPicPr preferRelativeResize="0"/>
          <p:nvPr/>
        </p:nvPicPr>
        <p:blipFill>
          <a:blip r:embed="rId8">
            <a:alphaModFix/>
          </a:blip>
          <a:stretch>
            <a:fillRect/>
          </a:stretch>
        </p:blipFill>
        <p:spPr>
          <a:xfrm>
            <a:off x="11913813" y="8033800"/>
            <a:ext cx="486300" cy="486300"/>
          </a:xfrm>
          <a:prstGeom prst="rect">
            <a:avLst/>
          </a:prstGeom>
          <a:noFill/>
          <a:ln>
            <a:noFill/>
          </a:ln>
        </p:spPr>
      </p:pic>
      <p:pic>
        <p:nvPicPr>
          <p:cNvPr id="423" name="Google Shape;423;p41"/>
          <p:cNvPicPr preferRelativeResize="0"/>
          <p:nvPr/>
        </p:nvPicPr>
        <p:blipFill>
          <a:blip r:embed="rId8">
            <a:alphaModFix/>
          </a:blip>
          <a:stretch>
            <a:fillRect/>
          </a:stretch>
        </p:blipFill>
        <p:spPr>
          <a:xfrm>
            <a:off x="10530625" y="8033800"/>
            <a:ext cx="486300" cy="486300"/>
          </a:xfrm>
          <a:prstGeom prst="rect">
            <a:avLst/>
          </a:prstGeom>
          <a:noFill/>
          <a:ln>
            <a:noFill/>
          </a:ln>
        </p:spPr>
      </p:pic>
      <p:pic>
        <p:nvPicPr>
          <p:cNvPr id="424" name="Google Shape;424;p41"/>
          <p:cNvPicPr preferRelativeResize="0"/>
          <p:nvPr/>
        </p:nvPicPr>
        <p:blipFill>
          <a:blip r:embed="rId7">
            <a:alphaModFix/>
          </a:blip>
          <a:stretch>
            <a:fillRect/>
          </a:stretch>
        </p:blipFill>
        <p:spPr>
          <a:xfrm>
            <a:off x="9224025" y="5428325"/>
            <a:ext cx="486300" cy="486300"/>
          </a:xfrm>
          <a:prstGeom prst="rect">
            <a:avLst/>
          </a:prstGeom>
          <a:noFill/>
          <a:ln>
            <a:noFill/>
          </a:ln>
        </p:spPr>
      </p:pic>
      <p:pic>
        <p:nvPicPr>
          <p:cNvPr id="425" name="Google Shape;425;p41"/>
          <p:cNvPicPr preferRelativeResize="0"/>
          <p:nvPr/>
        </p:nvPicPr>
        <p:blipFill>
          <a:blip r:embed="rId7">
            <a:alphaModFix/>
          </a:blip>
          <a:stretch>
            <a:fillRect/>
          </a:stretch>
        </p:blipFill>
        <p:spPr>
          <a:xfrm>
            <a:off x="9224025" y="7737900"/>
            <a:ext cx="486300" cy="486300"/>
          </a:xfrm>
          <a:prstGeom prst="rect">
            <a:avLst/>
          </a:prstGeom>
          <a:noFill/>
          <a:ln>
            <a:noFill/>
          </a:ln>
        </p:spPr>
      </p:pic>
      <p:sp>
        <p:nvSpPr>
          <p:cNvPr id="426" name="Google Shape;426;p41"/>
          <p:cNvSpPr/>
          <p:nvPr/>
        </p:nvSpPr>
        <p:spPr>
          <a:xfrm>
            <a:off x="16552199" y="7775100"/>
            <a:ext cx="2486400" cy="2521200"/>
          </a:xfrm>
          <a:prstGeom prst="roundRect">
            <a:avLst>
              <a:gd fmla="val 6691" name="adj"/>
            </a:avLst>
          </a:prstGeom>
          <a:solidFill>
            <a:srgbClr val="F4FCFF"/>
          </a:solidFill>
          <a:ln cap="flat" cmpd="sng" w="38100">
            <a:solidFill>
              <a:srgbClr val="04053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27" name="Google Shape;427;p41"/>
          <p:cNvPicPr preferRelativeResize="0"/>
          <p:nvPr/>
        </p:nvPicPr>
        <p:blipFill>
          <a:blip r:embed="rId9">
            <a:alphaModFix/>
          </a:blip>
          <a:stretch>
            <a:fillRect/>
          </a:stretch>
        </p:blipFill>
        <p:spPr>
          <a:xfrm>
            <a:off x="17112300" y="8071795"/>
            <a:ext cx="1366200" cy="1366200"/>
          </a:xfrm>
          <a:prstGeom prst="rect">
            <a:avLst/>
          </a:prstGeom>
          <a:noFill/>
          <a:ln>
            <a:noFill/>
          </a:ln>
        </p:spPr>
      </p:pic>
      <p:sp>
        <p:nvSpPr>
          <p:cNvPr id="428" name="Google Shape;428;p41"/>
          <p:cNvSpPr txBox="1"/>
          <p:nvPr/>
        </p:nvSpPr>
        <p:spPr>
          <a:xfrm>
            <a:off x="16717188" y="957337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Audit Log</a:t>
            </a:r>
            <a:endParaRPr sz="2400">
              <a:solidFill>
                <a:srgbClr val="040531"/>
              </a:solidFill>
              <a:latin typeface="Montserrat SemiBold"/>
              <a:ea typeface="Montserrat SemiBold"/>
              <a:cs typeface="Montserrat SemiBold"/>
              <a:sym typeface="Montserrat SemiBo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pic>
        <p:nvPicPr>
          <p:cNvPr id="434" name="Google Shape;434;p42"/>
          <p:cNvPicPr preferRelativeResize="0"/>
          <p:nvPr/>
        </p:nvPicPr>
        <p:blipFill>
          <a:blip r:embed="rId3">
            <a:alphaModFix/>
          </a:blip>
          <a:stretch>
            <a:fillRect/>
          </a:stretch>
        </p:blipFill>
        <p:spPr>
          <a:xfrm>
            <a:off x="16981125" y="3210375"/>
            <a:ext cx="2949675" cy="2949675"/>
          </a:xfrm>
          <a:prstGeom prst="rect">
            <a:avLst/>
          </a:prstGeom>
          <a:noFill/>
          <a:ln>
            <a:noFill/>
          </a:ln>
        </p:spPr>
      </p:pic>
      <p:sp>
        <p:nvSpPr>
          <p:cNvPr id="435" name="Google Shape;435;p42"/>
          <p:cNvSpPr txBox="1"/>
          <p:nvPr/>
        </p:nvSpPr>
        <p:spPr>
          <a:xfrm>
            <a:off x="4201000" y="3210375"/>
            <a:ext cx="11091900" cy="3827400"/>
          </a:xfrm>
          <a:prstGeom prst="rect">
            <a:avLst/>
          </a:prstGeom>
          <a:noFill/>
          <a:ln>
            <a:noFill/>
          </a:ln>
        </p:spPr>
        <p:txBody>
          <a:bodyPr anchorCtr="0" anchor="t" bIns="121900" lIns="121900" spcFirstLastPara="1" rIns="121900" wrap="square" tIns="121900">
            <a:spAutoFit/>
          </a:bodyPr>
          <a:lstStyle/>
          <a:p>
            <a:pPr indent="0" lvl="0" marL="0" rtl="0" algn="l">
              <a:lnSpc>
                <a:spcPct val="90000"/>
              </a:lnSpc>
              <a:spcBef>
                <a:spcPts val="0"/>
              </a:spcBef>
              <a:spcAft>
                <a:spcPts val="0"/>
              </a:spcAft>
              <a:buNone/>
            </a:pPr>
            <a:r>
              <a:rPr lang="en" sz="3600">
                <a:solidFill>
                  <a:schemeClr val="accent5"/>
                </a:solidFill>
                <a:latin typeface="Montserrat SemiBold"/>
                <a:ea typeface="Montserrat SemiBold"/>
                <a:cs typeface="Montserrat SemiBold"/>
                <a:sym typeface="Montserrat SemiBold"/>
              </a:rPr>
              <a:t>GET STARTED TODAY</a:t>
            </a:r>
            <a:endParaRPr sz="3600">
              <a:solidFill>
                <a:schemeClr val="accent5"/>
              </a:solidFill>
              <a:latin typeface="Montserrat SemiBold"/>
              <a:ea typeface="Montserrat SemiBold"/>
              <a:cs typeface="Montserrat SemiBold"/>
              <a:sym typeface="Montserrat SemiBold"/>
            </a:endParaRPr>
          </a:p>
          <a:p>
            <a:pPr indent="0" lvl="0" marL="0" rtl="0" algn="l">
              <a:lnSpc>
                <a:spcPct val="90000"/>
              </a:lnSpc>
              <a:spcBef>
                <a:spcPts val="0"/>
              </a:spcBef>
              <a:spcAft>
                <a:spcPts val="0"/>
              </a:spcAft>
              <a:buNone/>
            </a:pPr>
            <a:r>
              <a:t/>
            </a:r>
            <a:endParaRPr sz="4000">
              <a:solidFill>
                <a:schemeClr val="accent2"/>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rPr b="1" i="1" lang="en" sz="9500">
                <a:solidFill>
                  <a:schemeClr val="lt1"/>
                </a:solidFill>
                <a:latin typeface="Montserrat"/>
                <a:ea typeface="Montserrat"/>
                <a:cs typeface="Montserrat"/>
                <a:sym typeface="Montserrat"/>
              </a:rPr>
              <a:t>Confluent Cloud</a:t>
            </a:r>
            <a:endParaRPr b="1" i="1" sz="95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5500">
                <a:solidFill>
                  <a:schemeClr val="lt1"/>
                </a:solidFill>
                <a:latin typeface="Montserrat"/>
                <a:ea typeface="Montserrat"/>
                <a:cs typeface="Montserrat"/>
                <a:sym typeface="Montserrat"/>
              </a:rPr>
              <a:t>cnfl.io/confluent-cloud</a:t>
            </a:r>
            <a:endParaRPr sz="5500">
              <a:solidFill>
                <a:schemeClr val="lt1"/>
              </a:solidFill>
              <a:latin typeface="Montserrat"/>
              <a:ea typeface="Montserrat"/>
              <a:cs typeface="Montserrat"/>
              <a:sym typeface="Montserrat"/>
            </a:endParaRPr>
          </a:p>
        </p:txBody>
      </p:sp>
      <p:sp>
        <p:nvSpPr>
          <p:cNvPr id="436" name="Google Shape;436;p42"/>
          <p:cNvSpPr/>
          <p:nvPr/>
        </p:nvSpPr>
        <p:spPr>
          <a:xfrm>
            <a:off x="4201000" y="8192725"/>
            <a:ext cx="8302500" cy="2018400"/>
          </a:xfrm>
          <a:prstGeom prst="roundRect">
            <a:avLst>
              <a:gd fmla="val 6749" name="adj"/>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lnSpc>
                <a:spcPct val="115000"/>
              </a:lnSpc>
              <a:spcBef>
                <a:spcPts val="0"/>
              </a:spcBef>
              <a:spcAft>
                <a:spcPts val="0"/>
              </a:spcAft>
              <a:buNone/>
            </a:pPr>
            <a:r>
              <a:rPr lang="en" sz="3600">
                <a:solidFill>
                  <a:schemeClr val="accent5"/>
                </a:solidFill>
                <a:latin typeface="Montserrat"/>
                <a:ea typeface="Montserrat"/>
                <a:cs typeface="Montserrat"/>
                <a:sym typeface="Montserrat"/>
              </a:rPr>
              <a:t>PROMO CODE: </a:t>
            </a:r>
            <a:r>
              <a:rPr b="1" lang="en" sz="3600">
                <a:solidFill>
                  <a:schemeClr val="accent5"/>
                </a:solidFill>
                <a:latin typeface="Montserrat"/>
                <a:ea typeface="Montserrat"/>
                <a:cs typeface="Montserrat"/>
                <a:sym typeface="Montserrat"/>
              </a:rPr>
              <a:t>101SECURITY</a:t>
            </a:r>
            <a:endParaRPr b="1" sz="3600">
              <a:solidFill>
                <a:schemeClr val="accent5"/>
              </a:solidFill>
              <a:latin typeface="Montserrat"/>
              <a:ea typeface="Montserrat"/>
              <a:cs typeface="Montserrat"/>
              <a:sym typeface="Montserrat"/>
            </a:endParaRPr>
          </a:p>
          <a:p>
            <a:pPr indent="0" lvl="0" marL="457200" rtl="0" algn="l">
              <a:lnSpc>
                <a:spcPct val="100000"/>
              </a:lnSpc>
              <a:spcBef>
                <a:spcPts val="0"/>
              </a:spcBef>
              <a:spcAft>
                <a:spcPts val="0"/>
              </a:spcAft>
              <a:buNone/>
            </a:pPr>
            <a:r>
              <a:rPr i="1" lang="en" sz="3000">
                <a:solidFill>
                  <a:schemeClr val="accent5"/>
                </a:solidFill>
                <a:latin typeface="Montserrat"/>
                <a:ea typeface="Montserrat"/>
                <a:cs typeface="Montserrat"/>
                <a:sym typeface="Montserrat"/>
              </a:rPr>
              <a:t>$25 of free usage</a:t>
            </a:r>
            <a:endParaRPr b="1" i="1" sz="3000">
              <a:solidFill>
                <a:schemeClr val="accent5"/>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43"/>
          <p:cNvSpPr txBox="1"/>
          <p:nvPr>
            <p:ph type="ctrTitle"/>
          </p:nvPr>
        </p:nvSpPr>
        <p:spPr>
          <a:xfrm>
            <a:off x="1521343" y="4701067"/>
            <a:ext cx="20381700" cy="3012900"/>
          </a:xfrm>
          <a:prstGeom prst="rect">
            <a:avLst/>
          </a:prstGeom>
        </p:spPr>
        <p:txBody>
          <a:bodyPr anchorCtr="0" anchor="b" bIns="121875" lIns="0" spcFirstLastPara="1" rIns="243800" wrap="square" tIns="121875">
            <a:noAutofit/>
          </a:bodyPr>
          <a:lstStyle/>
          <a:p>
            <a:pPr indent="0" lvl="0" marL="0" rtl="0" algn="l">
              <a:spcBef>
                <a:spcPts val="0"/>
              </a:spcBef>
              <a:spcAft>
                <a:spcPts val="0"/>
              </a:spcAft>
              <a:buNone/>
            </a:pPr>
            <a:r>
              <a:rPr lang="en"/>
              <a:t>Hands On: Creating a Secure Connection to Your Kafka Cluster</a:t>
            </a:r>
            <a:endParaRPr/>
          </a:p>
        </p:txBody>
      </p:sp>
      <p:sp>
        <p:nvSpPr>
          <p:cNvPr id="442" name="Google Shape;442;p43"/>
          <p:cNvSpPr txBox="1"/>
          <p:nvPr>
            <p:ph idx="1" type="subTitle"/>
          </p:nvPr>
        </p:nvSpPr>
        <p:spPr>
          <a:xfrm>
            <a:off x="1521333" y="8562333"/>
            <a:ext cx="10223100" cy="1460100"/>
          </a:xfrm>
          <a:prstGeom prst="rect">
            <a:avLst/>
          </a:prstGeom>
        </p:spPr>
        <p:txBody>
          <a:bodyPr anchorCtr="0" anchor="t" bIns="121875" lIns="0" spcFirstLastPara="1" rIns="24380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44"/>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Hands On: Creating a Secure Connection to </a:t>
            </a:r>
            <a:endParaRPr/>
          </a:p>
          <a:p>
            <a:pPr indent="0" lvl="0" marL="0" rtl="0" algn="l">
              <a:spcBef>
                <a:spcPts val="0"/>
              </a:spcBef>
              <a:spcAft>
                <a:spcPts val="0"/>
              </a:spcAft>
              <a:buNone/>
            </a:pPr>
            <a:r>
              <a:rPr lang="en"/>
              <a:t>Your Kafka Cluster</a:t>
            </a:r>
            <a:endParaRPr/>
          </a:p>
        </p:txBody>
      </p:sp>
      <p:pic>
        <p:nvPicPr>
          <p:cNvPr descr="https://cnfl.io/kafka-security-101-module-2 | Running a Kafka cluster on Confluent Cloud automatically implements some security best practices that you would otherwise have to tend to manually. In this exercise with Dan Weston (Developer, Confluent), you'll establish a Kafka cluster on Confluent Cloud, and securely connect to it from a Confluent Platform instance that you set up using Docker. You'll create a topic, produce and consume messages.&#10;&#10;Use the promo code 101SECURITY to get $25 of free Confluent Cloud usage: https://cnfl.io/try-cloud-kafka-security-101-course&#10;&#10;Promo code details: https://cnfl.io/promo-code-details-kafka-security-101-course&#10;&#10;LEARN MORE&#10;► Quick Start for Confluent Platform: https://docs.confluent.io/platform/current/quickstart/ce-docker-quickstart.html?utm_source=youtube&amp;utm_medium=video&amp;utm_campaign=tm.devx_ch.cd-apache-kafka-security-fundamentals_content.apache-kafka#ce-docker-quickstart&#10;&#10;CONNECT&#10;Subscribe: https://youtube.com/c/confluent?sub_confirmation=1&#10;Site: https://confluent.io &#10;GitHub: https://github.com/confluentinc&#10;Facebook: https://facebook.com/confluentinc &#10;Twitter: https://twitter.com/confluentinc &#10;LinkedIn: https://www.linkedin.com/company/confluent&#10;Instagram: https://www.instagram.com/confluent_inc&#10;&#10;ABOUT CONFLUENT&#10;Confluent is pioneering a fundamentally new category of data infrastructure focused on data in motion. Confluent’s cloud-native offering is the foundational platform for data in motion – designed to be the intelligent connective tissue enabling real-time data, from multiple sources, to constantly stream across the organization. With Confluent, organizations can meet the new business imperative of delivering rich, digital front-end customer experiences and transitioning to sophisticated, real-time, software-driven backend operations. To learn more, please visit www.confluent.io.&#10;&#10;#security #apachekafka #kafka #confluent" id="448" name="Google Shape;448;p44" title="Kafka Security: Creating a Secure Connection to Your Kafka Cluster (Hands On)">
            <a:hlinkClick r:id="rId3"/>
          </p:cNvPr>
          <p:cNvPicPr preferRelativeResize="0"/>
          <p:nvPr/>
        </p:nvPicPr>
        <p:blipFill>
          <a:blip r:embed="rId4">
            <a:alphaModFix/>
          </a:blip>
          <a:stretch>
            <a:fillRect/>
          </a:stretch>
        </p:blipFill>
        <p:spPr>
          <a:xfrm>
            <a:off x="5768775" y="2613960"/>
            <a:ext cx="12846600" cy="9634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1000"/>
                                        <p:tgtEl>
                                          <p:spTgt spid="4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45"/>
          <p:cNvSpPr txBox="1"/>
          <p:nvPr>
            <p:ph type="ctrTitle"/>
          </p:nvPr>
        </p:nvSpPr>
        <p:spPr>
          <a:xfrm>
            <a:off x="1521343" y="4701067"/>
            <a:ext cx="20381700" cy="3012900"/>
          </a:xfrm>
          <a:prstGeom prst="rect">
            <a:avLst/>
          </a:prstGeom>
        </p:spPr>
        <p:txBody>
          <a:bodyPr anchorCtr="0" anchor="b" bIns="121875" lIns="0" spcFirstLastPara="1" rIns="243800" wrap="square" tIns="121875">
            <a:noAutofit/>
          </a:bodyPr>
          <a:lstStyle/>
          <a:p>
            <a:pPr indent="0" lvl="0" marL="0" rtl="0" algn="l">
              <a:spcBef>
                <a:spcPts val="0"/>
              </a:spcBef>
              <a:spcAft>
                <a:spcPts val="0"/>
              </a:spcAft>
              <a:buNone/>
            </a:pPr>
            <a:r>
              <a:rPr lang="en"/>
              <a:t>Kafka </a:t>
            </a:r>
            <a:r>
              <a:rPr lang="en"/>
              <a:t>Authentication Basics</a:t>
            </a:r>
            <a:endParaRPr/>
          </a:p>
        </p:txBody>
      </p:sp>
      <p:sp>
        <p:nvSpPr>
          <p:cNvPr id="454" name="Google Shape;454;p45"/>
          <p:cNvSpPr txBox="1"/>
          <p:nvPr>
            <p:ph idx="1" type="subTitle"/>
          </p:nvPr>
        </p:nvSpPr>
        <p:spPr>
          <a:xfrm>
            <a:off x="1521333" y="8562333"/>
            <a:ext cx="10223100" cy="1460100"/>
          </a:xfrm>
          <a:prstGeom prst="rect">
            <a:avLst/>
          </a:prstGeom>
        </p:spPr>
        <p:txBody>
          <a:bodyPr anchorCtr="0" anchor="t" bIns="121875" lIns="0" spcFirstLastPara="1" rIns="24380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46"/>
          <p:cNvSpPr txBox="1"/>
          <p:nvPr/>
        </p:nvSpPr>
        <p:spPr>
          <a:xfrm>
            <a:off x="4303763" y="2955138"/>
            <a:ext cx="16333500" cy="7805700"/>
          </a:xfrm>
          <a:prstGeom prst="rect">
            <a:avLst/>
          </a:prstGeom>
          <a:solidFill>
            <a:srgbClr val="FFFFFF"/>
          </a:solidFill>
          <a:ln>
            <a:noFill/>
          </a:ln>
          <a:effectLst>
            <a:outerShdw blurRad="671513" rotWithShape="0" algn="bl" dir="5460000" dist="266700">
              <a:srgbClr val="000000">
                <a:alpha val="15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2900">
              <a:solidFill>
                <a:srgbClr val="040531"/>
              </a:solidFill>
              <a:latin typeface="Montserrat"/>
              <a:ea typeface="Montserrat"/>
              <a:cs typeface="Montserrat"/>
              <a:sym typeface="Montserrat"/>
            </a:endParaRPr>
          </a:p>
        </p:txBody>
      </p:sp>
      <p:sp>
        <p:nvSpPr>
          <p:cNvPr id="460" name="Google Shape;460;p46"/>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Data Flow in Kafka</a:t>
            </a:r>
            <a:endParaRPr/>
          </a:p>
        </p:txBody>
      </p:sp>
      <p:pic>
        <p:nvPicPr>
          <p:cNvPr id="461" name="Google Shape;461;p46"/>
          <p:cNvPicPr preferRelativeResize="0"/>
          <p:nvPr/>
        </p:nvPicPr>
        <p:blipFill>
          <a:blip r:embed="rId3">
            <a:alphaModFix/>
          </a:blip>
          <a:stretch>
            <a:fillRect/>
          </a:stretch>
        </p:blipFill>
        <p:spPr>
          <a:xfrm>
            <a:off x="6939238" y="3470988"/>
            <a:ext cx="1398175" cy="1398175"/>
          </a:xfrm>
          <a:prstGeom prst="rect">
            <a:avLst/>
          </a:prstGeom>
          <a:noFill/>
          <a:ln>
            <a:noFill/>
          </a:ln>
        </p:spPr>
      </p:pic>
      <p:sp>
        <p:nvSpPr>
          <p:cNvPr id="462" name="Google Shape;462;p46"/>
          <p:cNvSpPr txBox="1"/>
          <p:nvPr/>
        </p:nvSpPr>
        <p:spPr>
          <a:xfrm>
            <a:off x="6560125" y="494202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Client</a:t>
            </a:r>
            <a:endParaRPr sz="2400">
              <a:solidFill>
                <a:srgbClr val="040531"/>
              </a:solidFill>
              <a:latin typeface="Montserrat SemiBold"/>
              <a:ea typeface="Montserrat SemiBold"/>
              <a:cs typeface="Montserrat SemiBold"/>
              <a:sym typeface="Montserrat SemiBold"/>
            </a:endParaRPr>
          </a:p>
          <a:p>
            <a:pPr indent="0" lvl="0" marL="0" rtl="0" algn="l">
              <a:spcBef>
                <a:spcPts val="0"/>
              </a:spcBef>
              <a:spcAft>
                <a:spcPts val="0"/>
              </a:spcAft>
              <a:buNone/>
            </a:pPr>
            <a:r>
              <a:t/>
            </a:r>
            <a:endParaRPr sz="2400">
              <a:solidFill>
                <a:srgbClr val="040531"/>
              </a:solidFill>
              <a:latin typeface="Montserrat SemiBold"/>
              <a:ea typeface="Montserrat SemiBold"/>
              <a:cs typeface="Montserrat SemiBold"/>
              <a:sym typeface="Montserrat SemiBold"/>
            </a:endParaRPr>
          </a:p>
        </p:txBody>
      </p:sp>
      <p:grpSp>
        <p:nvGrpSpPr>
          <p:cNvPr id="463" name="Google Shape;463;p46"/>
          <p:cNvGrpSpPr/>
          <p:nvPr/>
        </p:nvGrpSpPr>
        <p:grpSpPr>
          <a:xfrm>
            <a:off x="11016929" y="3876517"/>
            <a:ext cx="2589900" cy="587100"/>
            <a:chOff x="10194491" y="2822204"/>
            <a:chExt cx="2589900" cy="587100"/>
          </a:xfrm>
        </p:grpSpPr>
        <p:sp>
          <p:nvSpPr>
            <p:cNvPr id="464" name="Google Shape;464;p46"/>
            <p:cNvSpPr/>
            <p:nvPr/>
          </p:nvSpPr>
          <p:spPr>
            <a:xfrm>
              <a:off x="10194491" y="2822204"/>
              <a:ext cx="2589900" cy="587100"/>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 sz="1900">
                  <a:solidFill>
                    <a:schemeClr val="dk1"/>
                  </a:solidFill>
                  <a:latin typeface="Montserrat SemiBold"/>
                  <a:ea typeface="Montserrat SemiBold"/>
                  <a:cs typeface="Montserrat SemiBold"/>
                  <a:sym typeface="Montserrat SemiBold"/>
                </a:rPr>
                <a:t>Leader Broker</a:t>
              </a:r>
              <a:endParaRPr sz="1900">
                <a:solidFill>
                  <a:schemeClr val="dk1"/>
                </a:solidFill>
                <a:latin typeface="Montserrat SemiBold"/>
                <a:ea typeface="Montserrat SemiBold"/>
                <a:cs typeface="Montserrat SemiBold"/>
                <a:sym typeface="Montserrat SemiBold"/>
              </a:endParaRPr>
            </a:p>
          </p:txBody>
        </p:sp>
        <p:sp>
          <p:nvSpPr>
            <p:cNvPr id="465" name="Google Shape;465;p46"/>
            <p:cNvSpPr/>
            <p:nvPr/>
          </p:nvSpPr>
          <p:spPr>
            <a:xfrm>
              <a:off x="10198940" y="2822204"/>
              <a:ext cx="186000" cy="587100"/>
            </a:xfrm>
            <a:prstGeom prst="roundRect">
              <a:avLst>
                <a:gd fmla="val 0" name="adj"/>
              </a:avLst>
            </a:prstGeom>
            <a:solidFill>
              <a:schemeClr val="accent5"/>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grpSp>
      <p:grpSp>
        <p:nvGrpSpPr>
          <p:cNvPr id="466" name="Google Shape;466;p46"/>
          <p:cNvGrpSpPr/>
          <p:nvPr/>
        </p:nvGrpSpPr>
        <p:grpSpPr>
          <a:xfrm>
            <a:off x="8895038" y="3876526"/>
            <a:ext cx="1987200" cy="486300"/>
            <a:chOff x="8895038" y="3876526"/>
            <a:chExt cx="1987200" cy="486300"/>
          </a:xfrm>
        </p:grpSpPr>
        <p:pic>
          <p:nvPicPr>
            <p:cNvPr id="467" name="Google Shape;467;p46"/>
            <p:cNvPicPr preferRelativeResize="0"/>
            <p:nvPr/>
          </p:nvPicPr>
          <p:blipFill>
            <a:blip r:embed="rId4">
              <a:alphaModFix/>
            </a:blip>
            <a:stretch>
              <a:fillRect/>
            </a:stretch>
          </p:blipFill>
          <p:spPr>
            <a:xfrm>
              <a:off x="10395938" y="3876526"/>
              <a:ext cx="486300" cy="486300"/>
            </a:xfrm>
            <a:prstGeom prst="rect">
              <a:avLst/>
            </a:prstGeom>
            <a:noFill/>
            <a:ln>
              <a:noFill/>
            </a:ln>
          </p:spPr>
        </p:pic>
        <p:cxnSp>
          <p:nvCxnSpPr>
            <p:cNvPr id="468" name="Google Shape;468;p46"/>
            <p:cNvCxnSpPr/>
            <p:nvPr/>
          </p:nvCxnSpPr>
          <p:spPr>
            <a:xfrm flipH="1" rot="10800000">
              <a:off x="8895038" y="4168875"/>
              <a:ext cx="1366200" cy="2400"/>
            </a:xfrm>
            <a:prstGeom prst="straightConnector1">
              <a:avLst/>
            </a:prstGeom>
            <a:noFill/>
            <a:ln cap="flat" cmpd="sng" w="38100">
              <a:solidFill>
                <a:schemeClr val="dk1"/>
              </a:solidFill>
              <a:prstDash val="solid"/>
              <a:round/>
              <a:headEnd len="med" w="med" type="none"/>
              <a:tailEnd len="med" w="med" type="triangle"/>
            </a:ln>
          </p:spPr>
        </p:cxnSp>
      </p:grpSp>
      <p:grpSp>
        <p:nvGrpSpPr>
          <p:cNvPr id="469" name="Google Shape;469;p46"/>
          <p:cNvGrpSpPr/>
          <p:nvPr/>
        </p:nvGrpSpPr>
        <p:grpSpPr>
          <a:xfrm>
            <a:off x="8337425" y="4221676"/>
            <a:ext cx="1923813" cy="486300"/>
            <a:chOff x="8337425" y="4221676"/>
            <a:chExt cx="1923813" cy="486300"/>
          </a:xfrm>
        </p:grpSpPr>
        <p:cxnSp>
          <p:nvCxnSpPr>
            <p:cNvPr id="470" name="Google Shape;470;p46"/>
            <p:cNvCxnSpPr/>
            <p:nvPr/>
          </p:nvCxnSpPr>
          <p:spPr>
            <a:xfrm rot="10800000">
              <a:off x="8895038" y="4463625"/>
              <a:ext cx="1366200" cy="2400"/>
            </a:xfrm>
            <a:prstGeom prst="straightConnector1">
              <a:avLst/>
            </a:prstGeom>
            <a:noFill/>
            <a:ln cap="flat" cmpd="sng" w="38100">
              <a:solidFill>
                <a:schemeClr val="dk1"/>
              </a:solidFill>
              <a:prstDash val="solid"/>
              <a:round/>
              <a:headEnd len="med" w="med" type="none"/>
              <a:tailEnd len="med" w="med" type="triangle"/>
            </a:ln>
          </p:spPr>
        </p:cxnSp>
        <p:pic>
          <p:nvPicPr>
            <p:cNvPr id="471" name="Google Shape;471;p46"/>
            <p:cNvPicPr preferRelativeResize="0"/>
            <p:nvPr/>
          </p:nvPicPr>
          <p:blipFill>
            <a:blip r:embed="rId4">
              <a:alphaModFix/>
            </a:blip>
            <a:stretch>
              <a:fillRect/>
            </a:stretch>
          </p:blipFill>
          <p:spPr>
            <a:xfrm>
              <a:off x="8337425" y="4221676"/>
              <a:ext cx="486300" cy="48630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9"/>
          <p:cNvSpPr txBox="1"/>
          <p:nvPr>
            <p:ph type="title"/>
          </p:nvPr>
        </p:nvSpPr>
        <p:spPr>
          <a:xfrm>
            <a:off x="1218667" y="899283"/>
            <a:ext cx="95160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What’s Covered</a:t>
            </a:r>
            <a:endParaRPr/>
          </a:p>
        </p:txBody>
      </p:sp>
      <p:sp>
        <p:nvSpPr>
          <p:cNvPr id="127" name="Google Shape;127;p29"/>
          <p:cNvSpPr txBox="1"/>
          <p:nvPr>
            <p:ph idx="1" type="body"/>
          </p:nvPr>
        </p:nvSpPr>
        <p:spPr>
          <a:xfrm>
            <a:off x="1967825" y="3174800"/>
            <a:ext cx="9270000" cy="8191500"/>
          </a:xfrm>
          <a:prstGeom prst="rect">
            <a:avLst/>
          </a:prstGeom>
        </p:spPr>
        <p:txBody>
          <a:bodyPr anchorCtr="0" anchor="t" bIns="121875" lIns="0" spcFirstLastPara="1" rIns="121900" wrap="square" tIns="0">
            <a:noAutofit/>
          </a:bodyPr>
          <a:lstStyle/>
          <a:p>
            <a:pPr indent="-431800" lvl="0" marL="457200" rtl="0" algn="l">
              <a:lnSpc>
                <a:spcPct val="150000"/>
              </a:lnSpc>
              <a:spcBef>
                <a:spcPts val="2000"/>
              </a:spcBef>
              <a:spcAft>
                <a:spcPts val="0"/>
              </a:spcAft>
              <a:buSzPts val="3200"/>
              <a:buAutoNum type="arabicPeriod"/>
            </a:pPr>
            <a:r>
              <a:rPr lang="en"/>
              <a:t>Introduction to Kafka Security</a:t>
            </a:r>
            <a:endParaRPr/>
          </a:p>
          <a:p>
            <a:pPr indent="-431800" lvl="0" marL="457200" rtl="0" algn="l">
              <a:lnSpc>
                <a:spcPct val="150000"/>
              </a:lnSpc>
              <a:spcBef>
                <a:spcPts val="0"/>
              </a:spcBef>
              <a:spcAft>
                <a:spcPts val="0"/>
              </a:spcAft>
              <a:buSzPts val="3200"/>
              <a:buAutoNum type="arabicPeriod"/>
            </a:pPr>
            <a:r>
              <a:rPr lang="en"/>
              <a:t>Hands On: Creating a Secure Connection to Your Kafka Cluster</a:t>
            </a:r>
            <a:endParaRPr/>
          </a:p>
          <a:p>
            <a:pPr indent="-431800" lvl="0" marL="457200" rtl="0" algn="l">
              <a:lnSpc>
                <a:spcPct val="150000"/>
              </a:lnSpc>
              <a:spcBef>
                <a:spcPts val="0"/>
              </a:spcBef>
              <a:spcAft>
                <a:spcPts val="0"/>
              </a:spcAft>
              <a:buSzPts val="3200"/>
              <a:buAutoNum type="arabicPeriod"/>
            </a:pPr>
            <a:r>
              <a:rPr lang="en"/>
              <a:t>Kafka Authentication Basics</a:t>
            </a:r>
            <a:endParaRPr/>
          </a:p>
          <a:p>
            <a:pPr indent="-431800" lvl="0" marL="457200" rtl="0" algn="l">
              <a:lnSpc>
                <a:spcPct val="150000"/>
              </a:lnSpc>
              <a:spcBef>
                <a:spcPts val="0"/>
              </a:spcBef>
              <a:spcAft>
                <a:spcPts val="0"/>
              </a:spcAft>
              <a:buSzPts val="3200"/>
              <a:buAutoNum type="arabicPeriod"/>
            </a:pPr>
            <a:r>
              <a:rPr lang="en"/>
              <a:t>Kafka Authentication with SSL and SASL_SSL</a:t>
            </a:r>
            <a:endParaRPr/>
          </a:p>
          <a:p>
            <a:pPr indent="-431800" lvl="0" marL="457200" rtl="0" algn="l">
              <a:lnSpc>
                <a:spcPct val="150000"/>
              </a:lnSpc>
              <a:spcBef>
                <a:spcPts val="0"/>
              </a:spcBef>
              <a:spcAft>
                <a:spcPts val="0"/>
              </a:spcAft>
              <a:buSzPts val="3200"/>
              <a:buAutoNum type="arabicPeriod"/>
            </a:pPr>
            <a:r>
              <a:rPr lang="en"/>
              <a:t>Authorization</a:t>
            </a:r>
            <a:endParaRPr/>
          </a:p>
        </p:txBody>
      </p:sp>
      <p:sp>
        <p:nvSpPr>
          <p:cNvPr id="128" name="Google Shape;128;p29"/>
          <p:cNvSpPr txBox="1"/>
          <p:nvPr>
            <p:ph idx="1" type="body"/>
          </p:nvPr>
        </p:nvSpPr>
        <p:spPr>
          <a:xfrm>
            <a:off x="13375300" y="3174800"/>
            <a:ext cx="9270000" cy="8191500"/>
          </a:xfrm>
          <a:prstGeom prst="rect">
            <a:avLst/>
          </a:prstGeom>
        </p:spPr>
        <p:txBody>
          <a:bodyPr anchorCtr="0" anchor="t" bIns="121875" lIns="0" spcFirstLastPara="1" rIns="121900" wrap="square" tIns="0">
            <a:noAutofit/>
          </a:bodyPr>
          <a:lstStyle/>
          <a:p>
            <a:pPr indent="-431800" lvl="0" marL="457200" rtl="0" algn="l">
              <a:lnSpc>
                <a:spcPct val="150000"/>
              </a:lnSpc>
              <a:spcBef>
                <a:spcPts val="2000"/>
              </a:spcBef>
              <a:spcAft>
                <a:spcPts val="0"/>
              </a:spcAft>
              <a:buClr>
                <a:schemeClr val="dk1"/>
              </a:buClr>
              <a:buSzPts val="3200"/>
              <a:buAutoNum type="arabicPeriod" startAt="6"/>
            </a:pPr>
            <a:r>
              <a:rPr lang="en">
                <a:solidFill>
                  <a:schemeClr val="dk1"/>
                </a:solidFill>
              </a:rPr>
              <a:t>Encryption</a:t>
            </a:r>
            <a:endParaRPr>
              <a:solidFill>
                <a:schemeClr val="dk1"/>
              </a:solidFill>
            </a:endParaRPr>
          </a:p>
          <a:p>
            <a:pPr indent="-431800" lvl="0" marL="457200" rtl="0" algn="l">
              <a:lnSpc>
                <a:spcPct val="150000"/>
              </a:lnSpc>
              <a:spcBef>
                <a:spcPts val="0"/>
              </a:spcBef>
              <a:spcAft>
                <a:spcPts val="0"/>
              </a:spcAft>
              <a:buClr>
                <a:schemeClr val="dk1"/>
              </a:buClr>
              <a:buSzPts val="3200"/>
              <a:buAutoNum type="arabicPeriod" startAt="6"/>
            </a:pPr>
            <a:r>
              <a:rPr lang="en">
                <a:solidFill>
                  <a:schemeClr val="dk1"/>
                </a:solidFill>
              </a:rPr>
              <a:t>Hands On: Setting Up Encryption</a:t>
            </a:r>
            <a:endParaRPr>
              <a:solidFill>
                <a:schemeClr val="dk1"/>
              </a:solidFill>
            </a:endParaRPr>
          </a:p>
          <a:p>
            <a:pPr indent="-431800" lvl="0" marL="457200" rtl="0" algn="l">
              <a:lnSpc>
                <a:spcPct val="150000"/>
              </a:lnSpc>
              <a:spcBef>
                <a:spcPts val="0"/>
              </a:spcBef>
              <a:spcAft>
                <a:spcPts val="0"/>
              </a:spcAft>
              <a:buClr>
                <a:schemeClr val="dk1"/>
              </a:buClr>
              <a:buSzPts val="3200"/>
              <a:buAutoNum type="arabicPeriod" startAt="6"/>
            </a:pPr>
            <a:r>
              <a:rPr lang="en">
                <a:solidFill>
                  <a:schemeClr val="dk1"/>
                </a:solidFill>
              </a:rPr>
              <a:t>Hands On: Requiring Encryption for Broker Traffic</a:t>
            </a:r>
            <a:endParaRPr>
              <a:solidFill>
                <a:schemeClr val="dk1"/>
              </a:solidFill>
            </a:endParaRPr>
          </a:p>
          <a:p>
            <a:pPr indent="-431800" lvl="0" marL="457200" rtl="0" algn="l">
              <a:lnSpc>
                <a:spcPct val="150000"/>
              </a:lnSpc>
              <a:spcBef>
                <a:spcPts val="0"/>
              </a:spcBef>
              <a:spcAft>
                <a:spcPts val="0"/>
              </a:spcAft>
              <a:buClr>
                <a:schemeClr val="dk1"/>
              </a:buClr>
              <a:buSzPts val="3200"/>
              <a:buAutoNum type="arabicPeriod" startAt="6"/>
            </a:pPr>
            <a:r>
              <a:rPr lang="en">
                <a:solidFill>
                  <a:schemeClr val="dk1"/>
                </a:solidFill>
              </a:rPr>
              <a:t>Securing ZooKeeper</a:t>
            </a:r>
            <a:endParaRPr>
              <a:solidFill>
                <a:schemeClr val="dk1"/>
              </a:solidFill>
            </a:endParaRPr>
          </a:p>
          <a:p>
            <a:pPr indent="-431800" lvl="0" marL="457200" rtl="0" algn="l">
              <a:lnSpc>
                <a:spcPct val="150000"/>
              </a:lnSpc>
              <a:spcBef>
                <a:spcPts val="0"/>
              </a:spcBef>
              <a:spcAft>
                <a:spcPts val="0"/>
              </a:spcAft>
              <a:buClr>
                <a:schemeClr val="dk1"/>
              </a:buClr>
              <a:buSzPts val="3200"/>
              <a:buAutoNum type="arabicPeriod" startAt="6"/>
            </a:pPr>
            <a:r>
              <a:rPr lang="en">
                <a:solidFill>
                  <a:schemeClr val="dk1"/>
                </a:solidFill>
              </a:rPr>
              <a:t>Audit Logs</a:t>
            </a:r>
            <a:endParaRPr>
              <a:solidFill>
                <a:schemeClr val="dk1"/>
              </a:solidFill>
            </a:endParaRPr>
          </a:p>
          <a:p>
            <a:pPr indent="-431800" lvl="0" marL="457200" rtl="0" algn="l">
              <a:lnSpc>
                <a:spcPct val="150000"/>
              </a:lnSpc>
              <a:spcBef>
                <a:spcPts val="0"/>
              </a:spcBef>
              <a:spcAft>
                <a:spcPts val="0"/>
              </a:spcAft>
              <a:buClr>
                <a:schemeClr val="dk1"/>
              </a:buClr>
              <a:buSzPts val="3200"/>
              <a:buAutoNum type="arabicPeriod" startAt="6"/>
            </a:pPr>
            <a:r>
              <a:rPr lang="en">
                <a:solidFill>
                  <a:schemeClr val="dk1"/>
                </a:solidFill>
              </a:rPr>
              <a:t>Security Recommendations</a:t>
            </a:r>
            <a:endParaRPr>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47"/>
          <p:cNvSpPr txBox="1"/>
          <p:nvPr/>
        </p:nvSpPr>
        <p:spPr>
          <a:xfrm>
            <a:off x="4303763" y="2955138"/>
            <a:ext cx="16333500" cy="7805700"/>
          </a:xfrm>
          <a:prstGeom prst="rect">
            <a:avLst/>
          </a:prstGeom>
          <a:solidFill>
            <a:srgbClr val="FFFFFF"/>
          </a:solidFill>
          <a:ln>
            <a:noFill/>
          </a:ln>
          <a:effectLst>
            <a:outerShdw blurRad="671513" rotWithShape="0" algn="bl" dir="5460000" dist="266700">
              <a:srgbClr val="000000">
                <a:alpha val="15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2900">
              <a:solidFill>
                <a:srgbClr val="040531"/>
              </a:solidFill>
              <a:latin typeface="Montserrat"/>
              <a:ea typeface="Montserrat"/>
              <a:cs typeface="Montserrat"/>
              <a:sym typeface="Montserrat"/>
            </a:endParaRPr>
          </a:p>
        </p:txBody>
      </p:sp>
      <p:sp>
        <p:nvSpPr>
          <p:cNvPr id="477" name="Google Shape;477;p47"/>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Data Flow in Kafka</a:t>
            </a:r>
            <a:endParaRPr/>
          </a:p>
        </p:txBody>
      </p:sp>
      <p:pic>
        <p:nvPicPr>
          <p:cNvPr id="478" name="Google Shape;478;p47"/>
          <p:cNvPicPr preferRelativeResize="0"/>
          <p:nvPr/>
        </p:nvPicPr>
        <p:blipFill>
          <a:blip r:embed="rId3">
            <a:alphaModFix/>
          </a:blip>
          <a:stretch>
            <a:fillRect/>
          </a:stretch>
        </p:blipFill>
        <p:spPr>
          <a:xfrm>
            <a:off x="6939238" y="3470988"/>
            <a:ext cx="1398175" cy="1398175"/>
          </a:xfrm>
          <a:prstGeom prst="rect">
            <a:avLst/>
          </a:prstGeom>
          <a:noFill/>
          <a:ln>
            <a:noFill/>
          </a:ln>
        </p:spPr>
      </p:pic>
      <p:sp>
        <p:nvSpPr>
          <p:cNvPr id="479" name="Google Shape;479;p47"/>
          <p:cNvSpPr txBox="1"/>
          <p:nvPr/>
        </p:nvSpPr>
        <p:spPr>
          <a:xfrm>
            <a:off x="6560125" y="494202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Client</a:t>
            </a:r>
            <a:endParaRPr sz="2400">
              <a:solidFill>
                <a:srgbClr val="040531"/>
              </a:solidFill>
              <a:latin typeface="Montserrat SemiBold"/>
              <a:ea typeface="Montserrat SemiBold"/>
              <a:cs typeface="Montserrat SemiBold"/>
              <a:sym typeface="Montserrat SemiBold"/>
            </a:endParaRPr>
          </a:p>
          <a:p>
            <a:pPr indent="0" lvl="0" marL="0" rtl="0" algn="l">
              <a:spcBef>
                <a:spcPts val="0"/>
              </a:spcBef>
              <a:spcAft>
                <a:spcPts val="0"/>
              </a:spcAft>
              <a:buNone/>
            </a:pPr>
            <a:r>
              <a:t/>
            </a:r>
            <a:endParaRPr sz="2400">
              <a:solidFill>
                <a:srgbClr val="040531"/>
              </a:solidFill>
              <a:latin typeface="Montserrat SemiBold"/>
              <a:ea typeface="Montserrat SemiBold"/>
              <a:cs typeface="Montserrat SemiBold"/>
              <a:sym typeface="Montserrat SemiBold"/>
            </a:endParaRPr>
          </a:p>
        </p:txBody>
      </p:sp>
      <p:grpSp>
        <p:nvGrpSpPr>
          <p:cNvPr id="480" name="Google Shape;480;p47"/>
          <p:cNvGrpSpPr/>
          <p:nvPr/>
        </p:nvGrpSpPr>
        <p:grpSpPr>
          <a:xfrm>
            <a:off x="11016929" y="3876517"/>
            <a:ext cx="2589900" cy="587100"/>
            <a:chOff x="10194491" y="2822204"/>
            <a:chExt cx="2589900" cy="587100"/>
          </a:xfrm>
        </p:grpSpPr>
        <p:sp>
          <p:nvSpPr>
            <p:cNvPr id="481" name="Google Shape;481;p47"/>
            <p:cNvSpPr/>
            <p:nvPr/>
          </p:nvSpPr>
          <p:spPr>
            <a:xfrm>
              <a:off x="10194491" y="2822204"/>
              <a:ext cx="2589900" cy="587100"/>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 sz="1900">
                  <a:solidFill>
                    <a:schemeClr val="dk1"/>
                  </a:solidFill>
                  <a:latin typeface="Montserrat SemiBold"/>
                  <a:ea typeface="Montserrat SemiBold"/>
                  <a:cs typeface="Montserrat SemiBold"/>
                  <a:sym typeface="Montserrat SemiBold"/>
                </a:rPr>
                <a:t>Leader Broker</a:t>
              </a:r>
              <a:endParaRPr sz="1900">
                <a:solidFill>
                  <a:schemeClr val="dk1"/>
                </a:solidFill>
                <a:latin typeface="Montserrat SemiBold"/>
                <a:ea typeface="Montserrat SemiBold"/>
                <a:cs typeface="Montserrat SemiBold"/>
                <a:sym typeface="Montserrat SemiBold"/>
              </a:endParaRPr>
            </a:p>
          </p:txBody>
        </p:sp>
        <p:sp>
          <p:nvSpPr>
            <p:cNvPr id="482" name="Google Shape;482;p47"/>
            <p:cNvSpPr/>
            <p:nvPr/>
          </p:nvSpPr>
          <p:spPr>
            <a:xfrm>
              <a:off x="10198940" y="2822204"/>
              <a:ext cx="186000" cy="587100"/>
            </a:xfrm>
            <a:prstGeom prst="roundRect">
              <a:avLst>
                <a:gd fmla="val 0" name="adj"/>
              </a:avLst>
            </a:prstGeom>
            <a:solidFill>
              <a:schemeClr val="accent5"/>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grpSp>
      <p:grpSp>
        <p:nvGrpSpPr>
          <p:cNvPr id="483" name="Google Shape;483;p47"/>
          <p:cNvGrpSpPr/>
          <p:nvPr/>
        </p:nvGrpSpPr>
        <p:grpSpPr>
          <a:xfrm>
            <a:off x="8895038" y="3876526"/>
            <a:ext cx="1987200" cy="486300"/>
            <a:chOff x="8895038" y="3876526"/>
            <a:chExt cx="1987200" cy="486300"/>
          </a:xfrm>
        </p:grpSpPr>
        <p:pic>
          <p:nvPicPr>
            <p:cNvPr id="484" name="Google Shape;484;p47"/>
            <p:cNvPicPr preferRelativeResize="0"/>
            <p:nvPr/>
          </p:nvPicPr>
          <p:blipFill>
            <a:blip r:embed="rId4">
              <a:alphaModFix/>
            </a:blip>
            <a:stretch>
              <a:fillRect/>
            </a:stretch>
          </p:blipFill>
          <p:spPr>
            <a:xfrm>
              <a:off x="10395938" y="3876526"/>
              <a:ext cx="486300" cy="486300"/>
            </a:xfrm>
            <a:prstGeom prst="rect">
              <a:avLst/>
            </a:prstGeom>
            <a:noFill/>
            <a:ln>
              <a:noFill/>
            </a:ln>
          </p:spPr>
        </p:pic>
        <p:cxnSp>
          <p:nvCxnSpPr>
            <p:cNvPr id="485" name="Google Shape;485;p47"/>
            <p:cNvCxnSpPr/>
            <p:nvPr/>
          </p:nvCxnSpPr>
          <p:spPr>
            <a:xfrm flipH="1" rot="10800000">
              <a:off x="8895038" y="4168875"/>
              <a:ext cx="1366200" cy="2400"/>
            </a:xfrm>
            <a:prstGeom prst="straightConnector1">
              <a:avLst/>
            </a:prstGeom>
            <a:noFill/>
            <a:ln cap="flat" cmpd="sng" w="38100">
              <a:solidFill>
                <a:schemeClr val="dk1"/>
              </a:solidFill>
              <a:prstDash val="solid"/>
              <a:round/>
              <a:headEnd len="med" w="med" type="none"/>
              <a:tailEnd len="med" w="med" type="triangle"/>
            </a:ln>
          </p:spPr>
        </p:cxnSp>
      </p:grpSp>
      <p:grpSp>
        <p:nvGrpSpPr>
          <p:cNvPr id="486" name="Google Shape;486;p47"/>
          <p:cNvGrpSpPr/>
          <p:nvPr/>
        </p:nvGrpSpPr>
        <p:grpSpPr>
          <a:xfrm>
            <a:off x="8337425" y="4221676"/>
            <a:ext cx="1923813" cy="486300"/>
            <a:chOff x="8337425" y="4221676"/>
            <a:chExt cx="1923813" cy="486300"/>
          </a:xfrm>
        </p:grpSpPr>
        <p:cxnSp>
          <p:nvCxnSpPr>
            <p:cNvPr id="487" name="Google Shape;487;p47"/>
            <p:cNvCxnSpPr/>
            <p:nvPr/>
          </p:nvCxnSpPr>
          <p:spPr>
            <a:xfrm rot="10800000">
              <a:off x="8895038" y="4463625"/>
              <a:ext cx="1366200" cy="2400"/>
            </a:xfrm>
            <a:prstGeom prst="straightConnector1">
              <a:avLst/>
            </a:prstGeom>
            <a:noFill/>
            <a:ln cap="flat" cmpd="sng" w="38100">
              <a:solidFill>
                <a:schemeClr val="dk1"/>
              </a:solidFill>
              <a:prstDash val="solid"/>
              <a:round/>
              <a:headEnd len="med" w="med" type="none"/>
              <a:tailEnd len="med" w="med" type="triangle"/>
            </a:ln>
          </p:spPr>
        </p:cxnSp>
        <p:pic>
          <p:nvPicPr>
            <p:cNvPr id="488" name="Google Shape;488;p47"/>
            <p:cNvPicPr preferRelativeResize="0"/>
            <p:nvPr/>
          </p:nvPicPr>
          <p:blipFill>
            <a:blip r:embed="rId4">
              <a:alphaModFix/>
            </a:blip>
            <a:stretch>
              <a:fillRect/>
            </a:stretch>
          </p:blipFill>
          <p:spPr>
            <a:xfrm>
              <a:off x="8337425" y="4221676"/>
              <a:ext cx="486300" cy="486300"/>
            </a:xfrm>
            <a:prstGeom prst="rect">
              <a:avLst/>
            </a:prstGeom>
            <a:noFill/>
            <a:ln>
              <a:noFill/>
            </a:ln>
          </p:spPr>
        </p:pic>
      </p:grpSp>
      <p:grpSp>
        <p:nvGrpSpPr>
          <p:cNvPr id="489" name="Google Shape;489;p47"/>
          <p:cNvGrpSpPr/>
          <p:nvPr/>
        </p:nvGrpSpPr>
        <p:grpSpPr>
          <a:xfrm>
            <a:off x="13741500" y="3831238"/>
            <a:ext cx="2544813" cy="831450"/>
            <a:chOff x="13741500" y="3831238"/>
            <a:chExt cx="2544813" cy="831450"/>
          </a:xfrm>
        </p:grpSpPr>
        <p:pic>
          <p:nvPicPr>
            <p:cNvPr id="490" name="Google Shape;490;p47"/>
            <p:cNvPicPr preferRelativeResize="0"/>
            <p:nvPr/>
          </p:nvPicPr>
          <p:blipFill>
            <a:blip r:embed="rId4">
              <a:alphaModFix/>
            </a:blip>
            <a:stretch>
              <a:fillRect/>
            </a:stretch>
          </p:blipFill>
          <p:spPr>
            <a:xfrm>
              <a:off x="15800013" y="3831238"/>
              <a:ext cx="486300" cy="486300"/>
            </a:xfrm>
            <a:prstGeom prst="rect">
              <a:avLst/>
            </a:prstGeom>
            <a:noFill/>
            <a:ln>
              <a:noFill/>
            </a:ln>
          </p:spPr>
        </p:pic>
        <p:grpSp>
          <p:nvGrpSpPr>
            <p:cNvPr id="491" name="Google Shape;491;p47"/>
            <p:cNvGrpSpPr/>
            <p:nvPr/>
          </p:nvGrpSpPr>
          <p:grpSpPr>
            <a:xfrm>
              <a:off x="14299113" y="4123588"/>
              <a:ext cx="1366200" cy="297150"/>
              <a:chOff x="14299113" y="4123588"/>
              <a:chExt cx="1366200" cy="297150"/>
            </a:xfrm>
          </p:grpSpPr>
          <p:cxnSp>
            <p:nvCxnSpPr>
              <p:cNvPr id="492" name="Google Shape;492;p47"/>
              <p:cNvCxnSpPr/>
              <p:nvPr/>
            </p:nvCxnSpPr>
            <p:spPr>
              <a:xfrm flipH="1" rot="10800000">
                <a:off x="14299113" y="4123588"/>
                <a:ext cx="1366200" cy="2400"/>
              </a:xfrm>
              <a:prstGeom prst="straightConnector1">
                <a:avLst/>
              </a:prstGeom>
              <a:noFill/>
              <a:ln cap="flat" cmpd="sng" w="38100">
                <a:solidFill>
                  <a:schemeClr val="dk1"/>
                </a:solidFill>
                <a:prstDash val="solid"/>
                <a:round/>
                <a:headEnd len="med" w="med" type="none"/>
                <a:tailEnd len="med" w="med" type="triangle"/>
              </a:ln>
            </p:spPr>
          </p:cxnSp>
          <p:cxnSp>
            <p:nvCxnSpPr>
              <p:cNvPr id="493" name="Google Shape;493;p47"/>
              <p:cNvCxnSpPr/>
              <p:nvPr/>
            </p:nvCxnSpPr>
            <p:spPr>
              <a:xfrm rot="10800000">
                <a:off x="14299113" y="4418338"/>
                <a:ext cx="1366200" cy="2400"/>
              </a:xfrm>
              <a:prstGeom prst="straightConnector1">
                <a:avLst/>
              </a:prstGeom>
              <a:noFill/>
              <a:ln cap="flat" cmpd="sng" w="38100">
                <a:solidFill>
                  <a:schemeClr val="dk1"/>
                </a:solidFill>
                <a:prstDash val="solid"/>
                <a:round/>
                <a:headEnd len="med" w="med" type="none"/>
                <a:tailEnd len="med" w="med" type="triangle"/>
              </a:ln>
            </p:spPr>
          </p:cxnSp>
        </p:grpSp>
        <p:pic>
          <p:nvPicPr>
            <p:cNvPr id="494" name="Google Shape;494;p47"/>
            <p:cNvPicPr preferRelativeResize="0"/>
            <p:nvPr/>
          </p:nvPicPr>
          <p:blipFill>
            <a:blip r:embed="rId4">
              <a:alphaModFix/>
            </a:blip>
            <a:stretch>
              <a:fillRect/>
            </a:stretch>
          </p:blipFill>
          <p:spPr>
            <a:xfrm>
              <a:off x="13741500" y="4176388"/>
              <a:ext cx="486300" cy="486300"/>
            </a:xfrm>
            <a:prstGeom prst="rect">
              <a:avLst/>
            </a:prstGeom>
            <a:noFill/>
            <a:ln>
              <a:noFill/>
            </a:ln>
          </p:spPr>
        </p:pic>
      </p:grpSp>
      <p:grpSp>
        <p:nvGrpSpPr>
          <p:cNvPr id="495" name="Google Shape;495;p47"/>
          <p:cNvGrpSpPr/>
          <p:nvPr/>
        </p:nvGrpSpPr>
        <p:grpSpPr>
          <a:xfrm>
            <a:off x="16421002" y="3876529"/>
            <a:ext cx="2589901" cy="587100"/>
            <a:chOff x="17109740" y="3416442"/>
            <a:chExt cx="2589901" cy="587100"/>
          </a:xfrm>
        </p:grpSpPr>
        <p:sp>
          <p:nvSpPr>
            <p:cNvPr id="496" name="Google Shape;496;p47"/>
            <p:cNvSpPr/>
            <p:nvPr/>
          </p:nvSpPr>
          <p:spPr>
            <a:xfrm>
              <a:off x="17109741" y="3416442"/>
              <a:ext cx="2589900" cy="587100"/>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 sz="1900">
                  <a:solidFill>
                    <a:schemeClr val="dk1"/>
                  </a:solidFill>
                  <a:latin typeface="Montserrat SemiBold"/>
                  <a:ea typeface="Montserrat SemiBold"/>
                  <a:cs typeface="Montserrat SemiBold"/>
                  <a:sym typeface="Montserrat SemiBold"/>
                </a:rPr>
                <a:t>Follower Broker</a:t>
              </a:r>
              <a:endParaRPr sz="1900">
                <a:solidFill>
                  <a:schemeClr val="dk1"/>
                </a:solidFill>
                <a:latin typeface="Montserrat SemiBold"/>
                <a:ea typeface="Montserrat SemiBold"/>
                <a:cs typeface="Montserrat SemiBold"/>
                <a:sym typeface="Montserrat SemiBold"/>
              </a:endParaRPr>
            </a:p>
          </p:txBody>
        </p:sp>
        <p:sp>
          <p:nvSpPr>
            <p:cNvPr id="497" name="Google Shape;497;p47"/>
            <p:cNvSpPr/>
            <p:nvPr/>
          </p:nvSpPr>
          <p:spPr>
            <a:xfrm>
              <a:off x="17109740" y="3416442"/>
              <a:ext cx="186000" cy="587100"/>
            </a:xfrm>
            <a:prstGeom prst="roundRect">
              <a:avLst>
                <a:gd fmla="val 0" name="adj"/>
              </a:avLst>
            </a:prstGeom>
            <a:solidFill>
              <a:schemeClr val="accent5"/>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48"/>
          <p:cNvSpPr txBox="1"/>
          <p:nvPr/>
        </p:nvSpPr>
        <p:spPr>
          <a:xfrm>
            <a:off x="4303763" y="2955138"/>
            <a:ext cx="16333500" cy="7805700"/>
          </a:xfrm>
          <a:prstGeom prst="rect">
            <a:avLst/>
          </a:prstGeom>
          <a:solidFill>
            <a:srgbClr val="FFFFFF"/>
          </a:solidFill>
          <a:ln>
            <a:noFill/>
          </a:ln>
          <a:effectLst>
            <a:outerShdw blurRad="671513" rotWithShape="0" algn="bl" dir="5460000" dist="266700">
              <a:srgbClr val="000000">
                <a:alpha val="15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2900">
              <a:solidFill>
                <a:srgbClr val="040531"/>
              </a:solidFill>
              <a:latin typeface="Montserrat"/>
              <a:ea typeface="Montserrat"/>
              <a:cs typeface="Montserrat"/>
              <a:sym typeface="Montserrat"/>
            </a:endParaRPr>
          </a:p>
        </p:txBody>
      </p:sp>
      <p:sp>
        <p:nvSpPr>
          <p:cNvPr id="503" name="Google Shape;503;p48"/>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Data Flow in Kafka</a:t>
            </a:r>
            <a:endParaRPr/>
          </a:p>
        </p:txBody>
      </p:sp>
      <p:pic>
        <p:nvPicPr>
          <p:cNvPr id="504" name="Google Shape;504;p48"/>
          <p:cNvPicPr preferRelativeResize="0"/>
          <p:nvPr/>
        </p:nvPicPr>
        <p:blipFill>
          <a:blip r:embed="rId3">
            <a:alphaModFix/>
          </a:blip>
          <a:stretch>
            <a:fillRect/>
          </a:stretch>
        </p:blipFill>
        <p:spPr>
          <a:xfrm>
            <a:off x="6939238" y="3470988"/>
            <a:ext cx="1398175" cy="1398175"/>
          </a:xfrm>
          <a:prstGeom prst="rect">
            <a:avLst/>
          </a:prstGeom>
          <a:noFill/>
          <a:ln>
            <a:noFill/>
          </a:ln>
        </p:spPr>
      </p:pic>
      <p:sp>
        <p:nvSpPr>
          <p:cNvPr id="505" name="Google Shape;505;p48"/>
          <p:cNvSpPr txBox="1"/>
          <p:nvPr/>
        </p:nvSpPr>
        <p:spPr>
          <a:xfrm>
            <a:off x="6560125" y="494202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Client</a:t>
            </a:r>
            <a:endParaRPr sz="2400">
              <a:solidFill>
                <a:srgbClr val="040531"/>
              </a:solidFill>
              <a:latin typeface="Montserrat SemiBold"/>
              <a:ea typeface="Montserrat SemiBold"/>
              <a:cs typeface="Montserrat SemiBold"/>
              <a:sym typeface="Montserrat SemiBold"/>
            </a:endParaRPr>
          </a:p>
          <a:p>
            <a:pPr indent="0" lvl="0" marL="0" rtl="0" algn="l">
              <a:spcBef>
                <a:spcPts val="0"/>
              </a:spcBef>
              <a:spcAft>
                <a:spcPts val="0"/>
              </a:spcAft>
              <a:buNone/>
            </a:pPr>
            <a:r>
              <a:t/>
            </a:r>
            <a:endParaRPr sz="2400">
              <a:solidFill>
                <a:srgbClr val="040531"/>
              </a:solidFill>
              <a:latin typeface="Montserrat SemiBold"/>
              <a:ea typeface="Montserrat SemiBold"/>
              <a:cs typeface="Montserrat SemiBold"/>
              <a:sym typeface="Montserrat SemiBold"/>
            </a:endParaRPr>
          </a:p>
        </p:txBody>
      </p:sp>
      <p:grpSp>
        <p:nvGrpSpPr>
          <p:cNvPr id="506" name="Google Shape;506;p48"/>
          <p:cNvGrpSpPr/>
          <p:nvPr/>
        </p:nvGrpSpPr>
        <p:grpSpPr>
          <a:xfrm>
            <a:off x="11016929" y="3876517"/>
            <a:ext cx="2589900" cy="587100"/>
            <a:chOff x="10194491" y="2822204"/>
            <a:chExt cx="2589900" cy="587100"/>
          </a:xfrm>
        </p:grpSpPr>
        <p:sp>
          <p:nvSpPr>
            <p:cNvPr id="507" name="Google Shape;507;p48"/>
            <p:cNvSpPr/>
            <p:nvPr/>
          </p:nvSpPr>
          <p:spPr>
            <a:xfrm>
              <a:off x="10194491" y="2822204"/>
              <a:ext cx="2589900" cy="587100"/>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 sz="1900">
                  <a:solidFill>
                    <a:schemeClr val="dk1"/>
                  </a:solidFill>
                  <a:latin typeface="Montserrat SemiBold"/>
                  <a:ea typeface="Montserrat SemiBold"/>
                  <a:cs typeface="Montserrat SemiBold"/>
                  <a:sym typeface="Montserrat SemiBold"/>
                </a:rPr>
                <a:t>Leader Broker</a:t>
              </a:r>
              <a:endParaRPr sz="1900">
                <a:solidFill>
                  <a:schemeClr val="dk1"/>
                </a:solidFill>
                <a:latin typeface="Montserrat SemiBold"/>
                <a:ea typeface="Montserrat SemiBold"/>
                <a:cs typeface="Montserrat SemiBold"/>
                <a:sym typeface="Montserrat SemiBold"/>
              </a:endParaRPr>
            </a:p>
          </p:txBody>
        </p:sp>
        <p:sp>
          <p:nvSpPr>
            <p:cNvPr id="508" name="Google Shape;508;p48"/>
            <p:cNvSpPr/>
            <p:nvPr/>
          </p:nvSpPr>
          <p:spPr>
            <a:xfrm>
              <a:off x="10198940" y="2822204"/>
              <a:ext cx="186000" cy="587100"/>
            </a:xfrm>
            <a:prstGeom prst="roundRect">
              <a:avLst>
                <a:gd fmla="val 0" name="adj"/>
              </a:avLst>
            </a:prstGeom>
            <a:solidFill>
              <a:schemeClr val="accent5"/>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grpSp>
      <p:grpSp>
        <p:nvGrpSpPr>
          <p:cNvPr id="509" name="Google Shape;509;p48"/>
          <p:cNvGrpSpPr/>
          <p:nvPr/>
        </p:nvGrpSpPr>
        <p:grpSpPr>
          <a:xfrm>
            <a:off x="8895038" y="3876526"/>
            <a:ext cx="1987200" cy="486300"/>
            <a:chOff x="8895038" y="3876526"/>
            <a:chExt cx="1987200" cy="486300"/>
          </a:xfrm>
        </p:grpSpPr>
        <p:pic>
          <p:nvPicPr>
            <p:cNvPr id="510" name="Google Shape;510;p48"/>
            <p:cNvPicPr preferRelativeResize="0"/>
            <p:nvPr/>
          </p:nvPicPr>
          <p:blipFill>
            <a:blip r:embed="rId4">
              <a:alphaModFix/>
            </a:blip>
            <a:stretch>
              <a:fillRect/>
            </a:stretch>
          </p:blipFill>
          <p:spPr>
            <a:xfrm>
              <a:off x="10395938" y="3876526"/>
              <a:ext cx="486300" cy="486300"/>
            </a:xfrm>
            <a:prstGeom prst="rect">
              <a:avLst/>
            </a:prstGeom>
            <a:noFill/>
            <a:ln>
              <a:noFill/>
            </a:ln>
          </p:spPr>
        </p:pic>
        <p:cxnSp>
          <p:nvCxnSpPr>
            <p:cNvPr id="511" name="Google Shape;511;p48"/>
            <p:cNvCxnSpPr/>
            <p:nvPr/>
          </p:nvCxnSpPr>
          <p:spPr>
            <a:xfrm flipH="1" rot="10800000">
              <a:off x="8895038" y="4168875"/>
              <a:ext cx="1366200" cy="2400"/>
            </a:xfrm>
            <a:prstGeom prst="straightConnector1">
              <a:avLst/>
            </a:prstGeom>
            <a:noFill/>
            <a:ln cap="flat" cmpd="sng" w="38100">
              <a:solidFill>
                <a:schemeClr val="dk1"/>
              </a:solidFill>
              <a:prstDash val="solid"/>
              <a:round/>
              <a:headEnd len="med" w="med" type="none"/>
              <a:tailEnd len="med" w="med" type="triangle"/>
            </a:ln>
          </p:spPr>
        </p:cxnSp>
      </p:grpSp>
      <p:grpSp>
        <p:nvGrpSpPr>
          <p:cNvPr id="512" name="Google Shape;512;p48"/>
          <p:cNvGrpSpPr/>
          <p:nvPr/>
        </p:nvGrpSpPr>
        <p:grpSpPr>
          <a:xfrm>
            <a:off x="8337425" y="4221676"/>
            <a:ext cx="1923813" cy="486300"/>
            <a:chOff x="8337425" y="4221676"/>
            <a:chExt cx="1923813" cy="486300"/>
          </a:xfrm>
        </p:grpSpPr>
        <p:cxnSp>
          <p:nvCxnSpPr>
            <p:cNvPr id="513" name="Google Shape;513;p48"/>
            <p:cNvCxnSpPr/>
            <p:nvPr/>
          </p:nvCxnSpPr>
          <p:spPr>
            <a:xfrm rot="10800000">
              <a:off x="8895038" y="4463625"/>
              <a:ext cx="1366200" cy="2400"/>
            </a:xfrm>
            <a:prstGeom prst="straightConnector1">
              <a:avLst/>
            </a:prstGeom>
            <a:noFill/>
            <a:ln cap="flat" cmpd="sng" w="38100">
              <a:solidFill>
                <a:schemeClr val="dk1"/>
              </a:solidFill>
              <a:prstDash val="solid"/>
              <a:round/>
              <a:headEnd len="med" w="med" type="none"/>
              <a:tailEnd len="med" w="med" type="triangle"/>
            </a:ln>
          </p:spPr>
        </p:cxnSp>
        <p:pic>
          <p:nvPicPr>
            <p:cNvPr id="514" name="Google Shape;514;p48"/>
            <p:cNvPicPr preferRelativeResize="0"/>
            <p:nvPr/>
          </p:nvPicPr>
          <p:blipFill>
            <a:blip r:embed="rId4">
              <a:alphaModFix/>
            </a:blip>
            <a:stretch>
              <a:fillRect/>
            </a:stretch>
          </p:blipFill>
          <p:spPr>
            <a:xfrm>
              <a:off x="8337425" y="4221676"/>
              <a:ext cx="486300" cy="486300"/>
            </a:xfrm>
            <a:prstGeom prst="rect">
              <a:avLst/>
            </a:prstGeom>
            <a:noFill/>
            <a:ln>
              <a:noFill/>
            </a:ln>
          </p:spPr>
        </p:pic>
      </p:grpSp>
      <p:grpSp>
        <p:nvGrpSpPr>
          <p:cNvPr id="515" name="Google Shape;515;p48"/>
          <p:cNvGrpSpPr/>
          <p:nvPr/>
        </p:nvGrpSpPr>
        <p:grpSpPr>
          <a:xfrm>
            <a:off x="13741500" y="3831238"/>
            <a:ext cx="2544813" cy="831450"/>
            <a:chOff x="13741500" y="3831238"/>
            <a:chExt cx="2544813" cy="831450"/>
          </a:xfrm>
        </p:grpSpPr>
        <p:pic>
          <p:nvPicPr>
            <p:cNvPr id="516" name="Google Shape;516;p48"/>
            <p:cNvPicPr preferRelativeResize="0"/>
            <p:nvPr/>
          </p:nvPicPr>
          <p:blipFill>
            <a:blip r:embed="rId4">
              <a:alphaModFix/>
            </a:blip>
            <a:stretch>
              <a:fillRect/>
            </a:stretch>
          </p:blipFill>
          <p:spPr>
            <a:xfrm>
              <a:off x="15800013" y="3831238"/>
              <a:ext cx="486300" cy="486300"/>
            </a:xfrm>
            <a:prstGeom prst="rect">
              <a:avLst/>
            </a:prstGeom>
            <a:noFill/>
            <a:ln>
              <a:noFill/>
            </a:ln>
          </p:spPr>
        </p:pic>
        <p:grpSp>
          <p:nvGrpSpPr>
            <p:cNvPr id="517" name="Google Shape;517;p48"/>
            <p:cNvGrpSpPr/>
            <p:nvPr/>
          </p:nvGrpSpPr>
          <p:grpSpPr>
            <a:xfrm>
              <a:off x="14299113" y="4123588"/>
              <a:ext cx="1366200" cy="297150"/>
              <a:chOff x="14299113" y="4123588"/>
              <a:chExt cx="1366200" cy="297150"/>
            </a:xfrm>
          </p:grpSpPr>
          <p:cxnSp>
            <p:nvCxnSpPr>
              <p:cNvPr id="518" name="Google Shape;518;p48"/>
              <p:cNvCxnSpPr/>
              <p:nvPr/>
            </p:nvCxnSpPr>
            <p:spPr>
              <a:xfrm flipH="1" rot="10800000">
                <a:off x="14299113" y="4123588"/>
                <a:ext cx="1366200" cy="2400"/>
              </a:xfrm>
              <a:prstGeom prst="straightConnector1">
                <a:avLst/>
              </a:prstGeom>
              <a:noFill/>
              <a:ln cap="flat" cmpd="sng" w="38100">
                <a:solidFill>
                  <a:schemeClr val="dk1"/>
                </a:solidFill>
                <a:prstDash val="solid"/>
                <a:round/>
                <a:headEnd len="med" w="med" type="none"/>
                <a:tailEnd len="med" w="med" type="triangle"/>
              </a:ln>
            </p:spPr>
          </p:cxnSp>
          <p:cxnSp>
            <p:nvCxnSpPr>
              <p:cNvPr id="519" name="Google Shape;519;p48"/>
              <p:cNvCxnSpPr/>
              <p:nvPr/>
            </p:nvCxnSpPr>
            <p:spPr>
              <a:xfrm rot="10800000">
                <a:off x="14299113" y="4418338"/>
                <a:ext cx="1366200" cy="2400"/>
              </a:xfrm>
              <a:prstGeom prst="straightConnector1">
                <a:avLst/>
              </a:prstGeom>
              <a:noFill/>
              <a:ln cap="flat" cmpd="sng" w="38100">
                <a:solidFill>
                  <a:schemeClr val="dk1"/>
                </a:solidFill>
                <a:prstDash val="solid"/>
                <a:round/>
                <a:headEnd len="med" w="med" type="none"/>
                <a:tailEnd len="med" w="med" type="triangle"/>
              </a:ln>
            </p:spPr>
          </p:cxnSp>
        </p:grpSp>
        <p:pic>
          <p:nvPicPr>
            <p:cNvPr id="520" name="Google Shape;520;p48"/>
            <p:cNvPicPr preferRelativeResize="0"/>
            <p:nvPr/>
          </p:nvPicPr>
          <p:blipFill>
            <a:blip r:embed="rId4">
              <a:alphaModFix/>
            </a:blip>
            <a:stretch>
              <a:fillRect/>
            </a:stretch>
          </p:blipFill>
          <p:spPr>
            <a:xfrm>
              <a:off x="13741500" y="4176388"/>
              <a:ext cx="486300" cy="486300"/>
            </a:xfrm>
            <a:prstGeom prst="rect">
              <a:avLst/>
            </a:prstGeom>
            <a:noFill/>
            <a:ln>
              <a:noFill/>
            </a:ln>
          </p:spPr>
        </p:pic>
      </p:grpSp>
      <p:grpSp>
        <p:nvGrpSpPr>
          <p:cNvPr id="521" name="Google Shape;521;p48"/>
          <p:cNvGrpSpPr/>
          <p:nvPr/>
        </p:nvGrpSpPr>
        <p:grpSpPr>
          <a:xfrm>
            <a:off x="16421002" y="3876529"/>
            <a:ext cx="2589901" cy="587100"/>
            <a:chOff x="17109740" y="3416442"/>
            <a:chExt cx="2589901" cy="587100"/>
          </a:xfrm>
        </p:grpSpPr>
        <p:sp>
          <p:nvSpPr>
            <p:cNvPr id="522" name="Google Shape;522;p48"/>
            <p:cNvSpPr/>
            <p:nvPr/>
          </p:nvSpPr>
          <p:spPr>
            <a:xfrm>
              <a:off x="17109741" y="3416442"/>
              <a:ext cx="2589900" cy="587100"/>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 sz="1900">
                  <a:solidFill>
                    <a:schemeClr val="dk1"/>
                  </a:solidFill>
                  <a:latin typeface="Montserrat SemiBold"/>
                  <a:ea typeface="Montserrat SemiBold"/>
                  <a:cs typeface="Montserrat SemiBold"/>
                  <a:sym typeface="Montserrat SemiBold"/>
                </a:rPr>
                <a:t>Follower Broker</a:t>
              </a:r>
              <a:endParaRPr sz="1900">
                <a:solidFill>
                  <a:schemeClr val="dk1"/>
                </a:solidFill>
                <a:latin typeface="Montserrat SemiBold"/>
                <a:ea typeface="Montserrat SemiBold"/>
                <a:cs typeface="Montserrat SemiBold"/>
                <a:sym typeface="Montserrat SemiBold"/>
              </a:endParaRPr>
            </a:p>
          </p:txBody>
        </p:sp>
        <p:sp>
          <p:nvSpPr>
            <p:cNvPr id="523" name="Google Shape;523;p48"/>
            <p:cNvSpPr/>
            <p:nvPr/>
          </p:nvSpPr>
          <p:spPr>
            <a:xfrm>
              <a:off x="17109740" y="3416442"/>
              <a:ext cx="186000" cy="587100"/>
            </a:xfrm>
            <a:prstGeom prst="roundRect">
              <a:avLst>
                <a:gd fmla="val 0" name="adj"/>
              </a:avLst>
            </a:prstGeom>
            <a:solidFill>
              <a:schemeClr val="accent5"/>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grpSp>
      <p:grpSp>
        <p:nvGrpSpPr>
          <p:cNvPr id="524" name="Google Shape;524;p48"/>
          <p:cNvGrpSpPr/>
          <p:nvPr/>
        </p:nvGrpSpPr>
        <p:grpSpPr>
          <a:xfrm>
            <a:off x="11344875" y="4601451"/>
            <a:ext cx="2590850" cy="4855989"/>
            <a:chOff x="11344875" y="4601451"/>
            <a:chExt cx="2590850" cy="4855989"/>
          </a:xfrm>
        </p:grpSpPr>
        <p:grpSp>
          <p:nvGrpSpPr>
            <p:cNvPr id="525" name="Google Shape;525;p48"/>
            <p:cNvGrpSpPr/>
            <p:nvPr/>
          </p:nvGrpSpPr>
          <p:grpSpPr>
            <a:xfrm>
              <a:off x="11550950" y="5197249"/>
              <a:ext cx="1839113" cy="4260191"/>
              <a:chOff x="11550950" y="5197249"/>
              <a:chExt cx="1839113" cy="4260191"/>
            </a:xfrm>
          </p:grpSpPr>
          <p:sp>
            <p:nvSpPr>
              <p:cNvPr id="526" name="Google Shape;526;p48"/>
              <p:cNvSpPr/>
              <p:nvPr/>
            </p:nvSpPr>
            <p:spPr>
              <a:xfrm>
                <a:off x="12240625" y="5197250"/>
                <a:ext cx="1090575" cy="3938850"/>
              </a:xfrm>
              <a:custGeom>
                <a:rect b="b" l="l" r="r" t="t"/>
                <a:pathLst>
                  <a:path extrusionOk="0" h="19787" w="20695">
                    <a:moveTo>
                      <a:pt x="0" y="0"/>
                    </a:moveTo>
                    <a:lnTo>
                      <a:pt x="0" y="19787"/>
                    </a:lnTo>
                    <a:lnTo>
                      <a:pt x="20695" y="19787"/>
                    </a:lnTo>
                  </a:path>
                </a:pathLst>
              </a:custGeom>
              <a:noFill/>
              <a:ln cap="flat" cmpd="sng" w="38100">
                <a:solidFill>
                  <a:schemeClr val="dk1"/>
                </a:solidFill>
                <a:prstDash val="solid"/>
                <a:round/>
                <a:headEnd len="med" w="med" type="none"/>
                <a:tailEnd len="med" w="med" type="triangle"/>
              </a:ln>
            </p:spPr>
          </p:sp>
          <p:sp>
            <p:nvSpPr>
              <p:cNvPr id="527" name="Google Shape;527;p48"/>
              <p:cNvSpPr/>
              <p:nvPr/>
            </p:nvSpPr>
            <p:spPr>
              <a:xfrm>
                <a:off x="11550950" y="5197249"/>
                <a:ext cx="1839113" cy="4260191"/>
              </a:xfrm>
              <a:custGeom>
                <a:rect b="b" l="l" r="r" t="t"/>
                <a:pathLst>
                  <a:path extrusionOk="0" h="19787" w="20695">
                    <a:moveTo>
                      <a:pt x="0" y="0"/>
                    </a:moveTo>
                    <a:lnTo>
                      <a:pt x="0" y="19787"/>
                    </a:lnTo>
                    <a:lnTo>
                      <a:pt x="20695" y="19787"/>
                    </a:lnTo>
                  </a:path>
                </a:pathLst>
              </a:custGeom>
              <a:noFill/>
              <a:ln cap="flat" cmpd="sng" w="38100">
                <a:solidFill>
                  <a:schemeClr val="dk1"/>
                </a:solidFill>
                <a:prstDash val="solid"/>
                <a:round/>
                <a:headEnd len="med" w="med" type="triangle"/>
                <a:tailEnd len="med" w="med" type="none"/>
              </a:ln>
            </p:spPr>
          </p:sp>
        </p:grpSp>
        <p:pic>
          <p:nvPicPr>
            <p:cNvPr id="528" name="Google Shape;528;p48"/>
            <p:cNvPicPr preferRelativeResize="0"/>
            <p:nvPr/>
          </p:nvPicPr>
          <p:blipFill>
            <a:blip r:embed="rId4">
              <a:alphaModFix/>
            </a:blip>
            <a:stretch>
              <a:fillRect/>
            </a:stretch>
          </p:blipFill>
          <p:spPr>
            <a:xfrm>
              <a:off x="13449425" y="8902738"/>
              <a:ext cx="486300" cy="486300"/>
            </a:xfrm>
            <a:prstGeom prst="rect">
              <a:avLst/>
            </a:prstGeom>
            <a:noFill/>
            <a:ln>
              <a:noFill/>
            </a:ln>
          </p:spPr>
        </p:pic>
        <p:pic>
          <p:nvPicPr>
            <p:cNvPr id="529" name="Google Shape;529;p48"/>
            <p:cNvPicPr preferRelativeResize="0"/>
            <p:nvPr/>
          </p:nvPicPr>
          <p:blipFill>
            <a:blip r:embed="rId4">
              <a:alphaModFix/>
            </a:blip>
            <a:stretch>
              <a:fillRect/>
            </a:stretch>
          </p:blipFill>
          <p:spPr>
            <a:xfrm>
              <a:off x="11344875" y="4601451"/>
              <a:ext cx="486300" cy="486300"/>
            </a:xfrm>
            <a:prstGeom prst="rect">
              <a:avLst/>
            </a:prstGeom>
            <a:noFill/>
            <a:ln>
              <a:noFill/>
            </a:ln>
          </p:spPr>
        </p:pic>
      </p:grpSp>
      <p:grpSp>
        <p:nvGrpSpPr>
          <p:cNvPr id="530" name="Google Shape;530;p48"/>
          <p:cNvGrpSpPr/>
          <p:nvPr/>
        </p:nvGrpSpPr>
        <p:grpSpPr>
          <a:xfrm>
            <a:off x="13741488" y="8501100"/>
            <a:ext cx="2156400" cy="1946450"/>
            <a:chOff x="13804963" y="9458975"/>
            <a:chExt cx="2156400" cy="1946450"/>
          </a:xfrm>
        </p:grpSpPr>
        <p:pic>
          <p:nvPicPr>
            <p:cNvPr id="531" name="Google Shape;531;p48"/>
            <p:cNvPicPr preferRelativeResize="0"/>
            <p:nvPr/>
          </p:nvPicPr>
          <p:blipFill>
            <a:blip r:embed="rId5">
              <a:alphaModFix/>
            </a:blip>
            <a:stretch>
              <a:fillRect/>
            </a:stretch>
          </p:blipFill>
          <p:spPr>
            <a:xfrm>
              <a:off x="14211414" y="9458975"/>
              <a:ext cx="1343475" cy="1343475"/>
            </a:xfrm>
            <a:prstGeom prst="rect">
              <a:avLst/>
            </a:prstGeom>
            <a:noFill/>
            <a:ln>
              <a:noFill/>
            </a:ln>
          </p:spPr>
        </p:pic>
        <p:sp>
          <p:nvSpPr>
            <p:cNvPr id="532" name="Google Shape;532;p48"/>
            <p:cNvSpPr txBox="1"/>
            <p:nvPr/>
          </p:nvSpPr>
          <p:spPr>
            <a:xfrm>
              <a:off x="13804963" y="1091912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ZooKeeper</a:t>
              </a:r>
              <a:endParaRPr sz="2400">
                <a:solidFill>
                  <a:srgbClr val="040531"/>
                </a:solidFill>
                <a:latin typeface="Montserrat SemiBold"/>
                <a:ea typeface="Montserrat SemiBold"/>
                <a:cs typeface="Montserrat SemiBold"/>
                <a:sym typeface="Montserrat SemiBold"/>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49"/>
          <p:cNvSpPr txBox="1"/>
          <p:nvPr/>
        </p:nvSpPr>
        <p:spPr>
          <a:xfrm>
            <a:off x="4303763" y="2955138"/>
            <a:ext cx="16333500" cy="7805700"/>
          </a:xfrm>
          <a:prstGeom prst="rect">
            <a:avLst/>
          </a:prstGeom>
          <a:solidFill>
            <a:srgbClr val="FFFFFF"/>
          </a:solidFill>
          <a:ln>
            <a:noFill/>
          </a:ln>
          <a:effectLst>
            <a:outerShdw blurRad="671513" rotWithShape="0" algn="bl" dir="5460000" dist="266700">
              <a:srgbClr val="000000">
                <a:alpha val="15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2900">
              <a:solidFill>
                <a:srgbClr val="040531"/>
              </a:solidFill>
              <a:latin typeface="Montserrat"/>
              <a:ea typeface="Montserrat"/>
              <a:cs typeface="Montserrat"/>
              <a:sym typeface="Montserrat"/>
            </a:endParaRPr>
          </a:p>
        </p:txBody>
      </p:sp>
      <p:sp>
        <p:nvSpPr>
          <p:cNvPr id="538" name="Google Shape;538;p49"/>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Data Flow in Kafka</a:t>
            </a:r>
            <a:endParaRPr/>
          </a:p>
        </p:txBody>
      </p:sp>
      <p:sp>
        <p:nvSpPr>
          <p:cNvPr id="539" name="Google Shape;539;p49"/>
          <p:cNvSpPr txBox="1"/>
          <p:nvPr/>
        </p:nvSpPr>
        <p:spPr>
          <a:xfrm>
            <a:off x="5963400" y="6840838"/>
            <a:ext cx="3560700" cy="41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040531"/>
                </a:solidFill>
                <a:latin typeface="Montserrat SemiBold"/>
                <a:ea typeface="Montserrat SemiBold"/>
                <a:cs typeface="Montserrat SemiBold"/>
                <a:sym typeface="Montserrat SemiBold"/>
              </a:rPr>
              <a:t>Username: sally</a:t>
            </a:r>
            <a:endParaRPr sz="3000">
              <a:solidFill>
                <a:srgbClr val="040531"/>
              </a:solidFill>
              <a:latin typeface="Montserrat SemiBold"/>
              <a:ea typeface="Montserrat SemiBold"/>
              <a:cs typeface="Montserrat SemiBold"/>
              <a:sym typeface="Montserrat SemiBold"/>
            </a:endParaRPr>
          </a:p>
          <a:p>
            <a:pPr indent="0" lvl="0" marL="0" rtl="0" algn="l">
              <a:spcBef>
                <a:spcPts val="0"/>
              </a:spcBef>
              <a:spcAft>
                <a:spcPts val="0"/>
              </a:spcAft>
              <a:buNone/>
            </a:pPr>
            <a:r>
              <a:t/>
            </a:r>
            <a:endParaRPr sz="2400">
              <a:solidFill>
                <a:srgbClr val="040531"/>
              </a:solidFill>
              <a:latin typeface="Montserrat SemiBold"/>
              <a:ea typeface="Montserrat SemiBold"/>
              <a:cs typeface="Montserrat SemiBold"/>
              <a:sym typeface="Montserrat SemiBold"/>
            </a:endParaRPr>
          </a:p>
        </p:txBody>
      </p:sp>
      <p:cxnSp>
        <p:nvCxnSpPr>
          <p:cNvPr id="540" name="Google Shape;540;p49"/>
          <p:cNvCxnSpPr/>
          <p:nvPr/>
        </p:nvCxnSpPr>
        <p:spPr>
          <a:xfrm>
            <a:off x="9893525" y="7254550"/>
            <a:ext cx="5154000" cy="11100"/>
          </a:xfrm>
          <a:prstGeom prst="straightConnector1">
            <a:avLst/>
          </a:prstGeom>
          <a:noFill/>
          <a:ln cap="flat" cmpd="sng" w="38100">
            <a:solidFill>
              <a:schemeClr val="dk1"/>
            </a:solidFill>
            <a:prstDash val="solid"/>
            <a:round/>
            <a:headEnd len="med" w="med" type="none"/>
            <a:tailEnd len="med" w="med" type="triangle"/>
          </a:ln>
        </p:spPr>
      </p:cxnSp>
      <p:grpSp>
        <p:nvGrpSpPr>
          <p:cNvPr id="541" name="Google Shape;541;p49"/>
          <p:cNvGrpSpPr/>
          <p:nvPr/>
        </p:nvGrpSpPr>
        <p:grpSpPr>
          <a:xfrm>
            <a:off x="15303403" y="6178651"/>
            <a:ext cx="3457800" cy="1738086"/>
            <a:chOff x="20824565" y="5652664"/>
            <a:chExt cx="3457800" cy="1738086"/>
          </a:xfrm>
        </p:grpSpPr>
        <p:pic>
          <p:nvPicPr>
            <p:cNvPr id="542" name="Google Shape;542;p49"/>
            <p:cNvPicPr preferRelativeResize="0"/>
            <p:nvPr/>
          </p:nvPicPr>
          <p:blipFill>
            <a:blip r:embed="rId3">
              <a:alphaModFix/>
            </a:blip>
            <a:stretch>
              <a:fillRect/>
            </a:stretch>
          </p:blipFill>
          <p:spPr>
            <a:xfrm>
              <a:off x="22113376" y="5652664"/>
              <a:ext cx="880202" cy="908700"/>
            </a:xfrm>
            <a:prstGeom prst="rect">
              <a:avLst/>
            </a:prstGeom>
            <a:noFill/>
            <a:ln>
              <a:noFill/>
            </a:ln>
          </p:spPr>
        </p:pic>
        <p:sp>
          <p:nvSpPr>
            <p:cNvPr id="543" name="Google Shape;543;p49"/>
            <p:cNvSpPr txBox="1"/>
            <p:nvPr/>
          </p:nvSpPr>
          <p:spPr>
            <a:xfrm>
              <a:off x="20824565" y="6704649"/>
              <a:ext cx="3457800" cy="68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040531"/>
                  </a:solidFill>
                  <a:latin typeface="Montserrat SemiBold"/>
                  <a:ea typeface="Montserrat SemiBold"/>
                  <a:cs typeface="Montserrat SemiBold"/>
                  <a:sym typeface="Montserrat SemiBold"/>
                </a:rPr>
                <a:t>KafkaPrincipal</a:t>
              </a:r>
              <a:endParaRPr sz="2400">
                <a:solidFill>
                  <a:srgbClr val="040531"/>
                </a:solidFill>
                <a:latin typeface="Montserrat SemiBold"/>
                <a:ea typeface="Montserrat SemiBold"/>
                <a:cs typeface="Montserrat SemiBold"/>
                <a:sym typeface="Montserrat SemiBold"/>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50"/>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Interaction Types</a:t>
            </a:r>
            <a:endParaRPr/>
          </a:p>
        </p:txBody>
      </p:sp>
      <p:grpSp>
        <p:nvGrpSpPr>
          <p:cNvPr id="549" name="Google Shape;549;p50"/>
          <p:cNvGrpSpPr/>
          <p:nvPr/>
        </p:nvGrpSpPr>
        <p:grpSpPr>
          <a:xfrm>
            <a:off x="2958959" y="2962601"/>
            <a:ext cx="8290956" cy="7790793"/>
            <a:chOff x="1267075" y="2148225"/>
            <a:chExt cx="4980750" cy="6642900"/>
          </a:xfrm>
        </p:grpSpPr>
        <p:sp>
          <p:nvSpPr>
            <p:cNvPr id="550" name="Google Shape;550;p50"/>
            <p:cNvSpPr/>
            <p:nvPr/>
          </p:nvSpPr>
          <p:spPr>
            <a:xfrm>
              <a:off x="1267075" y="2148225"/>
              <a:ext cx="4980300" cy="6642900"/>
            </a:xfrm>
            <a:prstGeom prst="roundRect">
              <a:avLst>
                <a:gd fmla="val 1351" name="adj"/>
              </a:avLst>
            </a:prstGeom>
            <a:solidFill>
              <a:srgbClr val="FFFFFF"/>
            </a:solidFill>
            <a:ln>
              <a:noFill/>
            </a:ln>
            <a:effectLst>
              <a:outerShdw blurRad="614363" rotWithShape="0" algn="bl" dir="4080000" dist="209550">
                <a:srgbClr val="000000">
                  <a:alpha val="8000"/>
                </a:srgbClr>
              </a:outerShdw>
            </a:effectLst>
          </p:spPr>
          <p:txBody>
            <a:bodyPr anchorCtr="0" anchor="ctr" bIns="365750" lIns="365750" spcFirstLastPara="1" rIns="914400" wrap="square" tIns="365750">
              <a:noAutofit/>
            </a:bodyPr>
            <a:lstStyle/>
            <a:p>
              <a:pPr indent="0" lvl="0" marL="457200" rtl="0" algn="l">
                <a:spcBef>
                  <a:spcPts val="0"/>
                </a:spcBef>
                <a:spcAft>
                  <a:spcPts val="0"/>
                </a:spcAft>
                <a:buNone/>
              </a:pPr>
              <a:r>
                <a:t/>
              </a:r>
              <a:endParaRPr sz="2400">
                <a:solidFill>
                  <a:srgbClr val="173361"/>
                </a:solidFill>
                <a:latin typeface="Montserrat"/>
                <a:ea typeface="Montserrat"/>
                <a:cs typeface="Montserrat"/>
                <a:sym typeface="Montserrat"/>
              </a:endParaRPr>
            </a:p>
            <a:p>
              <a:pPr indent="0" lvl="0" marL="457200" rtl="0" algn="l">
                <a:spcBef>
                  <a:spcPts val="0"/>
                </a:spcBef>
                <a:spcAft>
                  <a:spcPts val="0"/>
                </a:spcAft>
                <a:buNone/>
              </a:pPr>
              <a:r>
                <a:t/>
              </a:r>
              <a:endParaRPr sz="2600">
                <a:solidFill>
                  <a:srgbClr val="173361"/>
                </a:solidFill>
                <a:latin typeface="Montserrat"/>
                <a:ea typeface="Montserrat"/>
                <a:cs typeface="Montserrat"/>
                <a:sym typeface="Montserrat"/>
              </a:endParaRPr>
            </a:p>
            <a:p>
              <a:pPr indent="0" lvl="0" marL="457200" rtl="0" algn="l">
                <a:spcBef>
                  <a:spcPts val="0"/>
                </a:spcBef>
                <a:spcAft>
                  <a:spcPts val="0"/>
                </a:spcAft>
                <a:buNone/>
              </a:pPr>
              <a:r>
                <a:t/>
              </a:r>
              <a:endParaRPr sz="2400">
                <a:solidFill>
                  <a:srgbClr val="173361"/>
                </a:solidFill>
                <a:latin typeface="Montserrat"/>
                <a:ea typeface="Montserrat"/>
                <a:cs typeface="Montserrat"/>
                <a:sym typeface="Montserrat"/>
              </a:endParaRPr>
            </a:p>
            <a:p>
              <a:pPr indent="0" lvl="0" marL="457200" rtl="0" algn="l">
                <a:spcBef>
                  <a:spcPts val="0"/>
                </a:spcBef>
                <a:spcAft>
                  <a:spcPts val="0"/>
                </a:spcAft>
                <a:buNone/>
              </a:pPr>
              <a:r>
                <a:t/>
              </a:r>
              <a:endParaRPr sz="2400">
                <a:solidFill>
                  <a:srgbClr val="173361"/>
                </a:solidFill>
                <a:latin typeface="Montserrat"/>
                <a:ea typeface="Montserrat"/>
                <a:cs typeface="Montserrat"/>
                <a:sym typeface="Montserrat"/>
              </a:endParaRPr>
            </a:p>
            <a:p>
              <a:pPr indent="0" lvl="0" marL="457200" rtl="0" algn="l">
                <a:spcBef>
                  <a:spcPts val="0"/>
                </a:spcBef>
                <a:spcAft>
                  <a:spcPts val="0"/>
                </a:spcAft>
                <a:buNone/>
              </a:pPr>
              <a:r>
                <a:t/>
              </a:r>
              <a:endParaRPr sz="2400">
                <a:solidFill>
                  <a:srgbClr val="173361"/>
                </a:solidFill>
                <a:latin typeface="Montserrat"/>
                <a:ea typeface="Montserrat"/>
                <a:cs typeface="Montserrat"/>
                <a:sym typeface="Montserrat"/>
              </a:endParaRPr>
            </a:p>
            <a:p>
              <a:pPr indent="0" lvl="0" marL="457200" rtl="0" algn="l">
                <a:spcBef>
                  <a:spcPts val="0"/>
                </a:spcBef>
                <a:spcAft>
                  <a:spcPts val="0"/>
                </a:spcAft>
                <a:buNone/>
              </a:pPr>
              <a:r>
                <a:t/>
              </a:r>
              <a:endParaRPr sz="2400">
                <a:solidFill>
                  <a:srgbClr val="173361"/>
                </a:solidFill>
                <a:latin typeface="Montserrat"/>
                <a:ea typeface="Montserrat"/>
                <a:cs typeface="Montserrat"/>
                <a:sym typeface="Montserrat"/>
              </a:endParaRPr>
            </a:p>
            <a:p>
              <a:pPr indent="0" lvl="0" marL="457200" rtl="0" algn="l">
                <a:spcBef>
                  <a:spcPts val="0"/>
                </a:spcBef>
                <a:spcAft>
                  <a:spcPts val="0"/>
                </a:spcAft>
                <a:buNone/>
              </a:pPr>
              <a:r>
                <a:t/>
              </a:r>
              <a:endParaRPr sz="2400">
                <a:solidFill>
                  <a:srgbClr val="173361"/>
                </a:solidFill>
                <a:latin typeface="Montserrat"/>
                <a:ea typeface="Montserrat"/>
                <a:cs typeface="Montserrat"/>
                <a:sym typeface="Montserrat"/>
              </a:endParaRPr>
            </a:p>
            <a:p>
              <a:pPr indent="0" lvl="0" marL="457200" rtl="0" algn="l">
                <a:spcBef>
                  <a:spcPts val="0"/>
                </a:spcBef>
                <a:spcAft>
                  <a:spcPts val="0"/>
                </a:spcAft>
                <a:buNone/>
              </a:pPr>
              <a:r>
                <a:t/>
              </a:r>
              <a:endParaRPr sz="2400">
                <a:solidFill>
                  <a:srgbClr val="173361"/>
                </a:solidFill>
                <a:latin typeface="Montserrat"/>
                <a:ea typeface="Montserrat"/>
                <a:cs typeface="Montserrat"/>
                <a:sym typeface="Montserrat"/>
              </a:endParaRPr>
            </a:p>
          </p:txBody>
        </p:sp>
        <p:sp>
          <p:nvSpPr>
            <p:cNvPr id="551" name="Google Shape;551;p50"/>
            <p:cNvSpPr/>
            <p:nvPr/>
          </p:nvSpPr>
          <p:spPr>
            <a:xfrm>
              <a:off x="1267525" y="2148225"/>
              <a:ext cx="4980300" cy="189000"/>
            </a:xfrm>
            <a:prstGeom prst="round2SameRect">
              <a:avLst>
                <a:gd fmla="val 34339" name="adj1"/>
                <a:gd fmla="val 0" name="adj2"/>
              </a:avLst>
            </a:prstGeom>
            <a:solidFill>
              <a:srgbClr val="38CC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2" name="Google Shape;552;p50"/>
          <p:cNvGrpSpPr/>
          <p:nvPr/>
        </p:nvGrpSpPr>
        <p:grpSpPr>
          <a:xfrm>
            <a:off x="11926143" y="2962601"/>
            <a:ext cx="8290956" cy="7790793"/>
            <a:chOff x="1267075" y="2148225"/>
            <a:chExt cx="4980750" cy="6642900"/>
          </a:xfrm>
        </p:grpSpPr>
        <p:sp>
          <p:nvSpPr>
            <p:cNvPr id="553" name="Google Shape;553;p50"/>
            <p:cNvSpPr/>
            <p:nvPr/>
          </p:nvSpPr>
          <p:spPr>
            <a:xfrm>
              <a:off x="1267075" y="2148225"/>
              <a:ext cx="4980300" cy="6642900"/>
            </a:xfrm>
            <a:prstGeom prst="roundRect">
              <a:avLst>
                <a:gd fmla="val 1351" name="adj"/>
              </a:avLst>
            </a:prstGeom>
            <a:solidFill>
              <a:srgbClr val="FFFFFF"/>
            </a:solidFill>
            <a:ln>
              <a:noFill/>
            </a:ln>
            <a:effectLst>
              <a:outerShdw blurRad="614363" rotWithShape="0" algn="bl" dir="4080000" dist="209550">
                <a:srgbClr val="000000">
                  <a:alpha val="8000"/>
                </a:srgbClr>
              </a:outerShdw>
            </a:effectLst>
          </p:spPr>
          <p:txBody>
            <a:bodyPr anchorCtr="0" anchor="ctr" bIns="365750" lIns="365750" spcFirstLastPara="1" rIns="914400" wrap="square" tIns="365750">
              <a:noAutofit/>
            </a:bodyPr>
            <a:lstStyle/>
            <a:p>
              <a:pPr indent="0" lvl="0" marL="457200" rtl="0" algn="l">
                <a:spcBef>
                  <a:spcPts val="0"/>
                </a:spcBef>
                <a:spcAft>
                  <a:spcPts val="0"/>
                </a:spcAft>
                <a:buNone/>
              </a:pPr>
              <a:r>
                <a:t/>
              </a:r>
              <a:endParaRPr sz="2400">
                <a:solidFill>
                  <a:srgbClr val="173361"/>
                </a:solidFill>
                <a:latin typeface="Montserrat"/>
                <a:ea typeface="Montserrat"/>
                <a:cs typeface="Montserrat"/>
                <a:sym typeface="Montserrat"/>
              </a:endParaRPr>
            </a:p>
            <a:p>
              <a:pPr indent="0" lvl="0" marL="457200" rtl="0" algn="l">
                <a:spcBef>
                  <a:spcPts val="0"/>
                </a:spcBef>
                <a:spcAft>
                  <a:spcPts val="0"/>
                </a:spcAft>
                <a:buNone/>
              </a:pPr>
              <a:r>
                <a:t/>
              </a:r>
              <a:endParaRPr sz="2600">
                <a:solidFill>
                  <a:srgbClr val="173361"/>
                </a:solidFill>
                <a:latin typeface="Montserrat"/>
                <a:ea typeface="Montserrat"/>
                <a:cs typeface="Montserrat"/>
                <a:sym typeface="Montserrat"/>
              </a:endParaRPr>
            </a:p>
            <a:p>
              <a:pPr indent="0" lvl="0" marL="457200" rtl="0" algn="l">
                <a:spcBef>
                  <a:spcPts val="0"/>
                </a:spcBef>
                <a:spcAft>
                  <a:spcPts val="0"/>
                </a:spcAft>
                <a:buNone/>
              </a:pPr>
              <a:r>
                <a:t/>
              </a:r>
              <a:endParaRPr sz="2400">
                <a:solidFill>
                  <a:srgbClr val="173361"/>
                </a:solidFill>
                <a:latin typeface="Montserrat"/>
                <a:ea typeface="Montserrat"/>
                <a:cs typeface="Montserrat"/>
                <a:sym typeface="Montserrat"/>
              </a:endParaRPr>
            </a:p>
            <a:p>
              <a:pPr indent="0" lvl="0" marL="457200" rtl="0" algn="l">
                <a:spcBef>
                  <a:spcPts val="0"/>
                </a:spcBef>
                <a:spcAft>
                  <a:spcPts val="0"/>
                </a:spcAft>
                <a:buNone/>
              </a:pPr>
              <a:r>
                <a:t/>
              </a:r>
              <a:endParaRPr sz="2400">
                <a:solidFill>
                  <a:srgbClr val="173361"/>
                </a:solidFill>
                <a:latin typeface="Montserrat"/>
                <a:ea typeface="Montserrat"/>
                <a:cs typeface="Montserrat"/>
                <a:sym typeface="Montserrat"/>
              </a:endParaRPr>
            </a:p>
            <a:p>
              <a:pPr indent="0" lvl="0" marL="457200" rtl="0" algn="l">
                <a:spcBef>
                  <a:spcPts val="0"/>
                </a:spcBef>
                <a:spcAft>
                  <a:spcPts val="0"/>
                </a:spcAft>
                <a:buNone/>
              </a:pPr>
              <a:r>
                <a:t/>
              </a:r>
              <a:endParaRPr sz="2400">
                <a:solidFill>
                  <a:srgbClr val="173361"/>
                </a:solidFill>
                <a:latin typeface="Montserrat"/>
                <a:ea typeface="Montserrat"/>
                <a:cs typeface="Montserrat"/>
                <a:sym typeface="Montserrat"/>
              </a:endParaRPr>
            </a:p>
            <a:p>
              <a:pPr indent="0" lvl="0" marL="457200" rtl="0" algn="l">
                <a:spcBef>
                  <a:spcPts val="0"/>
                </a:spcBef>
                <a:spcAft>
                  <a:spcPts val="0"/>
                </a:spcAft>
                <a:buNone/>
              </a:pPr>
              <a:r>
                <a:t/>
              </a:r>
              <a:endParaRPr sz="2400">
                <a:solidFill>
                  <a:srgbClr val="173361"/>
                </a:solidFill>
                <a:latin typeface="Montserrat"/>
                <a:ea typeface="Montserrat"/>
                <a:cs typeface="Montserrat"/>
                <a:sym typeface="Montserrat"/>
              </a:endParaRPr>
            </a:p>
            <a:p>
              <a:pPr indent="0" lvl="0" marL="457200" rtl="0" algn="l">
                <a:spcBef>
                  <a:spcPts val="0"/>
                </a:spcBef>
                <a:spcAft>
                  <a:spcPts val="0"/>
                </a:spcAft>
                <a:buNone/>
              </a:pPr>
              <a:r>
                <a:t/>
              </a:r>
              <a:endParaRPr sz="2400">
                <a:solidFill>
                  <a:srgbClr val="173361"/>
                </a:solidFill>
                <a:latin typeface="Montserrat"/>
                <a:ea typeface="Montserrat"/>
                <a:cs typeface="Montserrat"/>
                <a:sym typeface="Montserrat"/>
              </a:endParaRPr>
            </a:p>
            <a:p>
              <a:pPr indent="0" lvl="0" marL="457200" rtl="0" algn="l">
                <a:spcBef>
                  <a:spcPts val="0"/>
                </a:spcBef>
                <a:spcAft>
                  <a:spcPts val="0"/>
                </a:spcAft>
                <a:buNone/>
              </a:pPr>
              <a:r>
                <a:t/>
              </a:r>
              <a:endParaRPr sz="2400">
                <a:solidFill>
                  <a:srgbClr val="173361"/>
                </a:solidFill>
                <a:latin typeface="Montserrat"/>
                <a:ea typeface="Montserrat"/>
                <a:cs typeface="Montserrat"/>
                <a:sym typeface="Montserrat"/>
              </a:endParaRPr>
            </a:p>
          </p:txBody>
        </p:sp>
        <p:sp>
          <p:nvSpPr>
            <p:cNvPr id="554" name="Google Shape;554;p50"/>
            <p:cNvSpPr/>
            <p:nvPr/>
          </p:nvSpPr>
          <p:spPr>
            <a:xfrm>
              <a:off x="1267525" y="2148225"/>
              <a:ext cx="4980300" cy="189000"/>
            </a:xfrm>
            <a:prstGeom prst="round2SameRect">
              <a:avLst>
                <a:gd fmla="val 34339" name="adj1"/>
                <a:gd fmla="val 0" name="adj2"/>
              </a:avLst>
            </a:prstGeom>
            <a:solidFill>
              <a:srgbClr val="38CC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5" name="Google Shape;555;p50"/>
          <p:cNvSpPr txBox="1"/>
          <p:nvPr/>
        </p:nvSpPr>
        <p:spPr>
          <a:xfrm>
            <a:off x="4065717" y="4009142"/>
            <a:ext cx="6077100" cy="821100"/>
          </a:xfrm>
          <a:prstGeom prst="rect">
            <a:avLst/>
          </a:prstGeom>
          <a:noFill/>
          <a:ln>
            <a:noFill/>
          </a:ln>
        </p:spPr>
        <p:txBody>
          <a:bodyPr anchorCtr="0" anchor="t" bIns="91400" lIns="0" spcFirstLastPara="1" rIns="91425" wrap="square" tIns="0">
            <a:noAutofit/>
          </a:bodyPr>
          <a:lstStyle/>
          <a:p>
            <a:pPr indent="0" lvl="0" marL="0" rtl="0" algn="l">
              <a:spcBef>
                <a:spcPts val="0"/>
              </a:spcBef>
              <a:spcAft>
                <a:spcPts val="0"/>
              </a:spcAft>
              <a:buNone/>
            </a:pPr>
            <a:r>
              <a:rPr lang="en" sz="4000">
                <a:solidFill>
                  <a:srgbClr val="173361"/>
                </a:solidFill>
                <a:latin typeface="Montserrat SemiBold"/>
                <a:ea typeface="Montserrat SemiBold"/>
                <a:cs typeface="Montserrat SemiBold"/>
                <a:sym typeface="Montserrat SemiBold"/>
              </a:rPr>
              <a:t>Clients</a:t>
            </a:r>
            <a:endParaRPr sz="4000">
              <a:solidFill>
                <a:srgbClr val="173361"/>
              </a:solidFill>
              <a:latin typeface="Montserrat SemiBold"/>
              <a:ea typeface="Montserrat SemiBold"/>
              <a:cs typeface="Montserrat SemiBold"/>
              <a:sym typeface="Montserrat SemiBold"/>
            </a:endParaRPr>
          </a:p>
        </p:txBody>
      </p:sp>
      <p:sp>
        <p:nvSpPr>
          <p:cNvPr id="556" name="Google Shape;556;p50"/>
          <p:cNvSpPr txBox="1"/>
          <p:nvPr/>
        </p:nvSpPr>
        <p:spPr>
          <a:xfrm>
            <a:off x="13032906" y="4009142"/>
            <a:ext cx="6077100" cy="821100"/>
          </a:xfrm>
          <a:prstGeom prst="rect">
            <a:avLst/>
          </a:prstGeom>
          <a:noFill/>
          <a:ln>
            <a:noFill/>
          </a:ln>
        </p:spPr>
        <p:txBody>
          <a:bodyPr anchorCtr="0" anchor="t" bIns="91400" lIns="0" spcFirstLastPara="1" rIns="91425" wrap="square" tIns="0">
            <a:noAutofit/>
          </a:bodyPr>
          <a:lstStyle/>
          <a:p>
            <a:pPr indent="0" lvl="0" marL="0" rtl="0" algn="l">
              <a:spcBef>
                <a:spcPts val="0"/>
              </a:spcBef>
              <a:spcAft>
                <a:spcPts val="0"/>
              </a:spcAft>
              <a:buNone/>
            </a:pPr>
            <a:r>
              <a:rPr lang="en" sz="4000">
                <a:solidFill>
                  <a:srgbClr val="173361"/>
                </a:solidFill>
                <a:latin typeface="Montserrat SemiBold"/>
                <a:ea typeface="Montserrat SemiBold"/>
                <a:cs typeface="Montserrat SemiBold"/>
                <a:sym typeface="Montserrat SemiBold"/>
              </a:rPr>
              <a:t>Brokers</a:t>
            </a:r>
            <a:endParaRPr sz="4000">
              <a:solidFill>
                <a:srgbClr val="173361"/>
              </a:solidFill>
              <a:latin typeface="Montserrat SemiBold"/>
              <a:ea typeface="Montserrat SemiBold"/>
              <a:cs typeface="Montserrat SemiBold"/>
              <a:sym typeface="Montserrat SemiBold"/>
            </a:endParaRPr>
          </a:p>
        </p:txBody>
      </p:sp>
      <p:sp>
        <p:nvSpPr>
          <p:cNvPr id="557" name="Google Shape;557;p50"/>
          <p:cNvSpPr txBox="1"/>
          <p:nvPr/>
        </p:nvSpPr>
        <p:spPr>
          <a:xfrm>
            <a:off x="4065717" y="5208747"/>
            <a:ext cx="6077100" cy="4763700"/>
          </a:xfrm>
          <a:prstGeom prst="rect">
            <a:avLst/>
          </a:prstGeom>
          <a:noFill/>
          <a:ln>
            <a:noFill/>
          </a:ln>
        </p:spPr>
        <p:txBody>
          <a:bodyPr anchorCtr="0" anchor="t" bIns="91400" lIns="0" spcFirstLastPara="1" rIns="91425" wrap="square" tIns="0">
            <a:noAutofit/>
          </a:bodyPr>
          <a:lstStyle/>
          <a:p>
            <a:pPr indent="-431800" lvl="0" marL="457200" rtl="0" algn="l">
              <a:lnSpc>
                <a:spcPct val="115000"/>
              </a:lnSpc>
              <a:spcBef>
                <a:spcPts val="2700"/>
              </a:spcBef>
              <a:spcAft>
                <a:spcPts val="0"/>
              </a:spcAft>
              <a:buClr>
                <a:schemeClr val="dk1"/>
              </a:buClr>
              <a:buSzPts val="3200"/>
              <a:buFont typeface="Montserrat"/>
              <a:buChar char="●"/>
            </a:pPr>
            <a:r>
              <a:rPr lang="en" sz="3200">
                <a:solidFill>
                  <a:schemeClr val="dk1"/>
                </a:solidFill>
                <a:latin typeface="Montserrat"/>
                <a:ea typeface="Montserrat"/>
                <a:cs typeface="Montserrat"/>
                <a:sym typeface="Montserrat"/>
              </a:rPr>
              <a:t>Users</a:t>
            </a:r>
            <a:endParaRPr sz="3200">
              <a:solidFill>
                <a:schemeClr val="dk1"/>
              </a:solidFill>
              <a:latin typeface="Montserrat"/>
              <a:ea typeface="Montserrat"/>
              <a:cs typeface="Montserrat"/>
              <a:sym typeface="Montserrat"/>
            </a:endParaRPr>
          </a:p>
          <a:p>
            <a:pPr indent="-431800" lvl="0" marL="457200" rtl="0" algn="l">
              <a:lnSpc>
                <a:spcPct val="115000"/>
              </a:lnSpc>
              <a:spcBef>
                <a:spcPts val="0"/>
              </a:spcBef>
              <a:spcAft>
                <a:spcPts val="0"/>
              </a:spcAft>
              <a:buClr>
                <a:schemeClr val="dk1"/>
              </a:buClr>
              <a:buSzPts val="3200"/>
              <a:buFont typeface="Montserrat"/>
              <a:buChar char="●"/>
            </a:pPr>
            <a:r>
              <a:rPr lang="en" sz="3200">
                <a:solidFill>
                  <a:schemeClr val="dk1"/>
                </a:solidFill>
                <a:latin typeface="Montserrat"/>
                <a:ea typeface="Montserrat"/>
                <a:cs typeface="Montserrat"/>
                <a:sym typeface="Montserrat"/>
              </a:rPr>
              <a:t>Applications</a:t>
            </a:r>
            <a:endParaRPr sz="3200">
              <a:solidFill>
                <a:schemeClr val="dk1"/>
              </a:solidFill>
              <a:latin typeface="Montserrat"/>
              <a:ea typeface="Montserrat"/>
              <a:cs typeface="Montserrat"/>
              <a:sym typeface="Montserrat"/>
            </a:endParaRPr>
          </a:p>
          <a:p>
            <a:pPr indent="-431800" lvl="0" marL="457200" rtl="0" algn="l">
              <a:lnSpc>
                <a:spcPct val="115000"/>
              </a:lnSpc>
              <a:spcBef>
                <a:spcPts val="0"/>
              </a:spcBef>
              <a:spcAft>
                <a:spcPts val="0"/>
              </a:spcAft>
              <a:buClr>
                <a:schemeClr val="dk1"/>
              </a:buClr>
              <a:buSzPts val="3200"/>
              <a:buFont typeface="Montserrat"/>
              <a:buChar char="●"/>
            </a:pPr>
            <a:r>
              <a:rPr lang="en" sz="3200">
                <a:solidFill>
                  <a:schemeClr val="dk1"/>
                </a:solidFill>
                <a:latin typeface="Montserrat"/>
                <a:ea typeface="Montserrat"/>
                <a:cs typeface="Montserrat"/>
                <a:sym typeface="Montserrat"/>
              </a:rPr>
              <a:t>Services</a:t>
            </a:r>
            <a:endParaRPr sz="1800">
              <a:solidFill>
                <a:srgbClr val="173361"/>
              </a:solidFill>
              <a:latin typeface="Montserrat"/>
              <a:ea typeface="Montserrat"/>
              <a:cs typeface="Montserrat"/>
              <a:sym typeface="Montserrat"/>
            </a:endParaRPr>
          </a:p>
        </p:txBody>
      </p:sp>
      <p:sp>
        <p:nvSpPr>
          <p:cNvPr id="558" name="Google Shape;558;p50"/>
          <p:cNvSpPr txBox="1"/>
          <p:nvPr/>
        </p:nvSpPr>
        <p:spPr>
          <a:xfrm>
            <a:off x="13032906" y="5208747"/>
            <a:ext cx="6077100" cy="4763700"/>
          </a:xfrm>
          <a:prstGeom prst="rect">
            <a:avLst/>
          </a:prstGeom>
          <a:noFill/>
          <a:ln>
            <a:noFill/>
          </a:ln>
        </p:spPr>
        <p:txBody>
          <a:bodyPr anchorCtr="0" anchor="t" bIns="91400" lIns="0" spcFirstLastPara="1" rIns="91425" wrap="square" tIns="0">
            <a:noAutofit/>
          </a:bodyPr>
          <a:lstStyle/>
          <a:p>
            <a:pPr indent="-431800" lvl="0" marL="457200" rtl="0" algn="l">
              <a:lnSpc>
                <a:spcPct val="115000"/>
              </a:lnSpc>
              <a:spcBef>
                <a:spcPts val="2700"/>
              </a:spcBef>
              <a:spcAft>
                <a:spcPts val="0"/>
              </a:spcAft>
              <a:buClr>
                <a:schemeClr val="dk1"/>
              </a:buClr>
              <a:buSzPts val="3200"/>
              <a:buFont typeface="Montserrat"/>
              <a:buChar char="●"/>
            </a:pPr>
            <a:r>
              <a:rPr lang="en" sz="3200">
                <a:solidFill>
                  <a:schemeClr val="dk1"/>
                </a:solidFill>
                <a:latin typeface="Montserrat"/>
                <a:ea typeface="Montserrat"/>
                <a:cs typeface="Montserrat"/>
                <a:sym typeface="Montserrat"/>
              </a:rPr>
              <a:t>Broker-to-Broker communication</a:t>
            </a:r>
            <a:endParaRPr sz="1800">
              <a:solidFill>
                <a:srgbClr val="173361"/>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51"/>
          <p:cNvSpPr txBox="1"/>
          <p:nvPr/>
        </p:nvSpPr>
        <p:spPr>
          <a:xfrm>
            <a:off x="4025238" y="2955138"/>
            <a:ext cx="16333500" cy="7805700"/>
          </a:xfrm>
          <a:prstGeom prst="rect">
            <a:avLst/>
          </a:prstGeom>
          <a:solidFill>
            <a:srgbClr val="FFFFFF"/>
          </a:solidFill>
          <a:ln>
            <a:noFill/>
          </a:ln>
          <a:effectLst>
            <a:outerShdw blurRad="671513" rotWithShape="0" algn="bl" dir="5460000" dist="266700">
              <a:srgbClr val="000000">
                <a:alpha val="15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2900">
              <a:solidFill>
                <a:srgbClr val="040531"/>
              </a:solidFill>
              <a:latin typeface="Montserrat"/>
              <a:ea typeface="Montserrat"/>
              <a:cs typeface="Montserrat"/>
              <a:sym typeface="Montserrat"/>
            </a:endParaRPr>
          </a:p>
        </p:txBody>
      </p:sp>
      <p:sp>
        <p:nvSpPr>
          <p:cNvPr id="564" name="Google Shape;564;p51"/>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Listeners and Security Protocols</a:t>
            </a:r>
            <a:endParaRPr/>
          </a:p>
        </p:txBody>
      </p:sp>
      <p:pic>
        <p:nvPicPr>
          <p:cNvPr id="565" name="Google Shape;565;p51"/>
          <p:cNvPicPr preferRelativeResize="0"/>
          <p:nvPr/>
        </p:nvPicPr>
        <p:blipFill>
          <a:blip r:embed="rId3">
            <a:alphaModFix/>
          </a:blip>
          <a:stretch>
            <a:fillRect/>
          </a:stretch>
        </p:blipFill>
        <p:spPr>
          <a:xfrm>
            <a:off x="5158838" y="5724150"/>
            <a:ext cx="1398175" cy="1398175"/>
          </a:xfrm>
          <a:prstGeom prst="rect">
            <a:avLst/>
          </a:prstGeom>
          <a:noFill/>
          <a:ln>
            <a:noFill/>
          </a:ln>
        </p:spPr>
      </p:pic>
      <p:sp>
        <p:nvSpPr>
          <p:cNvPr id="566" name="Google Shape;566;p51"/>
          <p:cNvSpPr txBox="1"/>
          <p:nvPr/>
        </p:nvSpPr>
        <p:spPr>
          <a:xfrm>
            <a:off x="4718875" y="7277950"/>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Internal</a:t>
            </a:r>
            <a:endParaRPr sz="2400">
              <a:solidFill>
                <a:srgbClr val="040531"/>
              </a:solidFill>
              <a:latin typeface="Montserrat SemiBold"/>
              <a:ea typeface="Montserrat SemiBold"/>
              <a:cs typeface="Montserrat SemiBold"/>
              <a:sym typeface="Montserrat SemiBold"/>
            </a:endParaRPr>
          </a:p>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Producer</a:t>
            </a:r>
            <a:endParaRPr sz="2400">
              <a:solidFill>
                <a:srgbClr val="040531"/>
              </a:solidFill>
              <a:latin typeface="Montserrat SemiBold"/>
              <a:ea typeface="Montserrat SemiBold"/>
              <a:cs typeface="Montserrat SemiBold"/>
              <a:sym typeface="Montserrat SemiBold"/>
            </a:endParaRPr>
          </a:p>
        </p:txBody>
      </p:sp>
      <p:pic>
        <p:nvPicPr>
          <p:cNvPr id="567" name="Google Shape;567;p51"/>
          <p:cNvPicPr preferRelativeResize="0"/>
          <p:nvPr/>
        </p:nvPicPr>
        <p:blipFill>
          <a:blip r:embed="rId4">
            <a:alphaModFix/>
          </a:blip>
          <a:stretch>
            <a:fillRect/>
          </a:stretch>
        </p:blipFill>
        <p:spPr>
          <a:xfrm>
            <a:off x="11432767" y="4912250"/>
            <a:ext cx="1518450" cy="1518450"/>
          </a:xfrm>
          <a:prstGeom prst="rect">
            <a:avLst/>
          </a:prstGeom>
          <a:noFill/>
          <a:ln>
            <a:noFill/>
          </a:ln>
        </p:spPr>
      </p:pic>
      <p:sp>
        <p:nvSpPr>
          <p:cNvPr id="568" name="Google Shape;568;p51"/>
          <p:cNvSpPr txBox="1"/>
          <p:nvPr/>
        </p:nvSpPr>
        <p:spPr>
          <a:xfrm>
            <a:off x="11113800" y="6791650"/>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Broker</a:t>
            </a:r>
            <a:endParaRPr sz="2400">
              <a:solidFill>
                <a:srgbClr val="040531"/>
              </a:solidFill>
              <a:latin typeface="Montserrat SemiBold"/>
              <a:ea typeface="Montserrat SemiBold"/>
              <a:cs typeface="Montserrat SemiBold"/>
              <a:sym typeface="Montserrat SemiBold"/>
            </a:endParaRPr>
          </a:p>
        </p:txBody>
      </p:sp>
      <p:pic>
        <p:nvPicPr>
          <p:cNvPr id="569" name="Google Shape;569;p51"/>
          <p:cNvPicPr preferRelativeResize="0"/>
          <p:nvPr/>
        </p:nvPicPr>
        <p:blipFill>
          <a:blip r:embed="rId3">
            <a:alphaModFix/>
          </a:blip>
          <a:stretch>
            <a:fillRect/>
          </a:stretch>
        </p:blipFill>
        <p:spPr>
          <a:xfrm>
            <a:off x="17887825" y="5741538"/>
            <a:ext cx="1398175" cy="1398175"/>
          </a:xfrm>
          <a:prstGeom prst="rect">
            <a:avLst/>
          </a:prstGeom>
          <a:noFill/>
          <a:ln>
            <a:noFill/>
          </a:ln>
        </p:spPr>
      </p:pic>
      <p:sp>
        <p:nvSpPr>
          <p:cNvPr id="570" name="Google Shape;570;p51"/>
          <p:cNvSpPr txBox="1"/>
          <p:nvPr/>
        </p:nvSpPr>
        <p:spPr>
          <a:xfrm>
            <a:off x="17508700" y="7277950"/>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External</a:t>
            </a:r>
            <a:endParaRPr sz="2400">
              <a:solidFill>
                <a:srgbClr val="040531"/>
              </a:solidFill>
              <a:latin typeface="Montserrat SemiBold"/>
              <a:ea typeface="Montserrat SemiBold"/>
              <a:cs typeface="Montserrat SemiBold"/>
              <a:sym typeface="Montserrat SemiBold"/>
            </a:endParaRPr>
          </a:p>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Producer</a:t>
            </a:r>
            <a:endParaRPr sz="2400">
              <a:solidFill>
                <a:srgbClr val="040531"/>
              </a:solidFill>
              <a:latin typeface="Montserrat SemiBold"/>
              <a:ea typeface="Montserrat SemiBold"/>
              <a:cs typeface="Montserrat SemiBold"/>
              <a:sym typeface="Montserrat SemiBold"/>
            </a:endParaRPr>
          </a:p>
        </p:txBody>
      </p:sp>
      <p:sp>
        <p:nvSpPr>
          <p:cNvPr id="571" name="Google Shape;571;p51"/>
          <p:cNvSpPr/>
          <p:nvPr/>
        </p:nvSpPr>
        <p:spPr>
          <a:xfrm>
            <a:off x="4535350" y="3650325"/>
            <a:ext cx="12446100" cy="6308400"/>
          </a:xfrm>
          <a:prstGeom prst="roundRect">
            <a:avLst>
              <a:gd fmla="val 6746" name="adj"/>
            </a:avLst>
          </a:prstGeom>
          <a:noFill/>
          <a:ln cap="flat" cmpd="sng" w="38100">
            <a:solidFill>
              <a:srgbClr val="0405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latin typeface="Montserrat SemiBold"/>
              <a:ea typeface="Montserrat SemiBold"/>
              <a:cs typeface="Montserrat SemiBold"/>
              <a:sym typeface="Montserrat SemiBold"/>
            </a:endParaRPr>
          </a:p>
        </p:txBody>
      </p:sp>
      <p:sp>
        <p:nvSpPr>
          <p:cNvPr id="572" name="Google Shape;572;p51"/>
          <p:cNvSpPr/>
          <p:nvPr/>
        </p:nvSpPr>
        <p:spPr>
          <a:xfrm>
            <a:off x="7847150" y="4052350"/>
            <a:ext cx="8802000" cy="4741800"/>
          </a:xfrm>
          <a:prstGeom prst="roundRect">
            <a:avLst>
              <a:gd fmla="val 6746" name="adj"/>
            </a:avLst>
          </a:prstGeom>
          <a:noFill/>
          <a:ln cap="flat" cmpd="sng" w="38100">
            <a:solidFill>
              <a:srgbClr val="0405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latin typeface="Montserrat SemiBold"/>
              <a:ea typeface="Montserrat SemiBold"/>
              <a:cs typeface="Montserrat SemiBold"/>
              <a:sym typeface="Montserrat SemiBold"/>
            </a:endParaRPr>
          </a:p>
        </p:txBody>
      </p:sp>
      <p:grpSp>
        <p:nvGrpSpPr>
          <p:cNvPr id="573" name="Google Shape;573;p51"/>
          <p:cNvGrpSpPr/>
          <p:nvPr/>
        </p:nvGrpSpPr>
        <p:grpSpPr>
          <a:xfrm>
            <a:off x="7454650" y="4649075"/>
            <a:ext cx="9931900" cy="3583000"/>
            <a:chOff x="7454650" y="4649075"/>
            <a:chExt cx="9931900" cy="3583000"/>
          </a:xfrm>
        </p:grpSpPr>
        <p:grpSp>
          <p:nvGrpSpPr>
            <p:cNvPr id="574" name="Google Shape;574;p51"/>
            <p:cNvGrpSpPr/>
            <p:nvPr/>
          </p:nvGrpSpPr>
          <p:grpSpPr>
            <a:xfrm>
              <a:off x="7454650" y="4649175"/>
              <a:ext cx="2939400" cy="3582900"/>
              <a:chOff x="7454650" y="4649175"/>
              <a:chExt cx="2939400" cy="3582900"/>
            </a:xfrm>
          </p:grpSpPr>
          <p:sp>
            <p:nvSpPr>
              <p:cNvPr id="575" name="Google Shape;575;p51"/>
              <p:cNvSpPr/>
              <p:nvPr/>
            </p:nvSpPr>
            <p:spPr>
              <a:xfrm>
                <a:off x="7454650" y="4649175"/>
                <a:ext cx="2939400" cy="3582900"/>
              </a:xfrm>
              <a:prstGeom prst="roundRect">
                <a:avLst>
                  <a:gd fmla="val 6746" name="adj"/>
                </a:avLst>
              </a:prstGeom>
              <a:solidFill>
                <a:schemeClr val="lt1"/>
              </a:solidFill>
              <a:ln cap="flat" cmpd="sng" w="38100">
                <a:solidFill>
                  <a:srgbClr val="0405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latin typeface="Montserrat SemiBold"/>
                  <a:ea typeface="Montserrat SemiBold"/>
                  <a:cs typeface="Montserrat SemiBold"/>
                  <a:sym typeface="Montserrat SemiBold"/>
                </a:endParaRPr>
              </a:p>
            </p:txBody>
          </p:sp>
          <p:sp>
            <p:nvSpPr>
              <p:cNvPr id="576" name="Google Shape;576;p51"/>
              <p:cNvSpPr txBox="1"/>
              <p:nvPr/>
            </p:nvSpPr>
            <p:spPr>
              <a:xfrm>
                <a:off x="7846138" y="4741150"/>
                <a:ext cx="2156400" cy="4863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Internal Listener</a:t>
                </a:r>
                <a:endParaRPr sz="2400">
                  <a:solidFill>
                    <a:srgbClr val="040531"/>
                  </a:solidFill>
                  <a:latin typeface="Montserrat SemiBold"/>
                  <a:ea typeface="Montserrat SemiBold"/>
                  <a:cs typeface="Montserrat SemiBold"/>
                  <a:sym typeface="Montserrat SemiBold"/>
                </a:endParaRPr>
              </a:p>
            </p:txBody>
          </p:sp>
          <p:sp>
            <p:nvSpPr>
              <p:cNvPr id="577" name="Google Shape;577;p51"/>
              <p:cNvSpPr txBox="1"/>
              <p:nvPr/>
            </p:nvSpPr>
            <p:spPr>
              <a:xfrm>
                <a:off x="7846150" y="5568550"/>
                <a:ext cx="2156400" cy="1709400"/>
              </a:xfrm>
              <a:prstGeom prst="rect">
                <a:avLst/>
              </a:prstGeom>
              <a:solidFill>
                <a:schemeClr val="lt1"/>
              </a:solid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040531"/>
                  </a:buClr>
                  <a:buSzPts val="2400"/>
                  <a:buFont typeface="Montserrat SemiBold"/>
                  <a:buAutoNum type="arabicPeriod"/>
                </a:pPr>
                <a:r>
                  <a:rPr lang="en" sz="2400">
                    <a:solidFill>
                      <a:srgbClr val="040531"/>
                    </a:solidFill>
                    <a:latin typeface="Montserrat SemiBold"/>
                    <a:ea typeface="Montserrat SemiBold"/>
                    <a:cs typeface="Montserrat SemiBold"/>
                    <a:sym typeface="Montserrat SemiBold"/>
                  </a:rPr>
                  <a:t>Host/IP</a:t>
                </a:r>
                <a:endParaRPr sz="2400">
                  <a:solidFill>
                    <a:srgbClr val="040531"/>
                  </a:solidFill>
                  <a:latin typeface="Montserrat SemiBold"/>
                  <a:ea typeface="Montserrat SemiBold"/>
                  <a:cs typeface="Montserrat SemiBold"/>
                  <a:sym typeface="Montserrat SemiBold"/>
                </a:endParaRPr>
              </a:p>
              <a:p>
                <a:pPr indent="-381000" lvl="0" marL="457200" rtl="0" algn="l">
                  <a:spcBef>
                    <a:spcPts val="0"/>
                  </a:spcBef>
                  <a:spcAft>
                    <a:spcPts val="0"/>
                  </a:spcAft>
                  <a:buClr>
                    <a:srgbClr val="040531"/>
                  </a:buClr>
                  <a:buSzPts val="2400"/>
                  <a:buFont typeface="Montserrat SemiBold"/>
                  <a:buAutoNum type="arabicPeriod"/>
                </a:pPr>
                <a:r>
                  <a:rPr lang="en" sz="2400">
                    <a:solidFill>
                      <a:srgbClr val="040531"/>
                    </a:solidFill>
                    <a:latin typeface="Montserrat SemiBold"/>
                    <a:ea typeface="Montserrat SemiBold"/>
                    <a:cs typeface="Montserrat SemiBold"/>
                    <a:sym typeface="Montserrat SemiBold"/>
                  </a:rPr>
                  <a:t>Port</a:t>
                </a:r>
                <a:endParaRPr sz="2400">
                  <a:solidFill>
                    <a:srgbClr val="040531"/>
                  </a:solidFill>
                  <a:latin typeface="Montserrat SemiBold"/>
                  <a:ea typeface="Montserrat SemiBold"/>
                  <a:cs typeface="Montserrat SemiBold"/>
                  <a:sym typeface="Montserrat SemiBold"/>
                </a:endParaRPr>
              </a:p>
              <a:p>
                <a:pPr indent="-381000" lvl="0" marL="457200" rtl="0" algn="l">
                  <a:spcBef>
                    <a:spcPts val="0"/>
                  </a:spcBef>
                  <a:spcAft>
                    <a:spcPts val="0"/>
                  </a:spcAft>
                  <a:buClr>
                    <a:srgbClr val="040531"/>
                  </a:buClr>
                  <a:buSzPts val="2400"/>
                  <a:buFont typeface="Montserrat SemiBold"/>
                  <a:buAutoNum type="arabicPeriod"/>
                </a:pPr>
                <a:r>
                  <a:rPr lang="en" sz="2400">
                    <a:solidFill>
                      <a:srgbClr val="040531"/>
                    </a:solidFill>
                    <a:latin typeface="Montserrat SemiBold"/>
                    <a:ea typeface="Montserrat SemiBold"/>
                    <a:cs typeface="Montserrat SemiBold"/>
                    <a:sym typeface="Montserrat SemiBold"/>
                  </a:rPr>
                  <a:t>Security Protocol</a:t>
                </a:r>
                <a:endParaRPr sz="2400">
                  <a:solidFill>
                    <a:srgbClr val="040531"/>
                  </a:solidFill>
                  <a:latin typeface="Montserrat SemiBold"/>
                  <a:ea typeface="Montserrat SemiBold"/>
                  <a:cs typeface="Montserrat SemiBold"/>
                  <a:sym typeface="Montserrat SemiBold"/>
                </a:endParaRPr>
              </a:p>
            </p:txBody>
          </p:sp>
        </p:grpSp>
        <p:grpSp>
          <p:nvGrpSpPr>
            <p:cNvPr id="578" name="Google Shape;578;p51"/>
            <p:cNvGrpSpPr/>
            <p:nvPr/>
          </p:nvGrpSpPr>
          <p:grpSpPr>
            <a:xfrm>
              <a:off x="14447150" y="4649075"/>
              <a:ext cx="2939400" cy="3582900"/>
              <a:chOff x="14447150" y="4649075"/>
              <a:chExt cx="2939400" cy="3582900"/>
            </a:xfrm>
          </p:grpSpPr>
          <p:sp>
            <p:nvSpPr>
              <p:cNvPr id="579" name="Google Shape;579;p51"/>
              <p:cNvSpPr/>
              <p:nvPr/>
            </p:nvSpPr>
            <p:spPr>
              <a:xfrm>
                <a:off x="14447150" y="4649075"/>
                <a:ext cx="2939400" cy="3582900"/>
              </a:xfrm>
              <a:prstGeom prst="roundRect">
                <a:avLst>
                  <a:gd fmla="val 6746" name="adj"/>
                </a:avLst>
              </a:prstGeom>
              <a:solidFill>
                <a:schemeClr val="lt1"/>
              </a:solidFill>
              <a:ln cap="flat" cmpd="sng" w="38100">
                <a:solidFill>
                  <a:srgbClr val="0405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latin typeface="Montserrat SemiBold"/>
                  <a:ea typeface="Montserrat SemiBold"/>
                  <a:cs typeface="Montserrat SemiBold"/>
                  <a:sym typeface="Montserrat SemiBold"/>
                </a:endParaRPr>
              </a:p>
            </p:txBody>
          </p:sp>
          <p:sp>
            <p:nvSpPr>
              <p:cNvPr id="580" name="Google Shape;580;p51"/>
              <p:cNvSpPr txBox="1"/>
              <p:nvPr/>
            </p:nvSpPr>
            <p:spPr>
              <a:xfrm>
                <a:off x="14838638" y="4741150"/>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External Listener</a:t>
                </a:r>
                <a:endParaRPr sz="2400">
                  <a:solidFill>
                    <a:srgbClr val="040531"/>
                  </a:solidFill>
                  <a:latin typeface="Montserrat SemiBold"/>
                  <a:ea typeface="Montserrat SemiBold"/>
                  <a:cs typeface="Montserrat SemiBold"/>
                  <a:sym typeface="Montserrat SemiBold"/>
                </a:endParaRPr>
              </a:p>
            </p:txBody>
          </p:sp>
          <p:sp>
            <p:nvSpPr>
              <p:cNvPr id="581" name="Google Shape;581;p51"/>
              <p:cNvSpPr txBox="1"/>
              <p:nvPr/>
            </p:nvSpPr>
            <p:spPr>
              <a:xfrm>
                <a:off x="14838650" y="5568550"/>
                <a:ext cx="2156400" cy="17094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040531"/>
                  </a:buClr>
                  <a:buSzPts val="2400"/>
                  <a:buFont typeface="Montserrat SemiBold"/>
                  <a:buAutoNum type="arabicPeriod"/>
                </a:pPr>
                <a:r>
                  <a:rPr lang="en" sz="2400">
                    <a:solidFill>
                      <a:srgbClr val="040531"/>
                    </a:solidFill>
                    <a:latin typeface="Montserrat SemiBold"/>
                    <a:ea typeface="Montserrat SemiBold"/>
                    <a:cs typeface="Montserrat SemiBold"/>
                    <a:sym typeface="Montserrat SemiBold"/>
                  </a:rPr>
                  <a:t>Host/IP</a:t>
                </a:r>
                <a:endParaRPr sz="2400">
                  <a:solidFill>
                    <a:srgbClr val="040531"/>
                  </a:solidFill>
                  <a:latin typeface="Montserrat SemiBold"/>
                  <a:ea typeface="Montserrat SemiBold"/>
                  <a:cs typeface="Montserrat SemiBold"/>
                  <a:sym typeface="Montserrat SemiBold"/>
                </a:endParaRPr>
              </a:p>
              <a:p>
                <a:pPr indent="-381000" lvl="0" marL="457200" rtl="0" algn="l">
                  <a:spcBef>
                    <a:spcPts val="0"/>
                  </a:spcBef>
                  <a:spcAft>
                    <a:spcPts val="0"/>
                  </a:spcAft>
                  <a:buClr>
                    <a:srgbClr val="040531"/>
                  </a:buClr>
                  <a:buSzPts val="2400"/>
                  <a:buFont typeface="Montserrat SemiBold"/>
                  <a:buAutoNum type="arabicPeriod"/>
                </a:pPr>
                <a:r>
                  <a:rPr lang="en" sz="2400">
                    <a:solidFill>
                      <a:srgbClr val="040531"/>
                    </a:solidFill>
                    <a:latin typeface="Montserrat SemiBold"/>
                    <a:ea typeface="Montserrat SemiBold"/>
                    <a:cs typeface="Montserrat SemiBold"/>
                    <a:sym typeface="Montserrat SemiBold"/>
                  </a:rPr>
                  <a:t>Port</a:t>
                </a:r>
                <a:endParaRPr sz="2400">
                  <a:solidFill>
                    <a:srgbClr val="040531"/>
                  </a:solidFill>
                  <a:latin typeface="Montserrat SemiBold"/>
                  <a:ea typeface="Montserrat SemiBold"/>
                  <a:cs typeface="Montserrat SemiBold"/>
                  <a:sym typeface="Montserrat SemiBold"/>
                </a:endParaRPr>
              </a:p>
              <a:p>
                <a:pPr indent="-381000" lvl="0" marL="457200" rtl="0" algn="l">
                  <a:spcBef>
                    <a:spcPts val="0"/>
                  </a:spcBef>
                  <a:spcAft>
                    <a:spcPts val="0"/>
                  </a:spcAft>
                  <a:buClr>
                    <a:srgbClr val="040531"/>
                  </a:buClr>
                  <a:buSzPts val="2400"/>
                  <a:buFont typeface="Montserrat SemiBold"/>
                  <a:buAutoNum type="arabicPeriod"/>
                </a:pPr>
                <a:r>
                  <a:rPr lang="en" sz="2400">
                    <a:solidFill>
                      <a:srgbClr val="040531"/>
                    </a:solidFill>
                    <a:latin typeface="Montserrat SemiBold"/>
                    <a:ea typeface="Montserrat SemiBold"/>
                    <a:cs typeface="Montserrat SemiBold"/>
                    <a:sym typeface="Montserrat SemiBold"/>
                  </a:rPr>
                  <a:t>Security Protocol</a:t>
                </a:r>
                <a:endParaRPr sz="2400">
                  <a:solidFill>
                    <a:srgbClr val="040531"/>
                  </a:solidFill>
                  <a:latin typeface="Montserrat SemiBold"/>
                  <a:ea typeface="Montserrat SemiBold"/>
                  <a:cs typeface="Montserrat SemiBold"/>
                  <a:sym typeface="Montserrat SemiBold"/>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52"/>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Securing Kafka</a:t>
            </a:r>
            <a:endParaRPr/>
          </a:p>
        </p:txBody>
      </p:sp>
      <p:sp>
        <p:nvSpPr>
          <p:cNvPr id="587" name="Google Shape;587;p52"/>
          <p:cNvSpPr txBox="1"/>
          <p:nvPr>
            <p:ph idx="1" type="body"/>
          </p:nvPr>
        </p:nvSpPr>
        <p:spPr>
          <a:xfrm>
            <a:off x="2768550" y="2635300"/>
            <a:ext cx="18846900" cy="8652900"/>
          </a:xfrm>
          <a:prstGeom prst="rect">
            <a:avLst/>
          </a:prstGeom>
        </p:spPr>
        <p:txBody>
          <a:bodyPr anchorCtr="0" anchor="t" bIns="121875" lIns="0" spcFirstLastPara="1" rIns="121900" wrap="square" tIns="0">
            <a:noAutofit/>
          </a:bodyPr>
          <a:lstStyle/>
          <a:p>
            <a:pPr indent="0" lvl="0" marL="0" rtl="0" algn="l">
              <a:spcBef>
                <a:spcPts val="1000"/>
              </a:spcBef>
              <a:spcAft>
                <a:spcPts val="0"/>
              </a:spcAft>
              <a:buNone/>
            </a:pPr>
            <a:r>
              <a:rPr b="1" lang="en"/>
              <a:t>Security Protocols</a:t>
            </a:r>
            <a:endParaRPr b="1"/>
          </a:p>
          <a:p>
            <a:pPr indent="0" lvl="0" marL="457200" rtl="0" algn="l">
              <a:spcBef>
                <a:spcPts val="1000"/>
              </a:spcBef>
              <a:spcAft>
                <a:spcPts val="0"/>
              </a:spcAft>
              <a:buNone/>
            </a:pPr>
            <a:r>
              <a:t/>
            </a:r>
            <a:endParaRPr b="1"/>
          </a:p>
          <a:p>
            <a:pPr indent="-431800" lvl="0" marL="457200" rtl="0" algn="l">
              <a:spcBef>
                <a:spcPts val="1000"/>
              </a:spcBef>
              <a:spcAft>
                <a:spcPts val="0"/>
              </a:spcAft>
              <a:buSzPts val="3200"/>
              <a:buChar char="●"/>
            </a:pPr>
            <a:r>
              <a:rPr b="1" lang="en"/>
              <a:t>PLAINTEXT - not secure</a:t>
            </a:r>
            <a:endParaRPr b="1"/>
          </a:p>
          <a:p>
            <a:pPr indent="-431800" lvl="0" marL="457200" rtl="0" algn="l">
              <a:spcBef>
                <a:spcPts val="0"/>
              </a:spcBef>
              <a:spcAft>
                <a:spcPts val="0"/>
              </a:spcAft>
              <a:buSzPts val="3200"/>
              <a:buChar char="●"/>
            </a:pPr>
            <a:r>
              <a:rPr b="1" lang="en"/>
              <a:t>SASL_PLAINTEXT - not secure</a:t>
            </a:r>
            <a:endParaRPr b="1"/>
          </a:p>
          <a:p>
            <a:pPr indent="-431800" lvl="0" marL="457200" rtl="0" algn="l">
              <a:spcBef>
                <a:spcPts val="0"/>
              </a:spcBef>
              <a:spcAft>
                <a:spcPts val="0"/>
              </a:spcAft>
              <a:buSzPts val="3200"/>
              <a:buChar char="●"/>
            </a:pPr>
            <a:r>
              <a:rPr b="1" lang="en"/>
              <a:t>SSL - secure</a:t>
            </a:r>
            <a:endParaRPr b="1"/>
          </a:p>
          <a:p>
            <a:pPr indent="-431800" lvl="0" marL="457200" rtl="0" algn="l">
              <a:spcBef>
                <a:spcPts val="0"/>
              </a:spcBef>
              <a:spcAft>
                <a:spcPts val="0"/>
              </a:spcAft>
              <a:buSzPts val="3200"/>
              <a:buChar char="●"/>
            </a:pPr>
            <a:r>
              <a:rPr b="1" lang="en"/>
              <a:t>SASL_SSL - secure</a:t>
            </a:r>
            <a:endParaRPr b="1"/>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53"/>
          <p:cNvSpPr txBox="1"/>
          <p:nvPr/>
        </p:nvSpPr>
        <p:spPr>
          <a:xfrm>
            <a:off x="4025238" y="2955138"/>
            <a:ext cx="16333500" cy="7805700"/>
          </a:xfrm>
          <a:prstGeom prst="rect">
            <a:avLst/>
          </a:prstGeom>
          <a:solidFill>
            <a:srgbClr val="FFFFFF"/>
          </a:solidFill>
          <a:ln>
            <a:noFill/>
          </a:ln>
          <a:effectLst>
            <a:outerShdw blurRad="671513" rotWithShape="0" algn="bl" dir="5460000" dist="266700">
              <a:srgbClr val="000000">
                <a:alpha val="15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2900">
              <a:solidFill>
                <a:srgbClr val="040531"/>
              </a:solidFill>
              <a:latin typeface="Montserrat"/>
              <a:ea typeface="Montserrat"/>
              <a:cs typeface="Montserrat"/>
              <a:sym typeface="Montserrat"/>
            </a:endParaRPr>
          </a:p>
        </p:txBody>
      </p:sp>
      <p:sp>
        <p:nvSpPr>
          <p:cNvPr id="593" name="Google Shape;593;p53"/>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Listeners and Security Protocols</a:t>
            </a:r>
            <a:endParaRPr/>
          </a:p>
        </p:txBody>
      </p:sp>
      <p:pic>
        <p:nvPicPr>
          <p:cNvPr id="594" name="Google Shape;594;p53"/>
          <p:cNvPicPr preferRelativeResize="0"/>
          <p:nvPr/>
        </p:nvPicPr>
        <p:blipFill>
          <a:blip r:embed="rId3">
            <a:alphaModFix/>
          </a:blip>
          <a:stretch>
            <a:fillRect/>
          </a:stretch>
        </p:blipFill>
        <p:spPr>
          <a:xfrm>
            <a:off x="5158838" y="5724150"/>
            <a:ext cx="1398175" cy="1398175"/>
          </a:xfrm>
          <a:prstGeom prst="rect">
            <a:avLst/>
          </a:prstGeom>
          <a:noFill/>
          <a:ln>
            <a:noFill/>
          </a:ln>
        </p:spPr>
      </p:pic>
      <p:sp>
        <p:nvSpPr>
          <p:cNvPr id="595" name="Google Shape;595;p53"/>
          <p:cNvSpPr txBox="1"/>
          <p:nvPr/>
        </p:nvSpPr>
        <p:spPr>
          <a:xfrm>
            <a:off x="4718875" y="7277950"/>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Internal</a:t>
            </a:r>
            <a:endParaRPr sz="2400">
              <a:solidFill>
                <a:srgbClr val="040531"/>
              </a:solidFill>
              <a:latin typeface="Montserrat SemiBold"/>
              <a:ea typeface="Montserrat SemiBold"/>
              <a:cs typeface="Montserrat SemiBold"/>
              <a:sym typeface="Montserrat SemiBold"/>
            </a:endParaRPr>
          </a:p>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Producer</a:t>
            </a:r>
            <a:endParaRPr sz="2400">
              <a:solidFill>
                <a:srgbClr val="040531"/>
              </a:solidFill>
              <a:latin typeface="Montserrat SemiBold"/>
              <a:ea typeface="Montserrat SemiBold"/>
              <a:cs typeface="Montserrat SemiBold"/>
              <a:sym typeface="Montserrat SemiBold"/>
            </a:endParaRPr>
          </a:p>
        </p:txBody>
      </p:sp>
      <p:pic>
        <p:nvPicPr>
          <p:cNvPr id="596" name="Google Shape;596;p53"/>
          <p:cNvPicPr preferRelativeResize="0"/>
          <p:nvPr/>
        </p:nvPicPr>
        <p:blipFill>
          <a:blip r:embed="rId4">
            <a:alphaModFix/>
          </a:blip>
          <a:stretch>
            <a:fillRect/>
          </a:stretch>
        </p:blipFill>
        <p:spPr>
          <a:xfrm>
            <a:off x="11432767" y="4912250"/>
            <a:ext cx="1518450" cy="1518450"/>
          </a:xfrm>
          <a:prstGeom prst="rect">
            <a:avLst/>
          </a:prstGeom>
          <a:noFill/>
          <a:ln>
            <a:noFill/>
          </a:ln>
        </p:spPr>
      </p:pic>
      <p:sp>
        <p:nvSpPr>
          <p:cNvPr id="597" name="Google Shape;597;p53"/>
          <p:cNvSpPr txBox="1"/>
          <p:nvPr/>
        </p:nvSpPr>
        <p:spPr>
          <a:xfrm>
            <a:off x="11113800" y="6791650"/>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Broker</a:t>
            </a:r>
            <a:endParaRPr sz="2400">
              <a:solidFill>
                <a:srgbClr val="040531"/>
              </a:solidFill>
              <a:latin typeface="Montserrat SemiBold"/>
              <a:ea typeface="Montserrat SemiBold"/>
              <a:cs typeface="Montserrat SemiBold"/>
              <a:sym typeface="Montserrat SemiBold"/>
            </a:endParaRPr>
          </a:p>
        </p:txBody>
      </p:sp>
      <p:pic>
        <p:nvPicPr>
          <p:cNvPr id="598" name="Google Shape;598;p53"/>
          <p:cNvPicPr preferRelativeResize="0"/>
          <p:nvPr/>
        </p:nvPicPr>
        <p:blipFill>
          <a:blip r:embed="rId3">
            <a:alphaModFix/>
          </a:blip>
          <a:stretch>
            <a:fillRect/>
          </a:stretch>
        </p:blipFill>
        <p:spPr>
          <a:xfrm>
            <a:off x="17887825" y="5741538"/>
            <a:ext cx="1398175" cy="1398175"/>
          </a:xfrm>
          <a:prstGeom prst="rect">
            <a:avLst/>
          </a:prstGeom>
          <a:noFill/>
          <a:ln>
            <a:noFill/>
          </a:ln>
        </p:spPr>
      </p:pic>
      <p:sp>
        <p:nvSpPr>
          <p:cNvPr id="599" name="Google Shape;599;p53"/>
          <p:cNvSpPr txBox="1"/>
          <p:nvPr/>
        </p:nvSpPr>
        <p:spPr>
          <a:xfrm>
            <a:off x="17508700" y="7277950"/>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External</a:t>
            </a:r>
            <a:endParaRPr sz="2400">
              <a:solidFill>
                <a:srgbClr val="040531"/>
              </a:solidFill>
              <a:latin typeface="Montserrat SemiBold"/>
              <a:ea typeface="Montserrat SemiBold"/>
              <a:cs typeface="Montserrat SemiBold"/>
              <a:sym typeface="Montserrat SemiBold"/>
            </a:endParaRPr>
          </a:p>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Producer</a:t>
            </a:r>
            <a:endParaRPr sz="2400">
              <a:solidFill>
                <a:srgbClr val="040531"/>
              </a:solidFill>
              <a:latin typeface="Montserrat SemiBold"/>
              <a:ea typeface="Montserrat SemiBold"/>
              <a:cs typeface="Montserrat SemiBold"/>
              <a:sym typeface="Montserrat SemiBold"/>
            </a:endParaRPr>
          </a:p>
        </p:txBody>
      </p:sp>
      <p:sp>
        <p:nvSpPr>
          <p:cNvPr id="600" name="Google Shape;600;p53"/>
          <p:cNvSpPr/>
          <p:nvPr/>
        </p:nvSpPr>
        <p:spPr>
          <a:xfrm>
            <a:off x="4535350" y="3650325"/>
            <a:ext cx="12446100" cy="6308400"/>
          </a:xfrm>
          <a:prstGeom prst="roundRect">
            <a:avLst>
              <a:gd fmla="val 6746" name="adj"/>
            </a:avLst>
          </a:prstGeom>
          <a:noFill/>
          <a:ln cap="flat" cmpd="sng" w="38100">
            <a:solidFill>
              <a:srgbClr val="0405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latin typeface="Montserrat SemiBold"/>
              <a:ea typeface="Montserrat SemiBold"/>
              <a:cs typeface="Montserrat SemiBold"/>
              <a:sym typeface="Montserrat SemiBold"/>
            </a:endParaRPr>
          </a:p>
        </p:txBody>
      </p:sp>
      <p:sp>
        <p:nvSpPr>
          <p:cNvPr id="601" name="Google Shape;601;p53"/>
          <p:cNvSpPr/>
          <p:nvPr/>
        </p:nvSpPr>
        <p:spPr>
          <a:xfrm>
            <a:off x="7847150" y="4052350"/>
            <a:ext cx="8802000" cy="4741800"/>
          </a:xfrm>
          <a:prstGeom prst="roundRect">
            <a:avLst>
              <a:gd fmla="val 6746" name="adj"/>
            </a:avLst>
          </a:prstGeom>
          <a:noFill/>
          <a:ln cap="flat" cmpd="sng" w="38100">
            <a:solidFill>
              <a:srgbClr val="0405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latin typeface="Montserrat SemiBold"/>
              <a:ea typeface="Montserrat SemiBold"/>
              <a:cs typeface="Montserrat SemiBold"/>
              <a:sym typeface="Montserrat SemiBold"/>
            </a:endParaRPr>
          </a:p>
        </p:txBody>
      </p:sp>
      <p:grpSp>
        <p:nvGrpSpPr>
          <p:cNvPr id="602" name="Google Shape;602;p53"/>
          <p:cNvGrpSpPr/>
          <p:nvPr/>
        </p:nvGrpSpPr>
        <p:grpSpPr>
          <a:xfrm>
            <a:off x="7454650" y="4649075"/>
            <a:ext cx="9931900" cy="3583000"/>
            <a:chOff x="7454650" y="4649075"/>
            <a:chExt cx="9931900" cy="3583000"/>
          </a:xfrm>
        </p:grpSpPr>
        <p:grpSp>
          <p:nvGrpSpPr>
            <p:cNvPr id="603" name="Google Shape;603;p53"/>
            <p:cNvGrpSpPr/>
            <p:nvPr/>
          </p:nvGrpSpPr>
          <p:grpSpPr>
            <a:xfrm>
              <a:off x="7454650" y="4649175"/>
              <a:ext cx="2939400" cy="3582900"/>
              <a:chOff x="7454650" y="4649175"/>
              <a:chExt cx="2939400" cy="3582900"/>
            </a:xfrm>
          </p:grpSpPr>
          <p:sp>
            <p:nvSpPr>
              <p:cNvPr id="604" name="Google Shape;604;p53"/>
              <p:cNvSpPr/>
              <p:nvPr/>
            </p:nvSpPr>
            <p:spPr>
              <a:xfrm>
                <a:off x="7454650" y="4649175"/>
                <a:ext cx="2939400" cy="3582900"/>
              </a:xfrm>
              <a:prstGeom prst="roundRect">
                <a:avLst>
                  <a:gd fmla="val 6746" name="adj"/>
                </a:avLst>
              </a:prstGeom>
              <a:solidFill>
                <a:schemeClr val="lt1"/>
              </a:solidFill>
              <a:ln cap="flat" cmpd="sng" w="38100">
                <a:solidFill>
                  <a:srgbClr val="0405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latin typeface="Montserrat SemiBold"/>
                  <a:ea typeface="Montserrat SemiBold"/>
                  <a:cs typeface="Montserrat SemiBold"/>
                  <a:sym typeface="Montserrat SemiBold"/>
                </a:endParaRPr>
              </a:p>
            </p:txBody>
          </p:sp>
          <p:sp>
            <p:nvSpPr>
              <p:cNvPr id="605" name="Google Shape;605;p53"/>
              <p:cNvSpPr txBox="1"/>
              <p:nvPr/>
            </p:nvSpPr>
            <p:spPr>
              <a:xfrm>
                <a:off x="7846138" y="4741150"/>
                <a:ext cx="2156400" cy="4863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Internal Listener</a:t>
                </a:r>
                <a:endParaRPr sz="2400">
                  <a:solidFill>
                    <a:srgbClr val="040531"/>
                  </a:solidFill>
                  <a:latin typeface="Montserrat SemiBold"/>
                  <a:ea typeface="Montserrat SemiBold"/>
                  <a:cs typeface="Montserrat SemiBold"/>
                  <a:sym typeface="Montserrat SemiBold"/>
                </a:endParaRPr>
              </a:p>
            </p:txBody>
          </p:sp>
          <p:sp>
            <p:nvSpPr>
              <p:cNvPr id="606" name="Google Shape;606;p53"/>
              <p:cNvSpPr txBox="1"/>
              <p:nvPr/>
            </p:nvSpPr>
            <p:spPr>
              <a:xfrm>
                <a:off x="7846150" y="5568550"/>
                <a:ext cx="2156400" cy="1709400"/>
              </a:xfrm>
              <a:prstGeom prst="rect">
                <a:avLst/>
              </a:prstGeom>
              <a:solidFill>
                <a:schemeClr val="lt1"/>
              </a:solid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040531"/>
                  </a:buClr>
                  <a:buSzPts val="2400"/>
                  <a:buFont typeface="Montserrat SemiBold"/>
                  <a:buAutoNum type="arabicPeriod"/>
                </a:pPr>
                <a:r>
                  <a:rPr lang="en" sz="2400">
                    <a:solidFill>
                      <a:srgbClr val="040531"/>
                    </a:solidFill>
                    <a:latin typeface="Montserrat SemiBold"/>
                    <a:ea typeface="Montserrat SemiBold"/>
                    <a:cs typeface="Montserrat SemiBold"/>
                    <a:sym typeface="Montserrat SemiBold"/>
                  </a:rPr>
                  <a:t>Host/IP</a:t>
                </a:r>
                <a:endParaRPr sz="2400">
                  <a:solidFill>
                    <a:srgbClr val="040531"/>
                  </a:solidFill>
                  <a:latin typeface="Montserrat SemiBold"/>
                  <a:ea typeface="Montserrat SemiBold"/>
                  <a:cs typeface="Montserrat SemiBold"/>
                  <a:sym typeface="Montserrat SemiBold"/>
                </a:endParaRPr>
              </a:p>
              <a:p>
                <a:pPr indent="-381000" lvl="0" marL="457200" rtl="0" algn="l">
                  <a:spcBef>
                    <a:spcPts val="0"/>
                  </a:spcBef>
                  <a:spcAft>
                    <a:spcPts val="0"/>
                  </a:spcAft>
                  <a:buClr>
                    <a:srgbClr val="040531"/>
                  </a:buClr>
                  <a:buSzPts val="2400"/>
                  <a:buFont typeface="Montserrat SemiBold"/>
                  <a:buAutoNum type="arabicPeriod"/>
                </a:pPr>
                <a:r>
                  <a:rPr lang="en" sz="2400">
                    <a:solidFill>
                      <a:srgbClr val="040531"/>
                    </a:solidFill>
                    <a:latin typeface="Montserrat SemiBold"/>
                    <a:ea typeface="Montserrat SemiBold"/>
                    <a:cs typeface="Montserrat SemiBold"/>
                    <a:sym typeface="Montserrat SemiBold"/>
                  </a:rPr>
                  <a:t>Port</a:t>
                </a:r>
                <a:endParaRPr sz="2400">
                  <a:solidFill>
                    <a:srgbClr val="040531"/>
                  </a:solidFill>
                  <a:latin typeface="Montserrat SemiBold"/>
                  <a:ea typeface="Montserrat SemiBold"/>
                  <a:cs typeface="Montserrat SemiBold"/>
                  <a:sym typeface="Montserrat SemiBold"/>
                </a:endParaRPr>
              </a:p>
              <a:p>
                <a:pPr indent="-381000" lvl="0" marL="457200" rtl="0" algn="l">
                  <a:spcBef>
                    <a:spcPts val="0"/>
                  </a:spcBef>
                  <a:spcAft>
                    <a:spcPts val="0"/>
                  </a:spcAft>
                  <a:buClr>
                    <a:srgbClr val="040531"/>
                  </a:buClr>
                  <a:buSzPts val="2400"/>
                  <a:buFont typeface="Montserrat SemiBold"/>
                  <a:buAutoNum type="arabicPeriod"/>
                </a:pPr>
                <a:r>
                  <a:rPr lang="en" sz="2400">
                    <a:solidFill>
                      <a:srgbClr val="040531"/>
                    </a:solidFill>
                    <a:latin typeface="Montserrat SemiBold"/>
                    <a:ea typeface="Montserrat SemiBold"/>
                    <a:cs typeface="Montserrat SemiBold"/>
                    <a:sym typeface="Montserrat SemiBold"/>
                  </a:rPr>
                  <a:t>Security Protocol</a:t>
                </a:r>
                <a:endParaRPr sz="2400">
                  <a:solidFill>
                    <a:srgbClr val="040531"/>
                  </a:solidFill>
                  <a:latin typeface="Montserrat SemiBold"/>
                  <a:ea typeface="Montserrat SemiBold"/>
                  <a:cs typeface="Montserrat SemiBold"/>
                  <a:sym typeface="Montserrat SemiBold"/>
                </a:endParaRPr>
              </a:p>
            </p:txBody>
          </p:sp>
        </p:grpSp>
        <p:grpSp>
          <p:nvGrpSpPr>
            <p:cNvPr id="607" name="Google Shape;607;p53"/>
            <p:cNvGrpSpPr/>
            <p:nvPr/>
          </p:nvGrpSpPr>
          <p:grpSpPr>
            <a:xfrm>
              <a:off x="14447150" y="4649075"/>
              <a:ext cx="2939400" cy="3582900"/>
              <a:chOff x="14447150" y="4649075"/>
              <a:chExt cx="2939400" cy="3582900"/>
            </a:xfrm>
          </p:grpSpPr>
          <p:sp>
            <p:nvSpPr>
              <p:cNvPr id="608" name="Google Shape;608;p53"/>
              <p:cNvSpPr/>
              <p:nvPr/>
            </p:nvSpPr>
            <p:spPr>
              <a:xfrm>
                <a:off x="14447150" y="4649075"/>
                <a:ext cx="2939400" cy="3582900"/>
              </a:xfrm>
              <a:prstGeom prst="roundRect">
                <a:avLst>
                  <a:gd fmla="val 6746" name="adj"/>
                </a:avLst>
              </a:prstGeom>
              <a:solidFill>
                <a:schemeClr val="lt1"/>
              </a:solidFill>
              <a:ln cap="flat" cmpd="sng" w="38100">
                <a:solidFill>
                  <a:srgbClr val="0405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latin typeface="Montserrat SemiBold"/>
                  <a:ea typeface="Montserrat SemiBold"/>
                  <a:cs typeface="Montserrat SemiBold"/>
                  <a:sym typeface="Montserrat SemiBold"/>
                </a:endParaRPr>
              </a:p>
            </p:txBody>
          </p:sp>
          <p:sp>
            <p:nvSpPr>
              <p:cNvPr id="609" name="Google Shape;609;p53"/>
              <p:cNvSpPr txBox="1"/>
              <p:nvPr/>
            </p:nvSpPr>
            <p:spPr>
              <a:xfrm>
                <a:off x="14838638" y="4741150"/>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External Listener</a:t>
                </a:r>
                <a:endParaRPr sz="2400">
                  <a:solidFill>
                    <a:srgbClr val="040531"/>
                  </a:solidFill>
                  <a:latin typeface="Montserrat SemiBold"/>
                  <a:ea typeface="Montserrat SemiBold"/>
                  <a:cs typeface="Montserrat SemiBold"/>
                  <a:sym typeface="Montserrat SemiBold"/>
                </a:endParaRPr>
              </a:p>
            </p:txBody>
          </p:sp>
          <p:sp>
            <p:nvSpPr>
              <p:cNvPr id="610" name="Google Shape;610;p53"/>
              <p:cNvSpPr txBox="1"/>
              <p:nvPr/>
            </p:nvSpPr>
            <p:spPr>
              <a:xfrm>
                <a:off x="14838650" y="5568550"/>
                <a:ext cx="2156400" cy="17094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040531"/>
                  </a:buClr>
                  <a:buSzPts val="2400"/>
                  <a:buFont typeface="Montserrat SemiBold"/>
                  <a:buAutoNum type="arabicPeriod"/>
                </a:pPr>
                <a:r>
                  <a:rPr lang="en" sz="2400">
                    <a:solidFill>
                      <a:srgbClr val="040531"/>
                    </a:solidFill>
                    <a:latin typeface="Montserrat SemiBold"/>
                    <a:ea typeface="Montserrat SemiBold"/>
                    <a:cs typeface="Montserrat SemiBold"/>
                    <a:sym typeface="Montserrat SemiBold"/>
                  </a:rPr>
                  <a:t>Host/IP</a:t>
                </a:r>
                <a:endParaRPr sz="2400">
                  <a:solidFill>
                    <a:srgbClr val="040531"/>
                  </a:solidFill>
                  <a:latin typeface="Montserrat SemiBold"/>
                  <a:ea typeface="Montserrat SemiBold"/>
                  <a:cs typeface="Montserrat SemiBold"/>
                  <a:sym typeface="Montserrat SemiBold"/>
                </a:endParaRPr>
              </a:p>
              <a:p>
                <a:pPr indent="-381000" lvl="0" marL="457200" rtl="0" algn="l">
                  <a:spcBef>
                    <a:spcPts val="0"/>
                  </a:spcBef>
                  <a:spcAft>
                    <a:spcPts val="0"/>
                  </a:spcAft>
                  <a:buClr>
                    <a:srgbClr val="040531"/>
                  </a:buClr>
                  <a:buSzPts val="2400"/>
                  <a:buFont typeface="Montserrat SemiBold"/>
                  <a:buAutoNum type="arabicPeriod"/>
                </a:pPr>
                <a:r>
                  <a:rPr lang="en" sz="2400">
                    <a:solidFill>
                      <a:srgbClr val="040531"/>
                    </a:solidFill>
                    <a:latin typeface="Montserrat SemiBold"/>
                    <a:ea typeface="Montserrat SemiBold"/>
                    <a:cs typeface="Montserrat SemiBold"/>
                    <a:sym typeface="Montserrat SemiBold"/>
                  </a:rPr>
                  <a:t>Port</a:t>
                </a:r>
                <a:endParaRPr sz="2400">
                  <a:solidFill>
                    <a:srgbClr val="040531"/>
                  </a:solidFill>
                  <a:latin typeface="Montserrat SemiBold"/>
                  <a:ea typeface="Montserrat SemiBold"/>
                  <a:cs typeface="Montserrat SemiBold"/>
                  <a:sym typeface="Montserrat SemiBold"/>
                </a:endParaRPr>
              </a:p>
              <a:p>
                <a:pPr indent="-381000" lvl="0" marL="457200" rtl="0" algn="l">
                  <a:spcBef>
                    <a:spcPts val="0"/>
                  </a:spcBef>
                  <a:spcAft>
                    <a:spcPts val="0"/>
                  </a:spcAft>
                  <a:buClr>
                    <a:srgbClr val="040531"/>
                  </a:buClr>
                  <a:buSzPts val="2400"/>
                  <a:buFont typeface="Montserrat SemiBold"/>
                  <a:buAutoNum type="arabicPeriod"/>
                </a:pPr>
                <a:r>
                  <a:rPr lang="en" sz="2400">
                    <a:solidFill>
                      <a:srgbClr val="040531"/>
                    </a:solidFill>
                    <a:latin typeface="Montserrat SemiBold"/>
                    <a:ea typeface="Montserrat SemiBold"/>
                    <a:cs typeface="Montserrat SemiBold"/>
                    <a:sym typeface="Montserrat SemiBold"/>
                  </a:rPr>
                  <a:t>Security Protocol</a:t>
                </a:r>
                <a:endParaRPr sz="2400">
                  <a:solidFill>
                    <a:srgbClr val="040531"/>
                  </a:solidFill>
                  <a:latin typeface="Montserrat SemiBold"/>
                  <a:ea typeface="Montserrat SemiBold"/>
                  <a:cs typeface="Montserrat SemiBold"/>
                  <a:sym typeface="Montserrat SemiBold"/>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54"/>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Configuring listeners on the broker</a:t>
            </a:r>
            <a:endParaRPr/>
          </a:p>
        </p:txBody>
      </p:sp>
      <p:sp>
        <p:nvSpPr>
          <p:cNvPr id="616" name="Google Shape;616;p54"/>
          <p:cNvSpPr txBox="1"/>
          <p:nvPr>
            <p:ph idx="1" type="body"/>
          </p:nvPr>
        </p:nvSpPr>
        <p:spPr>
          <a:xfrm>
            <a:off x="2768550" y="2635300"/>
            <a:ext cx="18846900" cy="8652900"/>
          </a:xfrm>
          <a:prstGeom prst="rect">
            <a:avLst/>
          </a:prstGeom>
        </p:spPr>
        <p:txBody>
          <a:bodyPr anchorCtr="0" anchor="t" bIns="121875" lIns="0" spcFirstLastPara="1" rIns="121900" wrap="square" tIns="0">
            <a:noAutofit/>
          </a:bodyPr>
          <a:lstStyle/>
          <a:p>
            <a:pPr indent="0" lvl="0" marL="0" rtl="0" algn="l">
              <a:spcBef>
                <a:spcPts val="1000"/>
              </a:spcBef>
              <a:spcAft>
                <a:spcPts val="0"/>
              </a:spcAft>
              <a:buNone/>
            </a:pPr>
            <a:r>
              <a:rPr b="1" lang="en"/>
              <a:t>Broker configuration</a:t>
            </a:r>
            <a:endParaRPr b="1"/>
          </a:p>
          <a:p>
            <a:pPr indent="0" lvl="0" marL="457200" rtl="0" algn="l">
              <a:spcBef>
                <a:spcPts val="1000"/>
              </a:spcBef>
              <a:spcAft>
                <a:spcPts val="0"/>
              </a:spcAft>
              <a:buNone/>
            </a:pPr>
            <a:r>
              <a:t/>
            </a:r>
            <a:endParaRPr b="1"/>
          </a:p>
          <a:p>
            <a:pPr indent="0" lvl="0" marL="457200" rtl="0" algn="l">
              <a:spcBef>
                <a:spcPts val="1000"/>
              </a:spcBef>
              <a:spcAft>
                <a:spcPts val="0"/>
              </a:spcAft>
              <a:buNone/>
            </a:pPr>
            <a:r>
              <a:rPr b="1" lang="en"/>
              <a:t>listeners</a:t>
            </a:r>
            <a:r>
              <a:rPr lang="en"/>
              <a:t>=EXTERNAL://:9092,INTERNAL://10.0.0.2:9093,BROKER://10.0.0.2:9094 advertised.listeners=EXTERNAL://broker1.example.com:9092,INTERNAL:// broker1.local:9093,BROKER://broker1.local:9094 </a:t>
            </a:r>
            <a:endParaRPr/>
          </a:p>
          <a:p>
            <a:pPr indent="0" lvl="0" marL="457200" rtl="0" algn="l">
              <a:spcBef>
                <a:spcPts val="1000"/>
              </a:spcBef>
              <a:spcAft>
                <a:spcPts val="0"/>
              </a:spcAft>
              <a:buNone/>
            </a:pPr>
            <a:r>
              <a:rPr b="1" lang="en"/>
              <a:t>listener.security.protocol.map</a:t>
            </a:r>
            <a:r>
              <a:rPr lang="en"/>
              <a:t>=EXTERNAL:SASL_SSL,INTERNAL:SSL,BROKER:SSL </a:t>
            </a:r>
            <a:endParaRPr/>
          </a:p>
          <a:p>
            <a:pPr indent="0" lvl="0" marL="457200" rtl="0" algn="l">
              <a:spcBef>
                <a:spcPts val="1000"/>
              </a:spcBef>
              <a:spcAft>
                <a:spcPts val="0"/>
              </a:spcAft>
              <a:buNone/>
            </a:pPr>
            <a:r>
              <a:rPr b="1" lang="en"/>
              <a:t>inter.broker.listener.name</a:t>
            </a:r>
            <a:r>
              <a:rPr lang="en"/>
              <a:t>=BROKER</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55"/>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Configuring the client</a:t>
            </a:r>
            <a:endParaRPr/>
          </a:p>
        </p:txBody>
      </p:sp>
      <p:sp>
        <p:nvSpPr>
          <p:cNvPr id="622" name="Google Shape;622;p55"/>
          <p:cNvSpPr txBox="1"/>
          <p:nvPr>
            <p:ph idx="1" type="body"/>
          </p:nvPr>
        </p:nvSpPr>
        <p:spPr>
          <a:xfrm>
            <a:off x="2768550" y="2635300"/>
            <a:ext cx="18846900" cy="8652900"/>
          </a:xfrm>
          <a:prstGeom prst="rect">
            <a:avLst/>
          </a:prstGeom>
        </p:spPr>
        <p:txBody>
          <a:bodyPr anchorCtr="0" anchor="t" bIns="121875" lIns="0" spcFirstLastPara="1" rIns="121900" wrap="square" tIns="0">
            <a:noAutofit/>
          </a:bodyPr>
          <a:lstStyle/>
          <a:p>
            <a:pPr indent="0" lvl="0" marL="0" rtl="0" algn="l">
              <a:spcBef>
                <a:spcPts val="1000"/>
              </a:spcBef>
              <a:spcAft>
                <a:spcPts val="0"/>
              </a:spcAft>
              <a:buNone/>
            </a:pPr>
            <a:r>
              <a:rPr b="1" lang="en"/>
              <a:t>Client configuration</a:t>
            </a:r>
            <a:endParaRPr b="1"/>
          </a:p>
          <a:p>
            <a:pPr indent="0" lvl="0" marL="457200" rtl="0" algn="l">
              <a:spcBef>
                <a:spcPts val="1000"/>
              </a:spcBef>
              <a:spcAft>
                <a:spcPts val="0"/>
              </a:spcAft>
              <a:buNone/>
            </a:pPr>
            <a:r>
              <a:t/>
            </a:r>
            <a:endParaRPr b="1"/>
          </a:p>
          <a:p>
            <a:pPr indent="0" lvl="0" marL="457200" rtl="0" algn="l">
              <a:spcBef>
                <a:spcPts val="1000"/>
              </a:spcBef>
              <a:spcAft>
                <a:spcPts val="0"/>
              </a:spcAft>
              <a:buNone/>
            </a:pPr>
            <a:r>
              <a:rPr b="1" lang="en"/>
              <a:t>security.protocol</a:t>
            </a:r>
            <a:r>
              <a:rPr lang="en"/>
              <a:t>=SASL_SSL </a:t>
            </a:r>
            <a:endParaRPr/>
          </a:p>
          <a:p>
            <a:pPr indent="0" lvl="0" marL="457200" rtl="0" algn="l">
              <a:spcBef>
                <a:spcPts val="1000"/>
              </a:spcBef>
              <a:spcAft>
                <a:spcPts val="0"/>
              </a:spcAft>
              <a:buNone/>
            </a:pPr>
            <a:r>
              <a:rPr b="1" lang="en"/>
              <a:t>bootstrap.servers</a:t>
            </a:r>
            <a:r>
              <a:rPr lang="en"/>
              <a:t>=broker1.example.com:9092,broker2.example.com:9092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56"/>
          <p:cNvSpPr txBox="1"/>
          <p:nvPr>
            <p:ph type="ctrTitle"/>
          </p:nvPr>
        </p:nvSpPr>
        <p:spPr>
          <a:xfrm>
            <a:off x="1521343" y="4701067"/>
            <a:ext cx="20381700" cy="3012900"/>
          </a:xfrm>
          <a:prstGeom prst="rect">
            <a:avLst/>
          </a:prstGeom>
        </p:spPr>
        <p:txBody>
          <a:bodyPr anchorCtr="0" anchor="b" bIns="121875" lIns="0" spcFirstLastPara="1" rIns="243800" wrap="square" tIns="121875">
            <a:noAutofit/>
          </a:bodyPr>
          <a:lstStyle/>
          <a:p>
            <a:pPr indent="0" lvl="0" marL="0" rtl="0" algn="l">
              <a:spcBef>
                <a:spcPts val="0"/>
              </a:spcBef>
              <a:spcAft>
                <a:spcPts val="0"/>
              </a:spcAft>
              <a:buNone/>
            </a:pPr>
            <a:r>
              <a:rPr lang="en"/>
              <a:t>Kafka </a:t>
            </a:r>
            <a:r>
              <a:rPr lang="en"/>
              <a:t>Authentication with SSL and SASL_SSL</a:t>
            </a:r>
            <a:endParaRPr/>
          </a:p>
        </p:txBody>
      </p:sp>
      <p:sp>
        <p:nvSpPr>
          <p:cNvPr id="628" name="Google Shape;628;p56"/>
          <p:cNvSpPr txBox="1"/>
          <p:nvPr>
            <p:ph idx="1" type="subTitle"/>
          </p:nvPr>
        </p:nvSpPr>
        <p:spPr>
          <a:xfrm>
            <a:off x="1521333" y="8562333"/>
            <a:ext cx="10223100" cy="1460100"/>
          </a:xfrm>
          <a:prstGeom prst="rect">
            <a:avLst/>
          </a:prstGeom>
        </p:spPr>
        <p:txBody>
          <a:bodyPr anchorCtr="0" anchor="t" bIns="121875" lIns="0" spcFirstLastPara="1" rIns="24380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30"/>
          <p:cNvSpPr txBox="1"/>
          <p:nvPr>
            <p:ph type="ctrTitle"/>
          </p:nvPr>
        </p:nvSpPr>
        <p:spPr>
          <a:xfrm>
            <a:off x="1521343" y="4701067"/>
            <a:ext cx="20381700" cy="3012900"/>
          </a:xfrm>
          <a:prstGeom prst="rect">
            <a:avLst/>
          </a:prstGeom>
        </p:spPr>
        <p:txBody>
          <a:bodyPr anchorCtr="0" anchor="b" bIns="121875" lIns="0" spcFirstLastPara="1" rIns="243800" wrap="square" tIns="121875">
            <a:noAutofit/>
          </a:bodyPr>
          <a:lstStyle/>
          <a:p>
            <a:pPr indent="0" lvl="0" marL="0" rtl="0" algn="l">
              <a:spcBef>
                <a:spcPts val="0"/>
              </a:spcBef>
              <a:spcAft>
                <a:spcPts val="0"/>
              </a:spcAft>
              <a:buNone/>
            </a:pPr>
            <a:r>
              <a:rPr lang="en"/>
              <a:t>Introduction to Kafka Security</a:t>
            </a:r>
            <a:endParaRPr/>
          </a:p>
        </p:txBody>
      </p:sp>
      <p:sp>
        <p:nvSpPr>
          <p:cNvPr id="134" name="Google Shape;134;p30"/>
          <p:cNvSpPr txBox="1"/>
          <p:nvPr>
            <p:ph idx="1" type="subTitle"/>
          </p:nvPr>
        </p:nvSpPr>
        <p:spPr>
          <a:xfrm>
            <a:off x="1521333" y="8562333"/>
            <a:ext cx="10223100" cy="1460100"/>
          </a:xfrm>
          <a:prstGeom prst="rect">
            <a:avLst/>
          </a:prstGeom>
        </p:spPr>
        <p:txBody>
          <a:bodyPr anchorCtr="0" anchor="t" bIns="121875" lIns="0" spcFirstLastPara="1" rIns="24380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57"/>
          <p:cNvSpPr txBox="1"/>
          <p:nvPr/>
        </p:nvSpPr>
        <p:spPr>
          <a:xfrm>
            <a:off x="4025238" y="2956338"/>
            <a:ext cx="16333500" cy="7805700"/>
          </a:xfrm>
          <a:prstGeom prst="rect">
            <a:avLst/>
          </a:prstGeom>
          <a:solidFill>
            <a:srgbClr val="FFFFFF"/>
          </a:solidFill>
          <a:ln>
            <a:noFill/>
          </a:ln>
          <a:effectLst>
            <a:outerShdw blurRad="671513" rotWithShape="0" algn="bl" dir="5460000" dist="266700">
              <a:srgbClr val="000000">
                <a:alpha val="15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2900">
              <a:solidFill>
                <a:srgbClr val="040531"/>
              </a:solidFill>
              <a:latin typeface="Montserrat"/>
              <a:ea typeface="Montserrat"/>
              <a:cs typeface="Montserrat"/>
              <a:sym typeface="Montserrat"/>
            </a:endParaRPr>
          </a:p>
        </p:txBody>
      </p:sp>
      <p:sp>
        <p:nvSpPr>
          <p:cNvPr id="634" name="Google Shape;634;p57"/>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SSL</a:t>
            </a:r>
            <a:endParaRPr/>
          </a:p>
        </p:txBody>
      </p:sp>
      <p:pic>
        <p:nvPicPr>
          <p:cNvPr id="635" name="Google Shape;635;p57"/>
          <p:cNvPicPr preferRelativeResize="0"/>
          <p:nvPr/>
        </p:nvPicPr>
        <p:blipFill>
          <a:blip r:embed="rId3">
            <a:alphaModFix/>
          </a:blip>
          <a:stretch>
            <a:fillRect/>
          </a:stretch>
        </p:blipFill>
        <p:spPr>
          <a:xfrm>
            <a:off x="8792050" y="6158913"/>
            <a:ext cx="1398175" cy="1398175"/>
          </a:xfrm>
          <a:prstGeom prst="rect">
            <a:avLst/>
          </a:prstGeom>
          <a:noFill/>
          <a:ln>
            <a:noFill/>
          </a:ln>
        </p:spPr>
      </p:pic>
      <p:sp>
        <p:nvSpPr>
          <p:cNvPr id="636" name="Google Shape;636;p57"/>
          <p:cNvSpPr txBox="1"/>
          <p:nvPr/>
        </p:nvSpPr>
        <p:spPr>
          <a:xfrm>
            <a:off x="8412925" y="7849900"/>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Client</a:t>
            </a:r>
            <a:endParaRPr sz="2400">
              <a:solidFill>
                <a:srgbClr val="040531"/>
              </a:solidFill>
              <a:latin typeface="Montserrat SemiBold"/>
              <a:ea typeface="Montserrat SemiBold"/>
              <a:cs typeface="Montserrat SemiBold"/>
              <a:sym typeface="Montserrat SemiBold"/>
            </a:endParaRPr>
          </a:p>
          <a:p>
            <a:pPr indent="0" lvl="0" marL="0" rtl="0" algn="l">
              <a:spcBef>
                <a:spcPts val="0"/>
              </a:spcBef>
              <a:spcAft>
                <a:spcPts val="0"/>
              </a:spcAft>
              <a:buNone/>
            </a:pPr>
            <a:r>
              <a:t/>
            </a:r>
            <a:endParaRPr sz="2400">
              <a:solidFill>
                <a:srgbClr val="040531"/>
              </a:solidFill>
              <a:latin typeface="Montserrat SemiBold"/>
              <a:ea typeface="Montserrat SemiBold"/>
              <a:cs typeface="Montserrat SemiBold"/>
              <a:sym typeface="Montserrat SemiBold"/>
            </a:endParaRPr>
          </a:p>
        </p:txBody>
      </p:sp>
      <p:grpSp>
        <p:nvGrpSpPr>
          <p:cNvPr id="637" name="Google Shape;637;p57"/>
          <p:cNvGrpSpPr/>
          <p:nvPr/>
        </p:nvGrpSpPr>
        <p:grpSpPr>
          <a:xfrm>
            <a:off x="14606754" y="6510967"/>
            <a:ext cx="2589900" cy="587100"/>
            <a:chOff x="10194491" y="2822204"/>
            <a:chExt cx="2589900" cy="587100"/>
          </a:xfrm>
        </p:grpSpPr>
        <p:sp>
          <p:nvSpPr>
            <p:cNvPr id="638" name="Google Shape;638;p57"/>
            <p:cNvSpPr/>
            <p:nvPr/>
          </p:nvSpPr>
          <p:spPr>
            <a:xfrm>
              <a:off x="10194491" y="2822204"/>
              <a:ext cx="2589900" cy="587100"/>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 sz="1900">
                  <a:solidFill>
                    <a:schemeClr val="dk1"/>
                  </a:solidFill>
                  <a:latin typeface="Montserrat SemiBold"/>
                  <a:ea typeface="Montserrat SemiBold"/>
                  <a:cs typeface="Montserrat SemiBold"/>
                  <a:sym typeface="Montserrat SemiBold"/>
                </a:rPr>
                <a:t>Leader Broker</a:t>
              </a:r>
              <a:endParaRPr sz="1900">
                <a:solidFill>
                  <a:schemeClr val="dk1"/>
                </a:solidFill>
                <a:latin typeface="Montserrat SemiBold"/>
                <a:ea typeface="Montserrat SemiBold"/>
                <a:cs typeface="Montserrat SemiBold"/>
                <a:sym typeface="Montserrat SemiBold"/>
              </a:endParaRPr>
            </a:p>
          </p:txBody>
        </p:sp>
        <p:sp>
          <p:nvSpPr>
            <p:cNvPr id="639" name="Google Shape;639;p57"/>
            <p:cNvSpPr/>
            <p:nvPr/>
          </p:nvSpPr>
          <p:spPr>
            <a:xfrm>
              <a:off x="10198940" y="2822204"/>
              <a:ext cx="186000" cy="587100"/>
            </a:xfrm>
            <a:prstGeom prst="roundRect">
              <a:avLst>
                <a:gd fmla="val 0" name="adj"/>
              </a:avLst>
            </a:prstGeom>
            <a:solidFill>
              <a:schemeClr val="accent5"/>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grpSp>
      <p:pic>
        <p:nvPicPr>
          <p:cNvPr id="640" name="Google Shape;640;p57"/>
          <p:cNvPicPr preferRelativeResize="0"/>
          <p:nvPr/>
        </p:nvPicPr>
        <p:blipFill>
          <a:blip r:embed="rId4">
            <a:alphaModFix/>
          </a:blip>
          <a:stretch>
            <a:fillRect/>
          </a:stretch>
        </p:blipFill>
        <p:spPr>
          <a:xfrm>
            <a:off x="13821663" y="6561376"/>
            <a:ext cx="486300" cy="486300"/>
          </a:xfrm>
          <a:prstGeom prst="rect">
            <a:avLst/>
          </a:prstGeom>
          <a:noFill/>
          <a:ln>
            <a:noFill/>
          </a:ln>
        </p:spPr>
      </p:pic>
      <p:cxnSp>
        <p:nvCxnSpPr>
          <p:cNvPr id="641" name="Google Shape;641;p57"/>
          <p:cNvCxnSpPr/>
          <p:nvPr/>
        </p:nvCxnSpPr>
        <p:spPr>
          <a:xfrm>
            <a:off x="10737388" y="6857988"/>
            <a:ext cx="2785500" cy="0"/>
          </a:xfrm>
          <a:prstGeom prst="straightConnector1">
            <a:avLst/>
          </a:prstGeom>
          <a:noFill/>
          <a:ln cap="flat" cmpd="sng" w="38100">
            <a:solidFill>
              <a:schemeClr val="dk1"/>
            </a:solidFill>
            <a:prstDash val="solid"/>
            <a:round/>
            <a:headEnd len="med" w="med" type="none"/>
            <a:tailEnd len="med" w="med" type="triangle"/>
          </a:ln>
        </p:spPr>
      </p:cxnSp>
      <p:pic>
        <p:nvPicPr>
          <p:cNvPr id="642" name="Google Shape;642;p57"/>
          <p:cNvPicPr preferRelativeResize="0"/>
          <p:nvPr/>
        </p:nvPicPr>
        <p:blipFill>
          <a:blip r:embed="rId5">
            <a:alphaModFix/>
          </a:blip>
          <a:stretch>
            <a:fillRect/>
          </a:stretch>
        </p:blipFill>
        <p:spPr>
          <a:xfrm>
            <a:off x="10737397" y="6158900"/>
            <a:ext cx="486300" cy="4863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58"/>
          <p:cNvSpPr txBox="1"/>
          <p:nvPr/>
        </p:nvSpPr>
        <p:spPr>
          <a:xfrm>
            <a:off x="4025238" y="2956338"/>
            <a:ext cx="16333500" cy="7805700"/>
          </a:xfrm>
          <a:prstGeom prst="rect">
            <a:avLst/>
          </a:prstGeom>
          <a:solidFill>
            <a:srgbClr val="FFFFFF"/>
          </a:solidFill>
          <a:ln>
            <a:noFill/>
          </a:ln>
          <a:effectLst>
            <a:outerShdw blurRad="671513" rotWithShape="0" algn="bl" dir="5460000" dist="266700">
              <a:srgbClr val="000000">
                <a:alpha val="15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2900">
              <a:solidFill>
                <a:srgbClr val="040531"/>
              </a:solidFill>
              <a:latin typeface="Montserrat"/>
              <a:ea typeface="Montserrat"/>
              <a:cs typeface="Montserrat"/>
              <a:sym typeface="Montserrat"/>
            </a:endParaRPr>
          </a:p>
        </p:txBody>
      </p:sp>
      <p:sp>
        <p:nvSpPr>
          <p:cNvPr id="648" name="Google Shape;648;p58"/>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SSL</a:t>
            </a:r>
            <a:endParaRPr/>
          </a:p>
        </p:txBody>
      </p:sp>
      <p:pic>
        <p:nvPicPr>
          <p:cNvPr id="649" name="Google Shape;649;p58"/>
          <p:cNvPicPr preferRelativeResize="0"/>
          <p:nvPr/>
        </p:nvPicPr>
        <p:blipFill>
          <a:blip r:embed="rId3">
            <a:alphaModFix/>
          </a:blip>
          <a:stretch>
            <a:fillRect/>
          </a:stretch>
        </p:blipFill>
        <p:spPr>
          <a:xfrm>
            <a:off x="8792050" y="6158913"/>
            <a:ext cx="1398175" cy="1398175"/>
          </a:xfrm>
          <a:prstGeom prst="rect">
            <a:avLst/>
          </a:prstGeom>
          <a:noFill/>
          <a:ln>
            <a:noFill/>
          </a:ln>
        </p:spPr>
      </p:pic>
      <p:sp>
        <p:nvSpPr>
          <p:cNvPr id="650" name="Google Shape;650;p58"/>
          <p:cNvSpPr txBox="1"/>
          <p:nvPr/>
        </p:nvSpPr>
        <p:spPr>
          <a:xfrm>
            <a:off x="8412925" y="7849900"/>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Client</a:t>
            </a:r>
            <a:endParaRPr sz="2400">
              <a:solidFill>
                <a:srgbClr val="040531"/>
              </a:solidFill>
              <a:latin typeface="Montserrat SemiBold"/>
              <a:ea typeface="Montserrat SemiBold"/>
              <a:cs typeface="Montserrat SemiBold"/>
              <a:sym typeface="Montserrat SemiBold"/>
            </a:endParaRPr>
          </a:p>
          <a:p>
            <a:pPr indent="0" lvl="0" marL="0" rtl="0" algn="l">
              <a:spcBef>
                <a:spcPts val="0"/>
              </a:spcBef>
              <a:spcAft>
                <a:spcPts val="0"/>
              </a:spcAft>
              <a:buNone/>
            </a:pPr>
            <a:r>
              <a:t/>
            </a:r>
            <a:endParaRPr sz="2400">
              <a:solidFill>
                <a:srgbClr val="040531"/>
              </a:solidFill>
              <a:latin typeface="Montserrat SemiBold"/>
              <a:ea typeface="Montserrat SemiBold"/>
              <a:cs typeface="Montserrat SemiBold"/>
              <a:sym typeface="Montserrat SemiBold"/>
            </a:endParaRPr>
          </a:p>
        </p:txBody>
      </p:sp>
      <p:grpSp>
        <p:nvGrpSpPr>
          <p:cNvPr id="651" name="Google Shape;651;p58"/>
          <p:cNvGrpSpPr/>
          <p:nvPr/>
        </p:nvGrpSpPr>
        <p:grpSpPr>
          <a:xfrm>
            <a:off x="14606754" y="6510967"/>
            <a:ext cx="2589900" cy="587100"/>
            <a:chOff x="10194491" y="2822204"/>
            <a:chExt cx="2589900" cy="587100"/>
          </a:xfrm>
        </p:grpSpPr>
        <p:sp>
          <p:nvSpPr>
            <p:cNvPr id="652" name="Google Shape;652;p58"/>
            <p:cNvSpPr/>
            <p:nvPr/>
          </p:nvSpPr>
          <p:spPr>
            <a:xfrm>
              <a:off x="10194491" y="2822204"/>
              <a:ext cx="2589900" cy="587100"/>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 sz="1900">
                  <a:solidFill>
                    <a:schemeClr val="dk1"/>
                  </a:solidFill>
                  <a:latin typeface="Montserrat SemiBold"/>
                  <a:ea typeface="Montserrat SemiBold"/>
                  <a:cs typeface="Montserrat SemiBold"/>
                  <a:sym typeface="Montserrat SemiBold"/>
                </a:rPr>
                <a:t>Leader Broker</a:t>
              </a:r>
              <a:endParaRPr sz="1900">
                <a:solidFill>
                  <a:schemeClr val="dk1"/>
                </a:solidFill>
                <a:latin typeface="Montserrat SemiBold"/>
                <a:ea typeface="Montserrat SemiBold"/>
                <a:cs typeface="Montserrat SemiBold"/>
                <a:sym typeface="Montserrat SemiBold"/>
              </a:endParaRPr>
            </a:p>
          </p:txBody>
        </p:sp>
        <p:sp>
          <p:nvSpPr>
            <p:cNvPr id="653" name="Google Shape;653;p58"/>
            <p:cNvSpPr/>
            <p:nvPr/>
          </p:nvSpPr>
          <p:spPr>
            <a:xfrm>
              <a:off x="10198940" y="2822204"/>
              <a:ext cx="186000" cy="587100"/>
            </a:xfrm>
            <a:prstGeom prst="roundRect">
              <a:avLst>
                <a:gd fmla="val 0" name="adj"/>
              </a:avLst>
            </a:prstGeom>
            <a:solidFill>
              <a:schemeClr val="accent5"/>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grpSp>
      <p:pic>
        <p:nvPicPr>
          <p:cNvPr id="654" name="Google Shape;654;p58"/>
          <p:cNvPicPr preferRelativeResize="0"/>
          <p:nvPr/>
        </p:nvPicPr>
        <p:blipFill>
          <a:blip r:embed="rId4">
            <a:alphaModFix/>
          </a:blip>
          <a:stretch>
            <a:fillRect/>
          </a:stretch>
        </p:blipFill>
        <p:spPr>
          <a:xfrm>
            <a:off x="13821663" y="6561376"/>
            <a:ext cx="486300" cy="486300"/>
          </a:xfrm>
          <a:prstGeom prst="rect">
            <a:avLst/>
          </a:prstGeom>
          <a:noFill/>
          <a:ln>
            <a:noFill/>
          </a:ln>
        </p:spPr>
      </p:pic>
      <p:cxnSp>
        <p:nvCxnSpPr>
          <p:cNvPr id="655" name="Google Shape;655;p58"/>
          <p:cNvCxnSpPr/>
          <p:nvPr/>
        </p:nvCxnSpPr>
        <p:spPr>
          <a:xfrm>
            <a:off x="10737388" y="6857988"/>
            <a:ext cx="2785500" cy="0"/>
          </a:xfrm>
          <a:prstGeom prst="straightConnector1">
            <a:avLst/>
          </a:prstGeom>
          <a:noFill/>
          <a:ln cap="flat" cmpd="sng" w="38100">
            <a:solidFill>
              <a:schemeClr val="dk1"/>
            </a:solidFill>
            <a:prstDash val="solid"/>
            <a:round/>
            <a:headEnd len="med" w="med" type="none"/>
            <a:tailEnd len="med" w="med" type="triangle"/>
          </a:ln>
        </p:spPr>
      </p:cxnSp>
      <p:pic>
        <p:nvPicPr>
          <p:cNvPr id="656" name="Google Shape;656;p58"/>
          <p:cNvPicPr preferRelativeResize="0"/>
          <p:nvPr/>
        </p:nvPicPr>
        <p:blipFill>
          <a:blip r:embed="rId5">
            <a:alphaModFix/>
          </a:blip>
          <a:stretch>
            <a:fillRect/>
          </a:stretch>
        </p:blipFill>
        <p:spPr>
          <a:xfrm>
            <a:off x="13036597" y="6158925"/>
            <a:ext cx="486300" cy="4863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59"/>
          <p:cNvSpPr txBox="1"/>
          <p:nvPr/>
        </p:nvSpPr>
        <p:spPr>
          <a:xfrm>
            <a:off x="4025238" y="2956338"/>
            <a:ext cx="16333500" cy="7805700"/>
          </a:xfrm>
          <a:prstGeom prst="rect">
            <a:avLst/>
          </a:prstGeom>
          <a:solidFill>
            <a:srgbClr val="FFFFFF"/>
          </a:solidFill>
          <a:ln>
            <a:noFill/>
          </a:ln>
          <a:effectLst>
            <a:outerShdw blurRad="671513" rotWithShape="0" algn="bl" dir="5460000" dist="266700">
              <a:srgbClr val="000000">
                <a:alpha val="15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2900">
              <a:solidFill>
                <a:srgbClr val="040531"/>
              </a:solidFill>
              <a:latin typeface="Montserrat"/>
              <a:ea typeface="Montserrat"/>
              <a:cs typeface="Montserrat"/>
              <a:sym typeface="Montserrat"/>
            </a:endParaRPr>
          </a:p>
        </p:txBody>
      </p:sp>
      <p:sp>
        <p:nvSpPr>
          <p:cNvPr id="662" name="Google Shape;662;p59"/>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SSL</a:t>
            </a:r>
            <a:endParaRPr/>
          </a:p>
        </p:txBody>
      </p:sp>
      <p:pic>
        <p:nvPicPr>
          <p:cNvPr id="663" name="Google Shape;663;p59"/>
          <p:cNvPicPr preferRelativeResize="0"/>
          <p:nvPr/>
        </p:nvPicPr>
        <p:blipFill>
          <a:blip r:embed="rId3">
            <a:alphaModFix/>
          </a:blip>
          <a:stretch>
            <a:fillRect/>
          </a:stretch>
        </p:blipFill>
        <p:spPr>
          <a:xfrm>
            <a:off x="8792050" y="6158913"/>
            <a:ext cx="1398175" cy="1398175"/>
          </a:xfrm>
          <a:prstGeom prst="rect">
            <a:avLst/>
          </a:prstGeom>
          <a:noFill/>
          <a:ln>
            <a:noFill/>
          </a:ln>
        </p:spPr>
      </p:pic>
      <p:sp>
        <p:nvSpPr>
          <p:cNvPr id="664" name="Google Shape;664;p59"/>
          <p:cNvSpPr txBox="1"/>
          <p:nvPr/>
        </p:nvSpPr>
        <p:spPr>
          <a:xfrm>
            <a:off x="8412925" y="7849900"/>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Client</a:t>
            </a:r>
            <a:endParaRPr sz="2400">
              <a:solidFill>
                <a:srgbClr val="040531"/>
              </a:solidFill>
              <a:latin typeface="Montserrat SemiBold"/>
              <a:ea typeface="Montserrat SemiBold"/>
              <a:cs typeface="Montserrat SemiBold"/>
              <a:sym typeface="Montserrat SemiBold"/>
            </a:endParaRPr>
          </a:p>
          <a:p>
            <a:pPr indent="0" lvl="0" marL="0" rtl="0" algn="l">
              <a:spcBef>
                <a:spcPts val="0"/>
              </a:spcBef>
              <a:spcAft>
                <a:spcPts val="0"/>
              </a:spcAft>
              <a:buNone/>
            </a:pPr>
            <a:r>
              <a:t/>
            </a:r>
            <a:endParaRPr sz="2400">
              <a:solidFill>
                <a:srgbClr val="040531"/>
              </a:solidFill>
              <a:latin typeface="Montserrat SemiBold"/>
              <a:ea typeface="Montserrat SemiBold"/>
              <a:cs typeface="Montserrat SemiBold"/>
              <a:sym typeface="Montserrat SemiBold"/>
            </a:endParaRPr>
          </a:p>
        </p:txBody>
      </p:sp>
      <p:pic>
        <p:nvPicPr>
          <p:cNvPr id="665" name="Google Shape;665;p59"/>
          <p:cNvPicPr preferRelativeResize="0"/>
          <p:nvPr/>
        </p:nvPicPr>
        <p:blipFill>
          <a:blip r:embed="rId4">
            <a:alphaModFix/>
          </a:blip>
          <a:stretch>
            <a:fillRect/>
          </a:stretch>
        </p:blipFill>
        <p:spPr>
          <a:xfrm>
            <a:off x="13821675" y="6616050"/>
            <a:ext cx="486300" cy="486300"/>
          </a:xfrm>
          <a:prstGeom prst="rect">
            <a:avLst/>
          </a:prstGeom>
          <a:noFill/>
          <a:ln>
            <a:noFill/>
          </a:ln>
        </p:spPr>
      </p:pic>
      <p:grpSp>
        <p:nvGrpSpPr>
          <p:cNvPr id="666" name="Google Shape;666;p59"/>
          <p:cNvGrpSpPr/>
          <p:nvPr/>
        </p:nvGrpSpPr>
        <p:grpSpPr>
          <a:xfrm>
            <a:off x="14606754" y="6510967"/>
            <a:ext cx="2589900" cy="587100"/>
            <a:chOff x="10194491" y="2822204"/>
            <a:chExt cx="2589900" cy="587100"/>
          </a:xfrm>
        </p:grpSpPr>
        <p:sp>
          <p:nvSpPr>
            <p:cNvPr id="667" name="Google Shape;667;p59"/>
            <p:cNvSpPr/>
            <p:nvPr/>
          </p:nvSpPr>
          <p:spPr>
            <a:xfrm>
              <a:off x="10194491" y="2822204"/>
              <a:ext cx="2589900" cy="587100"/>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 sz="1900">
                  <a:solidFill>
                    <a:schemeClr val="dk1"/>
                  </a:solidFill>
                  <a:latin typeface="Montserrat SemiBold"/>
                  <a:ea typeface="Montserrat SemiBold"/>
                  <a:cs typeface="Montserrat SemiBold"/>
                  <a:sym typeface="Montserrat SemiBold"/>
                </a:rPr>
                <a:t>Leader Broker</a:t>
              </a:r>
              <a:endParaRPr sz="1900">
                <a:solidFill>
                  <a:schemeClr val="dk1"/>
                </a:solidFill>
                <a:latin typeface="Montserrat SemiBold"/>
                <a:ea typeface="Montserrat SemiBold"/>
                <a:cs typeface="Montserrat SemiBold"/>
                <a:sym typeface="Montserrat SemiBold"/>
              </a:endParaRPr>
            </a:p>
          </p:txBody>
        </p:sp>
        <p:sp>
          <p:nvSpPr>
            <p:cNvPr id="668" name="Google Shape;668;p59"/>
            <p:cNvSpPr/>
            <p:nvPr/>
          </p:nvSpPr>
          <p:spPr>
            <a:xfrm>
              <a:off x="10198940" y="2822204"/>
              <a:ext cx="186000" cy="587100"/>
            </a:xfrm>
            <a:prstGeom prst="roundRect">
              <a:avLst>
                <a:gd fmla="val 0" name="adj"/>
              </a:avLst>
            </a:prstGeom>
            <a:solidFill>
              <a:schemeClr val="accent5"/>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grpSp>
      <p:cxnSp>
        <p:nvCxnSpPr>
          <p:cNvPr id="669" name="Google Shape;669;p59"/>
          <p:cNvCxnSpPr/>
          <p:nvPr/>
        </p:nvCxnSpPr>
        <p:spPr>
          <a:xfrm>
            <a:off x="10737388" y="6857988"/>
            <a:ext cx="2785500" cy="0"/>
          </a:xfrm>
          <a:prstGeom prst="straightConnector1">
            <a:avLst/>
          </a:prstGeom>
          <a:noFill/>
          <a:ln cap="flat" cmpd="sng" w="38100">
            <a:solidFill>
              <a:schemeClr val="dk1"/>
            </a:solidFill>
            <a:prstDash val="solid"/>
            <a:round/>
            <a:headEnd len="med" w="med" type="none"/>
            <a:tailEnd len="med" w="med" type="triangle"/>
          </a:ln>
        </p:spPr>
      </p:cxnSp>
      <p:pic>
        <p:nvPicPr>
          <p:cNvPr id="670" name="Google Shape;670;p59"/>
          <p:cNvPicPr preferRelativeResize="0"/>
          <p:nvPr/>
        </p:nvPicPr>
        <p:blipFill>
          <a:blip r:embed="rId5">
            <a:alphaModFix/>
          </a:blip>
          <a:stretch>
            <a:fillRect/>
          </a:stretch>
        </p:blipFill>
        <p:spPr>
          <a:xfrm>
            <a:off x="13036597" y="6158925"/>
            <a:ext cx="486300" cy="4863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60"/>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SSL</a:t>
            </a:r>
            <a:endParaRPr/>
          </a:p>
        </p:txBody>
      </p:sp>
      <p:sp>
        <p:nvSpPr>
          <p:cNvPr id="676" name="Google Shape;676;p60"/>
          <p:cNvSpPr txBox="1"/>
          <p:nvPr>
            <p:ph idx="1" type="body"/>
          </p:nvPr>
        </p:nvSpPr>
        <p:spPr>
          <a:xfrm>
            <a:off x="2768550" y="2635300"/>
            <a:ext cx="18846900" cy="8652900"/>
          </a:xfrm>
          <a:prstGeom prst="rect">
            <a:avLst/>
          </a:prstGeom>
        </p:spPr>
        <p:txBody>
          <a:bodyPr anchorCtr="0" anchor="t" bIns="121875" lIns="0" spcFirstLastPara="1" rIns="121900" wrap="square" tIns="0">
            <a:noAutofit/>
          </a:bodyPr>
          <a:lstStyle/>
          <a:p>
            <a:pPr indent="0" lvl="0" marL="0" rtl="0" algn="l">
              <a:spcBef>
                <a:spcPts val="1000"/>
              </a:spcBef>
              <a:spcAft>
                <a:spcPts val="0"/>
              </a:spcAft>
              <a:buNone/>
            </a:pPr>
            <a:r>
              <a:rPr b="1" lang="en"/>
              <a:t>Broker configuration</a:t>
            </a:r>
            <a:endParaRPr b="1"/>
          </a:p>
          <a:p>
            <a:pPr indent="0" lvl="0" marL="457200" rtl="0" algn="l">
              <a:spcBef>
                <a:spcPts val="1000"/>
              </a:spcBef>
              <a:spcAft>
                <a:spcPts val="0"/>
              </a:spcAft>
              <a:buNone/>
            </a:pPr>
            <a:r>
              <a:rPr b="1" lang="en"/>
              <a:t>ssl.client.auth</a:t>
            </a:r>
            <a:r>
              <a:rPr lang="en"/>
              <a:t>=required</a:t>
            </a:r>
            <a:endParaRPr/>
          </a:p>
        </p:txBody>
      </p:sp>
      <p:sp>
        <p:nvSpPr>
          <p:cNvPr id="677" name="Google Shape;677;p60"/>
          <p:cNvSpPr txBox="1"/>
          <p:nvPr/>
        </p:nvSpPr>
        <p:spPr>
          <a:xfrm>
            <a:off x="3421263" y="4995888"/>
            <a:ext cx="16333500" cy="7805700"/>
          </a:xfrm>
          <a:prstGeom prst="rect">
            <a:avLst/>
          </a:prstGeom>
          <a:solidFill>
            <a:srgbClr val="FFFFFF"/>
          </a:solidFill>
          <a:ln>
            <a:noFill/>
          </a:ln>
          <a:effectLst>
            <a:outerShdw blurRad="671513" rotWithShape="0" algn="bl" dir="5460000" dist="266700">
              <a:srgbClr val="000000">
                <a:alpha val="15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2900">
              <a:solidFill>
                <a:srgbClr val="040531"/>
              </a:solidFill>
              <a:latin typeface="Montserrat"/>
              <a:ea typeface="Montserrat"/>
              <a:cs typeface="Montserrat"/>
              <a:sym typeface="Montserrat"/>
            </a:endParaRPr>
          </a:p>
        </p:txBody>
      </p:sp>
      <p:pic>
        <p:nvPicPr>
          <p:cNvPr id="678" name="Google Shape;678;p60"/>
          <p:cNvPicPr preferRelativeResize="0"/>
          <p:nvPr/>
        </p:nvPicPr>
        <p:blipFill>
          <a:blip r:embed="rId3">
            <a:alphaModFix/>
          </a:blip>
          <a:stretch>
            <a:fillRect/>
          </a:stretch>
        </p:blipFill>
        <p:spPr>
          <a:xfrm>
            <a:off x="8188075" y="8198463"/>
            <a:ext cx="1398175" cy="1398175"/>
          </a:xfrm>
          <a:prstGeom prst="rect">
            <a:avLst/>
          </a:prstGeom>
          <a:noFill/>
          <a:ln>
            <a:noFill/>
          </a:ln>
        </p:spPr>
      </p:pic>
      <p:sp>
        <p:nvSpPr>
          <p:cNvPr id="679" name="Google Shape;679;p60"/>
          <p:cNvSpPr txBox="1"/>
          <p:nvPr/>
        </p:nvSpPr>
        <p:spPr>
          <a:xfrm>
            <a:off x="7808963" y="976037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Client</a:t>
            </a:r>
            <a:endParaRPr sz="2400">
              <a:solidFill>
                <a:srgbClr val="040531"/>
              </a:solidFill>
              <a:latin typeface="Montserrat SemiBold"/>
              <a:ea typeface="Montserrat SemiBold"/>
              <a:cs typeface="Montserrat SemiBold"/>
              <a:sym typeface="Montserrat SemiBold"/>
            </a:endParaRPr>
          </a:p>
          <a:p>
            <a:pPr indent="0" lvl="0" marL="0" rtl="0" algn="l">
              <a:spcBef>
                <a:spcPts val="0"/>
              </a:spcBef>
              <a:spcAft>
                <a:spcPts val="0"/>
              </a:spcAft>
              <a:buNone/>
            </a:pPr>
            <a:r>
              <a:t/>
            </a:r>
            <a:endParaRPr sz="2400">
              <a:solidFill>
                <a:srgbClr val="040531"/>
              </a:solidFill>
              <a:latin typeface="Montserrat SemiBold"/>
              <a:ea typeface="Montserrat SemiBold"/>
              <a:cs typeface="Montserrat SemiBold"/>
              <a:sym typeface="Montserrat SemiBold"/>
            </a:endParaRPr>
          </a:p>
        </p:txBody>
      </p:sp>
      <p:pic>
        <p:nvPicPr>
          <p:cNvPr id="680" name="Google Shape;680;p60"/>
          <p:cNvPicPr preferRelativeResize="0"/>
          <p:nvPr/>
        </p:nvPicPr>
        <p:blipFill>
          <a:blip r:embed="rId4">
            <a:alphaModFix/>
          </a:blip>
          <a:stretch>
            <a:fillRect/>
          </a:stretch>
        </p:blipFill>
        <p:spPr>
          <a:xfrm>
            <a:off x="13217700" y="8655600"/>
            <a:ext cx="486300" cy="486300"/>
          </a:xfrm>
          <a:prstGeom prst="rect">
            <a:avLst/>
          </a:prstGeom>
          <a:noFill/>
          <a:ln>
            <a:noFill/>
          </a:ln>
        </p:spPr>
      </p:pic>
      <p:grpSp>
        <p:nvGrpSpPr>
          <p:cNvPr id="681" name="Google Shape;681;p60"/>
          <p:cNvGrpSpPr/>
          <p:nvPr/>
        </p:nvGrpSpPr>
        <p:grpSpPr>
          <a:xfrm>
            <a:off x="14002779" y="8550517"/>
            <a:ext cx="2589900" cy="587100"/>
            <a:chOff x="10194491" y="2822204"/>
            <a:chExt cx="2589900" cy="587100"/>
          </a:xfrm>
        </p:grpSpPr>
        <p:sp>
          <p:nvSpPr>
            <p:cNvPr id="682" name="Google Shape;682;p60"/>
            <p:cNvSpPr/>
            <p:nvPr/>
          </p:nvSpPr>
          <p:spPr>
            <a:xfrm>
              <a:off x="10194491" y="2822204"/>
              <a:ext cx="2589900" cy="587100"/>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 sz="1900">
                  <a:solidFill>
                    <a:schemeClr val="dk1"/>
                  </a:solidFill>
                  <a:latin typeface="Montserrat SemiBold"/>
                  <a:ea typeface="Montserrat SemiBold"/>
                  <a:cs typeface="Montserrat SemiBold"/>
                  <a:sym typeface="Montserrat SemiBold"/>
                </a:rPr>
                <a:t>Leader Broker</a:t>
              </a:r>
              <a:endParaRPr sz="1900">
                <a:solidFill>
                  <a:schemeClr val="dk1"/>
                </a:solidFill>
                <a:latin typeface="Montserrat SemiBold"/>
                <a:ea typeface="Montserrat SemiBold"/>
                <a:cs typeface="Montserrat SemiBold"/>
                <a:sym typeface="Montserrat SemiBold"/>
              </a:endParaRPr>
            </a:p>
          </p:txBody>
        </p:sp>
        <p:sp>
          <p:nvSpPr>
            <p:cNvPr id="683" name="Google Shape;683;p60"/>
            <p:cNvSpPr/>
            <p:nvPr/>
          </p:nvSpPr>
          <p:spPr>
            <a:xfrm>
              <a:off x="10198940" y="2822204"/>
              <a:ext cx="186000" cy="587100"/>
            </a:xfrm>
            <a:prstGeom prst="roundRect">
              <a:avLst>
                <a:gd fmla="val 0" name="adj"/>
              </a:avLst>
            </a:prstGeom>
            <a:solidFill>
              <a:schemeClr val="accent5"/>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grpSp>
      <p:cxnSp>
        <p:nvCxnSpPr>
          <p:cNvPr id="684" name="Google Shape;684;p60"/>
          <p:cNvCxnSpPr/>
          <p:nvPr/>
        </p:nvCxnSpPr>
        <p:spPr>
          <a:xfrm>
            <a:off x="10133413" y="8897538"/>
            <a:ext cx="2785500" cy="0"/>
          </a:xfrm>
          <a:prstGeom prst="straightConnector1">
            <a:avLst/>
          </a:prstGeom>
          <a:noFill/>
          <a:ln cap="flat" cmpd="sng" w="38100">
            <a:solidFill>
              <a:schemeClr val="dk1"/>
            </a:solidFill>
            <a:prstDash val="solid"/>
            <a:round/>
            <a:headEnd len="med" w="med" type="none"/>
            <a:tailEnd len="med" w="med" type="triangle"/>
          </a:ln>
        </p:spPr>
      </p:cxnSp>
      <p:pic>
        <p:nvPicPr>
          <p:cNvPr id="685" name="Google Shape;685;p60"/>
          <p:cNvPicPr preferRelativeResize="0"/>
          <p:nvPr/>
        </p:nvPicPr>
        <p:blipFill>
          <a:blip r:embed="rId5">
            <a:alphaModFix/>
          </a:blip>
          <a:stretch>
            <a:fillRect/>
          </a:stretch>
        </p:blipFill>
        <p:spPr>
          <a:xfrm>
            <a:off x="12432622" y="8198475"/>
            <a:ext cx="486300" cy="486300"/>
          </a:xfrm>
          <a:prstGeom prst="rect">
            <a:avLst/>
          </a:prstGeom>
          <a:noFill/>
          <a:ln>
            <a:noFill/>
          </a:ln>
        </p:spPr>
      </p:pic>
      <p:cxnSp>
        <p:nvCxnSpPr>
          <p:cNvPr id="686" name="Google Shape;686;p60"/>
          <p:cNvCxnSpPr/>
          <p:nvPr/>
        </p:nvCxnSpPr>
        <p:spPr>
          <a:xfrm>
            <a:off x="10133413" y="9141888"/>
            <a:ext cx="2785500" cy="0"/>
          </a:xfrm>
          <a:prstGeom prst="straightConnector1">
            <a:avLst/>
          </a:prstGeom>
          <a:noFill/>
          <a:ln cap="flat" cmpd="sng" w="38100">
            <a:solidFill>
              <a:schemeClr val="dk1"/>
            </a:solidFill>
            <a:prstDash val="solid"/>
            <a:round/>
            <a:headEnd len="med" w="med" type="triangle"/>
            <a:tailEnd len="med" w="med" type="none"/>
          </a:ln>
        </p:spPr>
      </p:cxnSp>
      <p:pic>
        <p:nvPicPr>
          <p:cNvPr id="687" name="Google Shape;687;p60"/>
          <p:cNvPicPr preferRelativeResize="0"/>
          <p:nvPr/>
        </p:nvPicPr>
        <p:blipFill>
          <a:blip r:embed="rId4">
            <a:alphaModFix/>
          </a:blip>
          <a:stretch>
            <a:fillRect/>
          </a:stretch>
        </p:blipFill>
        <p:spPr>
          <a:xfrm>
            <a:off x="9586250" y="8898750"/>
            <a:ext cx="486300" cy="4863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61"/>
          <p:cNvSpPr txBox="1"/>
          <p:nvPr/>
        </p:nvSpPr>
        <p:spPr>
          <a:xfrm>
            <a:off x="4025238" y="3596438"/>
            <a:ext cx="16333500" cy="7805700"/>
          </a:xfrm>
          <a:prstGeom prst="rect">
            <a:avLst/>
          </a:prstGeom>
          <a:solidFill>
            <a:srgbClr val="FFFFFF"/>
          </a:solidFill>
          <a:ln>
            <a:noFill/>
          </a:ln>
          <a:effectLst>
            <a:outerShdw blurRad="671513" rotWithShape="0" algn="bl" dir="5460000" dist="266700">
              <a:srgbClr val="000000">
                <a:alpha val="15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2900">
              <a:solidFill>
                <a:srgbClr val="040531"/>
              </a:solidFill>
              <a:latin typeface="Montserrat"/>
              <a:ea typeface="Montserrat"/>
              <a:cs typeface="Montserrat"/>
              <a:sym typeface="Montserrat"/>
            </a:endParaRPr>
          </a:p>
        </p:txBody>
      </p:sp>
      <p:sp>
        <p:nvSpPr>
          <p:cNvPr id="693" name="Google Shape;693;p61"/>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Inter-broker Authentication</a:t>
            </a:r>
            <a:endParaRPr/>
          </a:p>
        </p:txBody>
      </p:sp>
      <p:grpSp>
        <p:nvGrpSpPr>
          <p:cNvPr id="694" name="Google Shape;694;p61"/>
          <p:cNvGrpSpPr/>
          <p:nvPr/>
        </p:nvGrpSpPr>
        <p:grpSpPr>
          <a:xfrm>
            <a:off x="8195016" y="6487542"/>
            <a:ext cx="2589900" cy="587100"/>
            <a:chOff x="10194491" y="2822204"/>
            <a:chExt cx="2589900" cy="587100"/>
          </a:xfrm>
        </p:grpSpPr>
        <p:sp>
          <p:nvSpPr>
            <p:cNvPr id="695" name="Google Shape;695;p61"/>
            <p:cNvSpPr/>
            <p:nvPr/>
          </p:nvSpPr>
          <p:spPr>
            <a:xfrm>
              <a:off x="10194491" y="2822204"/>
              <a:ext cx="2589900" cy="587100"/>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 sz="1900">
                  <a:solidFill>
                    <a:schemeClr val="dk1"/>
                  </a:solidFill>
                  <a:latin typeface="Montserrat SemiBold"/>
                  <a:ea typeface="Montserrat SemiBold"/>
                  <a:cs typeface="Montserrat SemiBold"/>
                  <a:sym typeface="Montserrat SemiBold"/>
                </a:rPr>
                <a:t>Leader Broker</a:t>
              </a:r>
              <a:endParaRPr sz="1900">
                <a:solidFill>
                  <a:schemeClr val="dk1"/>
                </a:solidFill>
                <a:latin typeface="Montserrat SemiBold"/>
                <a:ea typeface="Montserrat SemiBold"/>
                <a:cs typeface="Montserrat SemiBold"/>
                <a:sym typeface="Montserrat SemiBold"/>
              </a:endParaRPr>
            </a:p>
          </p:txBody>
        </p:sp>
        <p:sp>
          <p:nvSpPr>
            <p:cNvPr id="696" name="Google Shape;696;p61"/>
            <p:cNvSpPr/>
            <p:nvPr/>
          </p:nvSpPr>
          <p:spPr>
            <a:xfrm>
              <a:off x="10198940" y="2822204"/>
              <a:ext cx="186000" cy="587100"/>
            </a:xfrm>
            <a:prstGeom prst="roundRect">
              <a:avLst>
                <a:gd fmla="val 0" name="adj"/>
              </a:avLst>
            </a:prstGeom>
            <a:solidFill>
              <a:schemeClr val="accent5"/>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grpSp>
      <p:cxnSp>
        <p:nvCxnSpPr>
          <p:cNvPr id="697" name="Google Shape;697;p61"/>
          <p:cNvCxnSpPr/>
          <p:nvPr/>
        </p:nvCxnSpPr>
        <p:spPr>
          <a:xfrm>
            <a:off x="10997975" y="6859200"/>
            <a:ext cx="2349300" cy="0"/>
          </a:xfrm>
          <a:prstGeom prst="straightConnector1">
            <a:avLst/>
          </a:prstGeom>
          <a:noFill/>
          <a:ln cap="flat" cmpd="sng" w="38100">
            <a:solidFill>
              <a:schemeClr val="dk1"/>
            </a:solidFill>
            <a:prstDash val="solid"/>
            <a:round/>
            <a:headEnd len="med" w="med" type="none"/>
            <a:tailEnd len="med" w="med" type="triangle"/>
          </a:ln>
        </p:spPr>
      </p:cxnSp>
      <p:grpSp>
        <p:nvGrpSpPr>
          <p:cNvPr id="698" name="Google Shape;698;p61"/>
          <p:cNvGrpSpPr/>
          <p:nvPr/>
        </p:nvGrpSpPr>
        <p:grpSpPr>
          <a:xfrm>
            <a:off x="13599090" y="6487554"/>
            <a:ext cx="2589901" cy="587100"/>
            <a:chOff x="17109740" y="3416442"/>
            <a:chExt cx="2589901" cy="587100"/>
          </a:xfrm>
        </p:grpSpPr>
        <p:sp>
          <p:nvSpPr>
            <p:cNvPr id="699" name="Google Shape;699;p61"/>
            <p:cNvSpPr/>
            <p:nvPr/>
          </p:nvSpPr>
          <p:spPr>
            <a:xfrm>
              <a:off x="17109741" y="3416442"/>
              <a:ext cx="2589900" cy="587100"/>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 sz="1900">
                  <a:solidFill>
                    <a:schemeClr val="dk1"/>
                  </a:solidFill>
                  <a:latin typeface="Montserrat SemiBold"/>
                  <a:ea typeface="Montserrat SemiBold"/>
                  <a:cs typeface="Montserrat SemiBold"/>
                  <a:sym typeface="Montserrat SemiBold"/>
                </a:rPr>
                <a:t>Follower Broker</a:t>
              </a:r>
              <a:endParaRPr sz="1900">
                <a:solidFill>
                  <a:schemeClr val="dk1"/>
                </a:solidFill>
                <a:latin typeface="Montserrat SemiBold"/>
                <a:ea typeface="Montserrat SemiBold"/>
                <a:cs typeface="Montserrat SemiBold"/>
                <a:sym typeface="Montserrat SemiBold"/>
              </a:endParaRPr>
            </a:p>
          </p:txBody>
        </p:sp>
        <p:sp>
          <p:nvSpPr>
            <p:cNvPr id="700" name="Google Shape;700;p61"/>
            <p:cNvSpPr/>
            <p:nvPr/>
          </p:nvSpPr>
          <p:spPr>
            <a:xfrm>
              <a:off x="17109740" y="3416442"/>
              <a:ext cx="186000" cy="587100"/>
            </a:xfrm>
            <a:prstGeom prst="roundRect">
              <a:avLst>
                <a:gd fmla="val 0" name="adj"/>
              </a:avLst>
            </a:prstGeom>
            <a:solidFill>
              <a:schemeClr val="accent5"/>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grpSp>
      <p:sp>
        <p:nvSpPr>
          <p:cNvPr id="701" name="Google Shape;701;p61"/>
          <p:cNvSpPr txBox="1"/>
          <p:nvPr/>
        </p:nvSpPr>
        <p:spPr>
          <a:xfrm>
            <a:off x="8411763" y="7256150"/>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Client</a:t>
            </a:r>
            <a:endParaRPr sz="2400">
              <a:solidFill>
                <a:srgbClr val="040531"/>
              </a:solidFill>
              <a:latin typeface="Montserrat SemiBold"/>
              <a:ea typeface="Montserrat SemiBold"/>
              <a:cs typeface="Montserrat SemiBold"/>
              <a:sym typeface="Montserrat SemiBold"/>
            </a:endParaRPr>
          </a:p>
          <a:p>
            <a:pPr indent="0" lvl="0" marL="0" rtl="0" algn="l">
              <a:spcBef>
                <a:spcPts val="0"/>
              </a:spcBef>
              <a:spcAft>
                <a:spcPts val="0"/>
              </a:spcAft>
              <a:buNone/>
            </a:pPr>
            <a:r>
              <a:t/>
            </a:r>
            <a:endParaRPr sz="2400">
              <a:solidFill>
                <a:srgbClr val="040531"/>
              </a:solidFill>
              <a:latin typeface="Montserrat SemiBold"/>
              <a:ea typeface="Montserrat SemiBold"/>
              <a:cs typeface="Montserrat SemiBold"/>
              <a:sym typeface="Montserrat SemiBold"/>
            </a:endParaRPr>
          </a:p>
        </p:txBody>
      </p:sp>
      <p:sp>
        <p:nvSpPr>
          <p:cNvPr id="702" name="Google Shape;702;p61"/>
          <p:cNvSpPr txBox="1"/>
          <p:nvPr>
            <p:ph idx="4294967295" type="body"/>
          </p:nvPr>
        </p:nvSpPr>
        <p:spPr>
          <a:xfrm>
            <a:off x="5724575" y="9670400"/>
            <a:ext cx="5738100" cy="759600"/>
          </a:xfrm>
          <a:prstGeom prst="rect">
            <a:avLst/>
          </a:prstGeom>
        </p:spPr>
        <p:txBody>
          <a:bodyPr anchorCtr="0" anchor="t" bIns="121875" lIns="0" spcFirstLastPara="1" rIns="121900" wrap="square" tIns="0">
            <a:noAutofit/>
          </a:bodyPr>
          <a:lstStyle/>
          <a:p>
            <a:pPr indent="0" lvl="0" marL="0" rtl="0" algn="l">
              <a:spcBef>
                <a:spcPts val="1000"/>
              </a:spcBef>
              <a:spcAft>
                <a:spcPts val="0"/>
              </a:spcAft>
              <a:buNone/>
            </a:pPr>
            <a:r>
              <a:rPr b="1" lang="en"/>
              <a:t>inter.broker.listener.name</a:t>
            </a:r>
            <a:endParaRPr/>
          </a:p>
        </p:txBody>
      </p:sp>
      <p:sp>
        <p:nvSpPr>
          <p:cNvPr id="703" name="Google Shape;703;p61"/>
          <p:cNvSpPr txBox="1"/>
          <p:nvPr>
            <p:ph idx="4294967295" type="body"/>
          </p:nvPr>
        </p:nvSpPr>
        <p:spPr>
          <a:xfrm>
            <a:off x="12340425" y="9670400"/>
            <a:ext cx="6363900" cy="759600"/>
          </a:xfrm>
          <a:prstGeom prst="rect">
            <a:avLst/>
          </a:prstGeom>
        </p:spPr>
        <p:txBody>
          <a:bodyPr anchorCtr="0" anchor="t" bIns="121875" lIns="0" spcFirstLastPara="1" rIns="121900" wrap="square" tIns="0">
            <a:noAutofit/>
          </a:bodyPr>
          <a:lstStyle/>
          <a:p>
            <a:pPr indent="0" lvl="0" marL="0" rtl="0" algn="l">
              <a:spcBef>
                <a:spcPts val="1000"/>
              </a:spcBef>
              <a:spcAft>
                <a:spcPts val="0"/>
              </a:spcAft>
              <a:buNone/>
            </a:pPr>
            <a:r>
              <a:rPr b="1" lang="en"/>
              <a:t>security.inter.broker.protocol</a:t>
            </a:r>
            <a:endParaRPr/>
          </a:p>
        </p:txBody>
      </p:sp>
      <p:sp>
        <p:nvSpPr>
          <p:cNvPr id="704" name="Google Shape;704;p61"/>
          <p:cNvSpPr txBox="1"/>
          <p:nvPr/>
        </p:nvSpPr>
        <p:spPr>
          <a:xfrm>
            <a:off x="13815838" y="7256150"/>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Server</a:t>
            </a:r>
            <a:endParaRPr sz="2400">
              <a:solidFill>
                <a:srgbClr val="040531"/>
              </a:solidFill>
              <a:latin typeface="Montserrat SemiBold"/>
              <a:ea typeface="Montserrat SemiBold"/>
              <a:cs typeface="Montserrat SemiBold"/>
              <a:sym typeface="Montserrat SemiBold"/>
            </a:endParaRPr>
          </a:p>
          <a:p>
            <a:pPr indent="0" lvl="0" marL="0" rtl="0" algn="l">
              <a:spcBef>
                <a:spcPts val="0"/>
              </a:spcBef>
              <a:spcAft>
                <a:spcPts val="0"/>
              </a:spcAft>
              <a:buNone/>
            </a:pPr>
            <a:r>
              <a:t/>
            </a:r>
            <a:endParaRPr sz="2400">
              <a:solidFill>
                <a:srgbClr val="040531"/>
              </a:solidFill>
              <a:latin typeface="Montserrat SemiBold"/>
              <a:ea typeface="Montserrat SemiBold"/>
              <a:cs typeface="Montserrat SemiBold"/>
              <a:sym typeface="Montserrat Semi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62"/>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SASL_SSL</a:t>
            </a:r>
            <a:endParaRPr/>
          </a:p>
        </p:txBody>
      </p:sp>
      <p:sp>
        <p:nvSpPr>
          <p:cNvPr id="710" name="Google Shape;710;p62"/>
          <p:cNvSpPr/>
          <p:nvPr/>
        </p:nvSpPr>
        <p:spPr>
          <a:xfrm>
            <a:off x="4428513" y="3252575"/>
            <a:ext cx="5916300" cy="7729800"/>
          </a:xfrm>
          <a:prstGeom prst="roundRect">
            <a:avLst>
              <a:gd fmla="val 8875" name="adj"/>
            </a:avLst>
          </a:prstGeom>
          <a:solidFill>
            <a:srgbClr val="FFFFFF"/>
          </a:solidFill>
          <a:ln>
            <a:noFill/>
          </a:ln>
          <a:effectLst>
            <a:outerShdw blurRad="328613" rotWithShape="0" algn="bl" dir="2640000" dist="180975">
              <a:srgbClr val="000000">
                <a:alpha val="25000"/>
              </a:srgbClr>
            </a:outerShdw>
          </a:effectLst>
        </p:spPr>
        <p:txBody>
          <a:bodyPr anchorCtr="0" anchor="ctr" bIns="91425" lIns="274300" spcFirstLastPara="1" rIns="91425" wrap="square" tIns="91425">
            <a:noAutofit/>
          </a:bodyPr>
          <a:lstStyle/>
          <a:p>
            <a:pPr indent="0" lvl="0" marL="0" rtl="0" algn="l">
              <a:lnSpc>
                <a:spcPct val="150000"/>
              </a:lnSpc>
              <a:spcBef>
                <a:spcPts val="1000"/>
              </a:spcBef>
              <a:spcAft>
                <a:spcPts val="0"/>
              </a:spcAft>
              <a:buNone/>
            </a:pPr>
            <a:r>
              <a:rPr b="1" lang="en" sz="3000">
                <a:solidFill>
                  <a:srgbClr val="173361"/>
                </a:solidFill>
                <a:latin typeface="Montserrat"/>
                <a:ea typeface="Montserrat"/>
                <a:cs typeface="Montserrat"/>
                <a:sym typeface="Montserrat"/>
              </a:rPr>
              <a:t>SASL</a:t>
            </a:r>
            <a:endParaRPr b="1" sz="3000">
              <a:solidFill>
                <a:srgbClr val="173361"/>
              </a:solidFill>
              <a:latin typeface="Montserrat"/>
              <a:ea typeface="Montserrat"/>
              <a:cs typeface="Montserrat"/>
              <a:sym typeface="Montserrat"/>
            </a:endParaRPr>
          </a:p>
          <a:p>
            <a:pPr indent="0" lvl="0" marL="0" rtl="0" algn="l">
              <a:lnSpc>
                <a:spcPct val="150000"/>
              </a:lnSpc>
              <a:spcBef>
                <a:spcPts val="1000"/>
              </a:spcBef>
              <a:spcAft>
                <a:spcPts val="0"/>
              </a:spcAft>
              <a:buNone/>
            </a:pPr>
            <a:r>
              <a:rPr b="1" lang="en" sz="2300">
                <a:solidFill>
                  <a:srgbClr val="173361"/>
                </a:solidFill>
                <a:latin typeface="Montserrat"/>
                <a:ea typeface="Montserrat"/>
                <a:cs typeface="Montserrat"/>
                <a:sym typeface="Montserrat"/>
              </a:rPr>
              <a:t>S</a:t>
            </a:r>
            <a:r>
              <a:rPr lang="en" sz="2300">
                <a:solidFill>
                  <a:srgbClr val="173361"/>
                </a:solidFill>
                <a:latin typeface="Montserrat SemiBold"/>
                <a:ea typeface="Montserrat SemiBold"/>
                <a:cs typeface="Montserrat SemiBold"/>
                <a:sym typeface="Montserrat SemiBold"/>
              </a:rPr>
              <a:t>imple </a:t>
            </a:r>
            <a:r>
              <a:rPr b="1" lang="en" sz="2300">
                <a:solidFill>
                  <a:srgbClr val="173361"/>
                </a:solidFill>
                <a:latin typeface="Montserrat"/>
                <a:ea typeface="Montserrat"/>
                <a:cs typeface="Montserrat"/>
                <a:sym typeface="Montserrat"/>
              </a:rPr>
              <a:t>A</a:t>
            </a:r>
            <a:r>
              <a:rPr lang="en" sz="2300">
                <a:solidFill>
                  <a:srgbClr val="173361"/>
                </a:solidFill>
                <a:latin typeface="Montserrat SemiBold"/>
                <a:ea typeface="Montserrat SemiBold"/>
                <a:cs typeface="Montserrat SemiBold"/>
                <a:sym typeface="Montserrat SemiBold"/>
              </a:rPr>
              <a:t>uthentication and </a:t>
            </a:r>
            <a:r>
              <a:rPr b="1" lang="en" sz="2300">
                <a:solidFill>
                  <a:srgbClr val="173361"/>
                </a:solidFill>
                <a:latin typeface="Montserrat"/>
                <a:ea typeface="Montserrat"/>
                <a:cs typeface="Montserrat"/>
                <a:sym typeface="Montserrat"/>
              </a:rPr>
              <a:t>S</a:t>
            </a:r>
            <a:r>
              <a:rPr lang="en" sz="2300">
                <a:solidFill>
                  <a:srgbClr val="173361"/>
                </a:solidFill>
                <a:latin typeface="Montserrat SemiBold"/>
                <a:ea typeface="Montserrat SemiBold"/>
                <a:cs typeface="Montserrat SemiBold"/>
                <a:sym typeface="Montserrat SemiBold"/>
              </a:rPr>
              <a:t>ecurity </a:t>
            </a:r>
            <a:r>
              <a:rPr b="1" lang="en" sz="2300">
                <a:solidFill>
                  <a:srgbClr val="173361"/>
                </a:solidFill>
                <a:latin typeface="Montserrat"/>
                <a:ea typeface="Montserrat"/>
                <a:cs typeface="Montserrat"/>
                <a:sym typeface="Montserrat"/>
              </a:rPr>
              <a:t>L</a:t>
            </a:r>
            <a:r>
              <a:rPr lang="en" sz="2300">
                <a:solidFill>
                  <a:srgbClr val="173361"/>
                </a:solidFill>
                <a:latin typeface="Montserrat SemiBold"/>
                <a:ea typeface="Montserrat SemiBold"/>
                <a:cs typeface="Montserrat SemiBold"/>
                <a:sym typeface="Montserrat SemiBold"/>
              </a:rPr>
              <a:t>ayer</a:t>
            </a:r>
            <a:endParaRPr sz="2300">
              <a:solidFill>
                <a:srgbClr val="173361"/>
              </a:solidFill>
              <a:latin typeface="Montserrat SemiBold"/>
              <a:ea typeface="Montserrat SemiBold"/>
              <a:cs typeface="Montserrat SemiBold"/>
              <a:sym typeface="Montserrat Semi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63"/>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SASL_SSL</a:t>
            </a:r>
            <a:endParaRPr/>
          </a:p>
        </p:txBody>
      </p:sp>
      <p:sp>
        <p:nvSpPr>
          <p:cNvPr id="716" name="Google Shape;716;p63"/>
          <p:cNvSpPr/>
          <p:nvPr/>
        </p:nvSpPr>
        <p:spPr>
          <a:xfrm>
            <a:off x="15592887" y="1768925"/>
            <a:ext cx="4362600" cy="2247000"/>
          </a:xfrm>
          <a:prstGeom prst="roundRect">
            <a:avLst>
              <a:gd fmla="val 8875" name="adj"/>
            </a:avLst>
          </a:prstGeom>
          <a:solidFill>
            <a:srgbClr val="FFFFFF"/>
          </a:solidFill>
          <a:ln>
            <a:noFill/>
          </a:ln>
          <a:effectLst>
            <a:outerShdw blurRad="328613" rotWithShape="0" algn="bl" dir="2640000" dist="180975">
              <a:srgbClr val="000000">
                <a:alpha val="25000"/>
              </a:srgbClr>
            </a:outerShdw>
          </a:effectLst>
        </p:spPr>
        <p:txBody>
          <a:bodyPr anchorCtr="0" anchor="ctr" bIns="91425" lIns="274300" spcFirstLastPara="1" rIns="91425" wrap="square" tIns="91425">
            <a:noAutofit/>
          </a:bodyPr>
          <a:lstStyle/>
          <a:p>
            <a:pPr indent="0" lvl="0" marL="0" rtl="0" algn="l">
              <a:lnSpc>
                <a:spcPct val="100000"/>
              </a:lnSpc>
              <a:spcBef>
                <a:spcPts val="1000"/>
              </a:spcBef>
              <a:spcAft>
                <a:spcPts val="0"/>
              </a:spcAft>
              <a:buNone/>
            </a:pPr>
            <a:r>
              <a:rPr b="1" lang="en" sz="3000">
                <a:solidFill>
                  <a:srgbClr val="173361"/>
                </a:solidFill>
                <a:latin typeface="Montserrat"/>
                <a:ea typeface="Montserrat"/>
                <a:cs typeface="Montserrat"/>
                <a:sym typeface="Montserrat"/>
              </a:rPr>
              <a:t>Kerberos</a:t>
            </a:r>
            <a:endParaRPr b="1" sz="3000">
              <a:solidFill>
                <a:srgbClr val="173361"/>
              </a:solidFill>
              <a:latin typeface="Montserrat"/>
              <a:ea typeface="Montserrat"/>
              <a:cs typeface="Montserrat"/>
              <a:sym typeface="Montserrat"/>
            </a:endParaRPr>
          </a:p>
          <a:p>
            <a:pPr indent="0" lvl="0" marL="0" rtl="0" algn="l">
              <a:lnSpc>
                <a:spcPct val="100000"/>
              </a:lnSpc>
              <a:spcBef>
                <a:spcPts val="1000"/>
              </a:spcBef>
              <a:spcAft>
                <a:spcPts val="0"/>
              </a:spcAft>
              <a:buNone/>
            </a:pPr>
            <a:r>
              <a:rPr lang="en" sz="2600">
                <a:solidFill>
                  <a:srgbClr val="173361"/>
                </a:solidFill>
                <a:latin typeface="Montserrat SemiBold"/>
                <a:ea typeface="Montserrat SemiBold"/>
                <a:cs typeface="Montserrat SemiBold"/>
                <a:sym typeface="Montserrat SemiBold"/>
              </a:rPr>
              <a:t>e.g. Active Directory</a:t>
            </a:r>
            <a:endParaRPr sz="2600">
              <a:solidFill>
                <a:srgbClr val="173361"/>
              </a:solidFill>
              <a:latin typeface="Montserrat SemiBold"/>
              <a:ea typeface="Montserrat SemiBold"/>
              <a:cs typeface="Montserrat SemiBold"/>
              <a:sym typeface="Montserrat SemiBold"/>
            </a:endParaRPr>
          </a:p>
        </p:txBody>
      </p:sp>
      <p:sp>
        <p:nvSpPr>
          <p:cNvPr id="717" name="Google Shape;717;p63"/>
          <p:cNvSpPr/>
          <p:nvPr/>
        </p:nvSpPr>
        <p:spPr>
          <a:xfrm>
            <a:off x="4428513" y="3252575"/>
            <a:ext cx="5916300" cy="7729800"/>
          </a:xfrm>
          <a:prstGeom prst="roundRect">
            <a:avLst>
              <a:gd fmla="val 8875" name="adj"/>
            </a:avLst>
          </a:prstGeom>
          <a:solidFill>
            <a:srgbClr val="FFFFFF"/>
          </a:solidFill>
          <a:ln>
            <a:noFill/>
          </a:ln>
          <a:effectLst>
            <a:outerShdw blurRad="328613" rotWithShape="0" algn="bl" dir="2640000" dist="180975">
              <a:srgbClr val="000000">
                <a:alpha val="25000"/>
              </a:srgbClr>
            </a:outerShdw>
          </a:effectLst>
        </p:spPr>
        <p:txBody>
          <a:bodyPr anchorCtr="0" anchor="ctr" bIns="91425" lIns="274300" spcFirstLastPara="1" rIns="91425" wrap="square" tIns="91425">
            <a:noAutofit/>
          </a:bodyPr>
          <a:lstStyle/>
          <a:p>
            <a:pPr indent="0" lvl="0" marL="0" rtl="0" algn="l">
              <a:lnSpc>
                <a:spcPct val="150000"/>
              </a:lnSpc>
              <a:spcBef>
                <a:spcPts val="1000"/>
              </a:spcBef>
              <a:spcAft>
                <a:spcPts val="0"/>
              </a:spcAft>
              <a:buNone/>
            </a:pPr>
            <a:r>
              <a:rPr b="1" lang="en" sz="3000">
                <a:solidFill>
                  <a:srgbClr val="173361"/>
                </a:solidFill>
                <a:latin typeface="Montserrat"/>
                <a:ea typeface="Montserrat"/>
                <a:cs typeface="Montserrat"/>
                <a:sym typeface="Montserrat"/>
              </a:rPr>
              <a:t>SASL</a:t>
            </a:r>
            <a:endParaRPr b="1" sz="3000">
              <a:solidFill>
                <a:srgbClr val="173361"/>
              </a:solidFill>
              <a:latin typeface="Montserrat"/>
              <a:ea typeface="Montserrat"/>
              <a:cs typeface="Montserrat"/>
              <a:sym typeface="Montserrat"/>
            </a:endParaRPr>
          </a:p>
          <a:p>
            <a:pPr indent="0" lvl="0" marL="0" rtl="0" algn="l">
              <a:lnSpc>
                <a:spcPct val="150000"/>
              </a:lnSpc>
              <a:spcBef>
                <a:spcPts val="1000"/>
              </a:spcBef>
              <a:spcAft>
                <a:spcPts val="0"/>
              </a:spcAft>
              <a:buNone/>
            </a:pPr>
            <a:r>
              <a:rPr b="1" lang="en" sz="2300">
                <a:solidFill>
                  <a:srgbClr val="173361"/>
                </a:solidFill>
                <a:latin typeface="Montserrat"/>
                <a:ea typeface="Montserrat"/>
                <a:cs typeface="Montserrat"/>
                <a:sym typeface="Montserrat"/>
              </a:rPr>
              <a:t>S</a:t>
            </a:r>
            <a:r>
              <a:rPr lang="en" sz="2300">
                <a:solidFill>
                  <a:srgbClr val="173361"/>
                </a:solidFill>
                <a:latin typeface="Montserrat SemiBold"/>
                <a:ea typeface="Montserrat SemiBold"/>
                <a:cs typeface="Montserrat SemiBold"/>
                <a:sym typeface="Montserrat SemiBold"/>
              </a:rPr>
              <a:t>imple </a:t>
            </a:r>
            <a:r>
              <a:rPr b="1" lang="en" sz="2300">
                <a:solidFill>
                  <a:srgbClr val="173361"/>
                </a:solidFill>
                <a:latin typeface="Montserrat"/>
                <a:ea typeface="Montserrat"/>
                <a:cs typeface="Montserrat"/>
                <a:sym typeface="Montserrat"/>
              </a:rPr>
              <a:t>A</a:t>
            </a:r>
            <a:r>
              <a:rPr lang="en" sz="2300">
                <a:solidFill>
                  <a:srgbClr val="173361"/>
                </a:solidFill>
                <a:latin typeface="Montserrat SemiBold"/>
                <a:ea typeface="Montserrat SemiBold"/>
                <a:cs typeface="Montserrat SemiBold"/>
                <a:sym typeface="Montserrat SemiBold"/>
              </a:rPr>
              <a:t>uthentication and </a:t>
            </a:r>
            <a:r>
              <a:rPr b="1" lang="en" sz="2300">
                <a:solidFill>
                  <a:srgbClr val="173361"/>
                </a:solidFill>
                <a:latin typeface="Montserrat"/>
                <a:ea typeface="Montserrat"/>
                <a:cs typeface="Montserrat"/>
                <a:sym typeface="Montserrat"/>
              </a:rPr>
              <a:t>S</a:t>
            </a:r>
            <a:r>
              <a:rPr lang="en" sz="2300">
                <a:solidFill>
                  <a:srgbClr val="173361"/>
                </a:solidFill>
                <a:latin typeface="Montserrat SemiBold"/>
                <a:ea typeface="Montserrat SemiBold"/>
                <a:cs typeface="Montserrat SemiBold"/>
                <a:sym typeface="Montserrat SemiBold"/>
              </a:rPr>
              <a:t>ecurity </a:t>
            </a:r>
            <a:r>
              <a:rPr b="1" lang="en" sz="2300">
                <a:solidFill>
                  <a:srgbClr val="173361"/>
                </a:solidFill>
                <a:latin typeface="Montserrat"/>
                <a:ea typeface="Montserrat"/>
                <a:cs typeface="Montserrat"/>
                <a:sym typeface="Montserrat"/>
              </a:rPr>
              <a:t>L</a:t>
            </a:r>
            <a:r>
              <a:rPr lang="en" sz="2300">
                <a:solidFill>
                  <a:srgbClr val="173361"/>
                </a:solidFill>
                <a:latin typeface="Montserrat SemiBold"/>
                <a:ea typeface="Montserrat SemiBold"/>
                <a:cs typeface="Montserrat SemiBold"/>
                <a:sym typeface="Montserrat SemiBold"/>
              </a:rPr>
              <a:t>ayer</a:t>
            </a:r>
            <a:endParaRPr sz="2300">
              <a:solidFill>
                <a:srgbClr val="173361"/>
              </a:solidFill>
              <a:latin typeface="Montserrat SemiBold"/>
              <a:ea typeface="Montserrat SemiBold"/>
              <a:cs typeface="Montserrat SemiBold"/>
              <a:sym typeface="Montserrat SemiBold"/>
            </a:endParaRPr>
          </a:p>
        </p:txBody>
      </p:sp>
      <p:sp>
        <p:nvSpPr>
          <p:cNvPr id="718" name="Google Shape;718;p63"/>
          <p:cNvSpPr/>
          <p:nvPr/>
        </p:nvSpPr>
        <p:spPr>
          <a:xfrm>
            <a:off x="10647488" y="3144000"/>
            <a:ext cx="4592028" cy="2431343"/>
          </a:xfrm>
          <a:custGeom>
            <a:rect b="b" l="l" r="r" t="t"/>
            <a:pathLst>
              <a:path extrusionOk="0" h="68682" w="82583">
                <a:moveTo>
                  <a:pt x="0" y="68682"/>
                </a:moveTo>
                <a:cubicBezTo>
                  <a:pt x="6541" y="67183"/>
                  <a:pt x="30253" y="69909"/>
                  <a:pt x="39247" y="59688"/>
                </a:cubicBezTo>
                <a:cubicBezTo>
                  <a:pt x="48241" y="49468"/>
                  <a:pt x="46742" y="17307"/>
                  <a:pt x="53965" y="7359"/>
                </a:cubicBezTo>
                <a:cubicBezTo>
                  <a:pt x="61188" y="-2589"/>
                  <a:pt x="77813" y="1227"/>
                  <a:pt x="82583" y="0"/>
                </a:cubicBezTo>
              </a:path>
            </a:pathLst>
          </a:custGeom>
          <a:noFill/>
          <a:ln cap="flat" cmpd="sng" w="76200">
            <a:solidFill>
              <a:srgbClr val="0E68BC"/>
            </a:solidFill>
            <a:prstDash val="dash"/>
            <a:round/>
            <a:headEnd len="med" w="med" type="none"/>
            <a:tailEnd len="med" w="med" type="triangle"/>
          </a:ln>
        </p:spPr>
      </p:sp>
      <p:sp>
        <p:nvSpPr>
          <p:cNvPr id="719" name="Google Shape;719;p63"/>
          <p:cNvSpPr txBox="1"/>
          <p:nvPr>
            <p:ph idx="1" type="body"/>
          </p:nvPr>
        </p:nvSpPr>
        <p:spPr>
          <a:xfrm>
            <a:off x="10647488" y="4568238"/>
            <a:ext cx="1749300" cy="759600"/>
          </a:xfrm>
          <a:prstGeom prst="rect">
            <a:avLst/>
          </a:prstGeom>
        </p:spPr>
        <p:txBody>
          <a:bodyPr anchorCtr="0" anchor="t" bIns="121875" lIns="0" spcFirstLastPara="1" rIns="121900" wrap="square" tIns="0">
            <a:noAutofit/>
          </a:bodyPr>
          <a:lstStyle/>
          <a:p>
            <a:pPr indent="0" lvl="0" marL="0" rtl="0" algn="l">
              <a:spcBef>
                <a:spcPts val="1000"/>
              </a:spcBef>
              <a:spcAft>
                <a:spcPts val="0"/>
              </a:spcAft>
              <a:buNone/>
            </a:pPr>
            <a:r>
              <a:rPr b="1" lang="en" sz="2800"/>
              <a:t>GSSAPI</a:t>
            </a:r>
            <a:endParaRPr sz="28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64"/>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SASL_SSL</a:t>
            </a:r>
            <a:endParaRPr/>
          </a:p>
        </p:txBody>
      </p:sp>
      <p:sp>
        <p:nvSpPr>
          <p:cNvPr id="725" name="Google Shape;725;p64"/>
          <p:cNvSpPr/>
          <p:nvPr/>
        </p:nvSpPr>
        <p:spPr>
          <a:xfrm>
            <a:off x="15592887" y="1768925"/>
            <a:ext cx="4362600" cy="2247000"/>
          </a:xfrm>
          <a:prstGeom prst="roundRect">
            <a:avLst>
              <a:gd fmla="val 8875" name="adj"/>
            </a:avLst>
          </a:prstGeom>
          <a:solidFill>
            <a:srgbClr val="FFFFFF"/>
          </a:solidFill>
          <a:ln>
            <a:noFill/>
          </a:ln>
          <a:effectLst>
            <a:outerShdw blurRad="328613" rotWithShape="0" algn="bl" dir="2640000" dist="180975">
              <a:srgbClr val="000000">
                <a:alpha val="25000"/>
              </a:srgbClr>
            </a:outerShdw>
          </a:effectLst>
        </p:spPr>
        <p:txBody>
          <a:bodyPr anchorCtr="0" anchor="ctr" bIns="91425" lIns="274300" spcFirstLastPara="1" rIns="91425" wrap="square" tIns="91425">
            <a:noAutofit/>
          </a:bodyPr>
          <a:lstStyle/>
          <a:p>
            <a:pPr indent="0" lvl="0" marL="0" rtl="0" algn="l">
              <a:lnSpc>
                <a:spcPct val="100000"/>
              </a:lnSpc>
              <a:spcBef>
                <a:spcPts val="1000"/>
              </a:spcBef>
              <a:spcAft>
                <a:spcPts val="0"/>
              </a:spcAft>
              <a:buNone/>
            </a:pPr>
            <a:r>
              <a:rPr b="1" lang="en" sz="3000">
                <a:solidFill>
                  <a:srgbClr val="173361"/>
                </a:solidFill>
                <a:latin typeface="Montserrat"/>
                <a:ea typeface="Montserrat"/>
                <a:cs typeface="Montserrat"/>
                <a:sym typeface="Montserrat"/>
              </a:rPr>
              <a:t>Kerberos</a:t>
            </a:r>
            <a:endParaRPr b="1" sz="3000">
              <a:solidFill>
                <a:srgbClr val="173361"/>
              </a:solidFill>
              <a:latin typeface="Montserrat"/>
              <a:ea typeface="Montserrat"/>
              <a:cs typeface="Montserrat"/>
              <a:sym typeface="Montserrat"/>
            </a:endParaRPr>
          </a:p>
          <a:p>
            <a:pPr indent="0" lvl="0" marL="0" rtl="0" algn="l">
              <a:lnSpc>
                <a:spcPct val="100000"/>
              </a:lnSpc>
              <a:spcBef>
                <a:spcPts val="1000"/>
              </a:spcBef>
              <a:spcAft>
                <a:spcPts val="0"/>
              </a:spcAft>
              <a:buNone/>
            </a:pPr>
            <a:r>
              <a:rPr lang="en" sz="2600">
                <a:solidFill>
                  <a:srgbClr val="173361"/>
                </a:solidFill>
                <a:latin typeface="Montserrat SemiBold"/>
                <a:ea typeface="Montserrat SemiBold"/>
                <a:cs typeface="Montserrat SemiBold"/>
                <a:sym typeface="Montserrat SemiBold"/>
              </a:rPr>
              <a:t>e.g. Active Directory</a:t>
            </a:r>
            <a:endParaRPr sz="2600">
              <a:solidFill>
                <a:srgbClr val="173361"/>
              </a:solidFill>
              <a:latin typeface="Montserrat SemiBold"/>
              <a:ea typeface="Montserrat SemiBold"/>
              <a:cs typeface="Montserrat SemiBold"/>
              <a:sym typeface="Montserrat SemiBold"/>
            </a:endParaRPr>
          </a:p>
        </p:txBody>
      </p:sp>
      <p:sp>
        <p:nvSpPr>
          <p:cNvPr id="726" name="Google Shape;726;p64"/>
          <p:cNvSpPr/>
          <p:nvPr/>
        </p:nvSpPr>
        <p:spPr>
          <a:xfrm>
            <a:off x="4428513" y="3252575"/>
            <a:ext cx="5916300" cy="7729800"/>
          </a:xfrm>
          <a:prstGeom prst="roundRect">
            <a:avLst>
              <a:gd fmla="val 8875" name="adj"/>
            </a:avLst>
          </a:prstGeom>
          <a:solidFill>
            <a:srgbClr val="FFFFFF"/>
          </a:solidFill>
          <a:ln>
            <a:noFill/>
          </a:ln>
          <a:effectLst>
            <a:outerShdw blurRad="328613" rotWithShape="0" algn="bl" dir="2640000" dist="180975">
              <a:srgbClr val="000000">
                <a:alpha val="25000"/>
              </a:srgbClr>
            </a:outerShdw>
          </a:effectLst>
        </p:spPr>
        <p:txBody>
          <a:bodyPr anchorCtr="0" anchor="ctr" bIns="91425" lIns="274300" spcFirstLastPara="1" rIns="91425" wrap="square" tIns="91425">
            <a:noAutofit/>
          </a:bodyPr>
          <a:lstStyle/>
          <a:p>
            <a:pPr indent="0" lvl="0" marL="0" rtl="0" algn="l">
              <a:lnSpc>
                <a:spcPct val="150000"/>
              </a:lnSpc>
              <a:spcBef>
                <a:spcPts val="1000"/>
              </a:spcBef>
              <a:spcAft>
                <a:spcPts val="0"/>
              </a:spcAft>
              <a:buNone/>
            </a:pPr>
            <a:r>
              <a:rPr b="1" lang="en" sz="3000">
                <a:solidFill>
                  <a:srgbClr val="173361"/>
                </a:solidFill>
                <a:latin typeface="Montserrat"/>
                <a:ea typeface="Montserrat"/>
                <a:cs typeface="Montserrat"/>
                <a:sym typeface="Montserrat"/>
              </a:rPr>
              <a:t>SASL</a:t>
            </a:r>
            <a:endParaRPr b="1" sz="3000">
              <a:solidFill>
                <a:srgbClr val="173361"/>
              </a:solidFill>
              <a:latin typeface="Montserrat"/>
              <a:ea typeface="Montserrat"/>
              <a:cs typeface="Montserrat"/>
              <a:sym typeface="Montserrat"/>
            </a:endParaRPr>
          </a:p>
          <a:p>
            <a:pPr indent="0" lvl="0" marL="0" rtl="0" algn="l">
              <a:lnSpc>
                <a:spcPct val="150000"/>
              </a:lnSpc>
              <a:spcBef>
                <a:spcPts val="1000"/>
              </a:spcBef>
              <a:spcAft>
                <a:spcPts val="0"/>
              </a:spcAft>
              <a:buNone/>
            </a:pPr>
            <a:r>
              <a:rPr b="1" lang="en" sz="2300">
                <a:solidFill>
                  <a:srgbClr val="173361"/>
                </a:solidFill>
                <a:latin typeface="Montserrat"/>
                <a:ea typeface="Montserrat"/>
                <a:cs typeface="Montserrat"/>
                <a:sym typeface="Montserrat"/>
              </a:rPr>
              <a:t>S</a:t>
            </a:r>
            <a:r>
              <a:rPr lang="en" sz="2300">
                <a:solidFill>
                  <a:srgbClr val="173361"/>
                </a:solidFill>
                <a:latin typeface="Montserrat SemiBold"/>
                <a:ea typeface="Montserrat SemiBold"/>
                <a:cs typeface="Montserrat SemiBold"/>
                <a:sym typeface="Montserrat SemiBold"/>
              </a:rPr>
              <a:t>imple </a:t>
            </a:r>
            <a:r>
              <a:rPr b="1" lang="en" sz="2300">
                <a:solidFill>
                  <a:srgbClr val="173361"/>
                </a:solidFill>
                <a:latin typeface="Montserrat"/>
                <a:ea typeface="Montserrat"/>
                <a:cs typeface="Montserrat"/>
                <a:sym typeface="Montserrat"/>
              </a:rPr>
              <a:t>A</a:t>
            </a:r>
            <a:r>
              <a:rPr lang="en" sz="2300">
                <a:solidFill>
                  <a:srgbClr val="173361"/>
                </a:solidFill>
                <a:latin typeface="Montserrat SemiBold"/>
                <a:ea typeface="Montserrat SemiBold"/>
                <a:cs typeface="Montserrat SemiBold"/>
                <a:sym typeface="Montserrat SemiBold"/>
              </a:rPr>
              <a:t>uthentication and </a:t>
            </a:r>
            <a:r>
              <a:rPr b="1" lang="en" sz="2300">
                <a:solidFill>
                  <a:srgbClr val="173361"/>
                </a:solidFill>
                <a:latin typeface="Montserrat"/>
                <a:ea typeface="Montserrat"/>
                <a:cs typeface="Montserrat"/>
                <a:sym typeface="Montserrat"/>
              </a:rPr>
              <a:t>S</a:t>
            </a:r>
            <a:r>
              <a:rPr lang="en" sz="2300">
                <a:solidFill>
                  <a:srgbClr val="173361"/>
                </a:solidFill>
                <a:latin typeface="Montserrat SemiBold"/>
                <a:ea typeface="Montserrat SemiBold"/>
                <a:cs typeface="Montserrat SemiBold"/>
                <a:sym typeface="Montserrat SemiBold"/>
              </a:rPr>
              <a:t>ecurity </a:t>
            </a:r>
            <a:r>
              <a:rPr b="1" lang="en" sz="2300">
                <a:solidFill>
                  <a:srgbClr val="173361"/>
                </a:solidFill>
                <a:latin typeface="Montserrat"/>
                <a:ea typeface="Montserrat"/>
                <a:cs typeface="Montserrat"/>
                <a:sym typeface="Montserrat"/>
              </a:rPr>
              <a:t>L</a:t>
            </a:r>
            <a:r>
              <a:rPr lang="en" sz="2300">
                <a:solidFill>
                  <a:srgbClr val="173361"/>
                </a:solidFill>
                <a:latin typeface="Montserrat SemiBold"/>
                <a:ea typeface="Montserrat SemiBold"/>
                <a:cs typeface="Montserrat SemiBold"/>
                <a:sym typeface="Montserrat SemiBold"/>
              </a:rPr>
              <a:t>ayer</a:t>
            </a:r>
            <a:endParaRPr sz="2300">
              <a:solidFill>
                <a:srgbClr val="173361"/>
              </a:solidFill>
              <a:latin typeface="Montserrat SemiBold"/>
              <a:ea typeface="Montserrat SemiBold"/>
              <a:cs typeface="Montserrat SemiBold"/>
              <a:sym typeface="Montserrat SemiBold"/>
            </a:endParaRPr>
          </a:p>
        </p:txBody>
      </p:sp>
      <p:sp>
        <p:nvSpPr>
          <p:cNvPr id="727" name="Google Shape;727;p64"/>
          <p:cNvSpPr/>
          <p:nvPr/>
        </p:nvSpPr>
        <p:spPr>
          <a:xfrm>
            <a:off x="10647488" y="3144000"/>
            <a:ext cx="4592028" cy="2431343"/>
          </a:xfrm>
          <a:custGeom>
            <a:rect b="b" l="l" r="r" t="t"/>
            <a:pathLst>
              <a:path extrusionOk="0" h="68682" w="82583">
                <a:moveTo>
                  <a:pt x="0" y="68682"/>
                </a:moveTo>
                <a:cubicBezTo>
                  <a:pt x="6541" y="67183"/>
                  <a:pt x="30253" y="69909"/>
                  <a:pt x="39247" y="59688"/>
                </a:cubicBezTo>
                <a:cubicBezTo>
                  <a:pt x="48241" y="49468"/>
                  <a:pt x="46742" y="17307"/>
                  <a:pt x="53965" y="7359"/>
                </a:cubicBezTo>
                <a:cubicBezTo>
                  <a:pt x="61188" y="-2589"/>
                  <a:pt x="77813" y="1227"/>
                  <a:pt x="82583" y="0"/>
                </a:cubicBezTo>
              </a:path>
            </a:pathLst>
          </a:custGeom>
          <a:noFill/>
          <a:ln cap="flat" cmpd="sng" w="76200">
            <a:solidFill>
              <a:srgbClr val="0E68BC"/>
            </a:solidFill>
            <a:prstDash val="dash"/>
            <a:round/>
            <a:headEnd len="med" w="med" type="none"/>
            <a:tailEnd len="med" w="med" type="triangle"/>
          </a:ln>
        </p:spPr>
      </p:sp>
      <p:sp>
        <p:nvSpPr>
          <p:cNvPr id="728" name="Google Shape;728;p64"/>
          <p:cNvSpPr/>
          <p:nvPr/>
        </p:nvSpPr>
        <p:spPr>
          <a:xfrm>
            <a:off x="10647488" y="7799569"/>
            <a:ext cx="4744163" cy="979368"/>
          </a:xfrm>
          <a:custGeom>
            <a:rect b="b" l="l" r="r" t="t"/>
            <a:pathLst>
              <a:path extrusionOk="0" h="97256" w="170500">
                <a:moveTo>
                  <a:pt x="0" y="305"/>
                </a:moveTo>
                <a:cubicBezTo>
                  <a:pt x="16855" y="1837"/>
                  <a:pt x="80375" y="-4988"/>
                  <a:pt x="101130" y="9499"/>
                </a:cubicBezTo>
                <a:cubicBezTo>
                  <a:pt x="121885" y="23986"/>
                  <a:pt x="112970" y="72601"/>
                  <a:pt x="124532" y="87227"/>
                </a:cubicBezTo>
                <a:cubicBezTo>
                  <a:pt x="136094" y="101853"/>
                  <a:pt x="162839" y="95585"/>
                  <a:pt x="170500" y="97256"/>
                </a:cubicBezTo>
              </a:path>
            </a:pathLst>
          </a:custGeom>
          <a:noFill/>
          <a:ln cap="flat" cmpd="sng" w="76200">
            <a:solidFill>
              <a:srgbClr val="0E68BC"/>
            </a:solidFill>
            <a:prstDash val="dash"/>
            <a:round/>
            <a:headEnd len="med" w="med" type="none"/>
            <a:tailEnd len="med" w="med" type="triangle"/>
          </a:ln>
        </p:spPr>
      </p:sp>
      <p:sp>
        <p:nvSpPr>
          <p:cNvPr id="729" name="Google Shape;729;p64"/>
          <p:cNvSpPr/>
          <p:nvPr/>
        </p:nvSpPr>
        <p:spPr>
          <a:xfrm>
            <a:off x="15592887" y="4464275"/>
            <a:ext cx="4362600" cy="2247000"/>
          </a:xfrm>
          <a:prstGeom prst="roundRect">
            <a:avLst>
              <a:gd fmla="val 8875" name="adj"/>
            </a:avLst>
          </a:prstGeom>
          <a:solidFill>
            <a:srgbClr val="FFFFFF"/>
          </a:solidFill>
          <a:ln>
            <a:noFill/>
          </a:ln>
          <a:effectLst>
            <a:outerShdw blurRad="328613" rotWithShape="0" algn="bl" dir="2640000" dist="180975">
              <a:srgbClr val="000000">
                <a:alpha val="25000"/>
              </a:srgbClr>
            </a:outerShdw>
          </a:effectLst>
        </p:spPr>
        <p:txBody>
          <a:bodyPr anchorCtr="0" anchor="ctr" bIns="91425" lIns="274300" spcFirstLastPara="1" rIns="91425" wrap="square" tIns="91425">
            <a:noAutofit/>
          </a:bodyPr>
          <a:lstStyle/>
          <a:p>
            <a:pPr indent="0" lvl="0" marL="0" rtl="0" algn="l">
              <a:lnSpc>
                <a:spcPct val="100000"/>
              </a:lnSpc>
              <a:spcBef>
                <a:spcPts val="1000"/>
              </a:spcBef>
              <a:spcAft>
                <a:spcPts val="0"/>
              </a:spcAft>
              <a:buNone/>
            </a:pPr>
            <a:r>
              <a:rPr b="1" lang="en" sz="3000">
                <a:solidFill>
                  <a:srgbClr val="173361"/>
                </a:solidFill>
                <a:latin typeface="Montserrat"/>
                <a:ea typeface="Montserrat"/>
                <a:cs typeface="Montserrat"/>
                <a:sym typeface="Montserrat"/>
              </a:rPr>
              <a:t>Password Server</a:t>
            </a:r>
            <a:endParaRPr b="1" sz="3000">
              <a:solidFill>
                <a:srgbClr val="173361"/>
              </a:solidFill>
              <a:latin typeface="Montserrat"/>
              <a:ea typeface="Montserrat"/>
              <a:cs typeface="Montserrat"/>
              <a:sym typeface="Montserrat"/>
            </a:endParaRPr>
          </a:p>
        </p:txBody>
      </p:sp>
      <p:sp>
        <p:nvSpPr>
          <p:cNvPr id="730" name="Google Shape;730;p64"/>
          <p:cNvSpPr/>
          <p:nvPr/>
        </p:nvSpPr>
        <p:spPr>
          <a:xfrm>
            <a:off x="15592887" y="7082175"/>
            <a:ext cx="4362600" cy="2247000"/>
          </a:xfrm>
          <a:prstGeom prst="roundRect">
            <a:avLst>
              <a:gd fmla="val 8875" name="adj"/>
            </a:avLst>
          </a:prstGeom>
          <a:solidFill>
            <a:srgbClr val="FFFFFF"/>
          </a:solidFill>
          <a:ln>
            <a:noFill/>
          </a:ln>
          <a:effectLst>
            <a:outerShdw blurRad="328613" rotWithShape="0" algn="bl" dir="2640000" dist="180975">
              <a:srgbClr val="000000">
                <a:alpha val="25000"/>
              </a:srgbClr>
            </a:outerShdw>
          </a:effectLst>
        </p:spPr>
        <p:txBody>
          <a:bodyPr anchorCtr="0" anchor="ctr" bIns="91425" lIns="274300" spcFirstLastPara="1" rIns="91425" wrap="square" tIns="91425">
            <a:noAutofit/>
          </a:bodyPr>
          <a:lstStyle/>
          <a:p>
            <a:pPr indent="0" lvl="0" marL="0" rtl="0" algn="l">
              <a:lnSpc>
                <a:spcPct val="100000"/>
              </a:lnSpc>
              <a:spcBef>
                <a:spcPts val="1000"/>
              </a:spcBef>
              <a:spcAft>
                <a:spcPts val="0"/>
              </a:spcAft>
              <a:buNone/>
            </a:pPr>
            <a:r>
              <a:rPr b="1" lang="en" sz="3000">
                <a:solidFill>
                  <a:srgbClr val="173361"/>
                </a:solidFill>
                <a:latin typeface="Montserrat"/>
                <a:ea typeface="Montserrat"/>
                <a:cs typeface="Montserrat"/>
                <a:sym typeface="Montserrat"/>
              </a:rPr>
              <a:t>ZooKeeper</a:t>
            </a:r>
            <a:endParaRPr sz="2600">
              <a:solidFill>
                <a:srgbClr val="173361"/>
              </a:solidFill>
              <a:latin typeface="Montserrat SemiBold"/>
              <a:ea typeface="Montserrat SemiBold"/>
              <a:cs typeface="Montserrat SemiBold"/>
              <a:sym typeface="Montserrat SemiBold"/>
            </a:endParaRPr>
          </a:p>
        </p:txBody>
      </p:sp>
      <p:sp>
        <p:nvSpPr>
          <p:cNvPr id="731" name="Google Shape;731;p64"/>
          <p:cNvSpPr/>
          <p:nvPr/>
        </p:nvSpPr>
        <p:spPr>
          <a:xfrm>
            <a:off x="10647487" y="5513200"/>
            <a:ext cx="4798692" cy="1686143"/>
          </a:xfrm>
          <a:custGeom>
            <a:rect b="b" l="l" r="r" t="t"/>
            <a:pathLst>
              <a:path extrusionOk="0" h="68682" w="82583">
                <a:moveTo>
                  <a:pt x="0" y="68682"/>
                </a:moveTo>
                <a:cubicBezTo>
                  <a:pt x="6541" y="67183"/>
                  <a:pt x="30253" y="69909"/>
                  <a:pt x="39247" y="59688"/>
                </a:cubicBezTo>
                <a:cubicBezTo>
                  <a:pt x="48241" y="49468"/>
                  <a:pt x="46742" y="17307"/>
                  <a:pt x="53965" y="7359"/>
                </a:cubicBezTo>
                <a:cubicBezTo>
                  <a:pt x="61188" y="-2589"/>
                  <a:pt x="77813" y="1227"/>
                  <a:pt x="82583" y="0"/>
                </a:cubicBezTo>
              </a:path>
            </a:pathLst>
          </a:custGeom>
          <a:noFill/>
          <a:ln cap="flat" cmpd="sng" w="76200">
            <a:solidFill>
              <a:srgbClr val="0E68BC"/>
            </a:solidFill>
            <a:prstDash val="dash"/>
            <a:round/>
            <a:headEnd len="med" w="med" type="none"/>
            <a:tailEnd len="med" w="med" type="triangle"/>
          </a:ln>
        </p:spPr>
      </p:sp>
      <p:sp>
        <p:nvSpPr>
          <p:cNvPr id="732" name="Google Shape;732;p64"/>
          <p:cNvSpPr txBox="1"/>
          <p:nvPr>
            <p:ph idx="1" type="body"/>
          </p:nvPr>
        </p:nvSpPr>
        <p:spPr>
          <a:xfrm>
            <a:off x="10647488" y="4568238"/>
            <a:ext cx="1749300" cy="759600"/>
          </a:xfrm>
          <a:prstGeom prst="rect">
            <a:avLst/>
          </a:prstGeom>
        </p:spPr>
        <p:txBody>
          <a:bodyPr anchorCtr="0" anchor="t" bIns="121875" lIns="0" spcFirstLastPara="1" rIns="121900" wrap="square" tIns="0">
            <a:noAutofit/>
          </a:bodyPr>
          <a:lstStyle/>
          <a:p>
            <a:pPr indent="0" lvl="0" marL="0" rtl="0" algn="l">
              <a:spcBef>
                <a:spcPts val="1000"/>
              </a:spcBef>
              <a:spcAft>
                <a:spcPts val="0"/>
              </a:spcAft>
              <a:buNone/>
            </a:pPr>
            <a:r>
              <a:rPr b="1" lang="en" sz="2800"/>
              <a:t>GSSAPI</a:t>
            </a:r>
            <a:endParaRPr sz="2800"/>
          </a:p>
        </p:txBody>
      </p:sp>
      <p:sp>
        <p:nvSpPr>
          <p:cNvPr id="733" name="Google Shape;733;p64"/>
          <p:cNvSpPr txBox="1"/>
          <p:nvPr>
            <p:ph idx="1" type="body"/>
          </p:nvPr>
        </p:nvSpPr>
        <p:spPr>
          <a:xfrm>
            <a:off x="10596863" y="6183850"/>
            <a:ext cx="1749300" cy="759600"/>
          </a:xfrm>
          <a:prstGeom prst="rect">
            <a:avLst/>
          </a:prstGeom>
        </p:spPr>
        <p:txBody>
          <a:bodyPr anchorCtr="0" anchor="t" bIns="121875" lIns="0" spcFirstLastPara="1" rIns="121900" wrap="square" tIns="0">
            <a:noAutofit/>
          </a:bodyPr>
          <a:lstStyle/>
          <a:p>
            <a:pPr indent="0" lvl="0" marL="0" rtl="0" algn="l">
              <a:spcBef>
                <a:spcPts val="1000"/>
              </a:spcBef>
              <a:spcAft>
                <a:spcPts val="0"/>
              </a:spcAft>
              <a:buNone/>
            </a:pPr>
            <a:r>
              <a:rPr b="1" lang="en" sz="2700"/>
              <a:t>PLAIN</a:t>
            </a:r>
            <a:endParaRPr sz="2700"/>
          </a:p>
        </p:txBody>
      </p:sp>
      <p:sp>
        <p:nvSpPr>
          <p:cNvPr id="734" name="Google Shape;734;p64"/>
          <p:cNvSpPr txBox="1"/>
          <p:nvPr>
            <p:ph idx="1" type="body"/>
          </p:nvPr>
        </p:nvSpPr>
        <p:spPr>
          <a:xfrm>
            <a:off x="10596863" y="8019325"/>
            <a:ext cx="3365400" cy="759600"/>
          </a:xfrm>
          <a:prstGeom prst="rect">
            <a:avLst/>
          </a:prstGeom>
        </p:spPr>
        <p:txBody>
          <a:bodyPr anchorCtr="0" anchor="t" bIns="121875" lIns="0" spcFirstLastPara="1" rIns="121900" wrap="square" tIns="0">
            <a:noAutofit/>
          </a:bodyPr>
          <a:lstStyle/>
          <a:p>
            <a:pPr indent="0" lvl="0" marL="0" rtl="0" algn="l">
              <a:spcBef>
                <a:spcPts val="1000"/>
              </a:spcBef>
              <a:spcAft>
                <a:spcPts val="0"/>
              </a:spcAft>
              <a:buNone/>
            </a:pPr>
            <a:r>
              <a:rPr b="1" lang="en" sz="2800"/>
              <a:t>SCRAM - SHA</a:t>
            </a:r>
            <a:endParaRPr sz="28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65"/>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SASL_SSL</a:t>
            </a:r>
            <a:endParaRPr/>
          </a:p>
        </p:txBody>
      </p:sp>
      <p:sp>
        <p:nvSpPr>
          <p:cNvPr id="740" name="Google Shape;740;p65"/>
          <p:cNvSpPr/>
          <p:nvPr/>
        </p:nvSpPr>
        <p:spPr>
          <a:xfrm>
            <a:off x="15592887" y="1768925"/>
            <a:ext cx="4362600" cy="2247000"/>
          </a:xfrm>
          <a:prstGeom prst="roundRect">
            <a:avLst>
              <a:gd fmla="val 8875" name="adj"/>
            </a:avLst>
          </a:prstGeom>
          <a:solidFill>
            <a:srgbClr val="FFFFFF"/>
          </a:solidFill>
          <a:ln>
            <a:noFill/>
          </a:ln>
          <a:effectLst>
            <a:outerShdw blurRad="328613" rotWithShape="0" algn="bl" dir="2640000" dist="180975">
              <a:srgbClr val="000000">
                <a:alpha val="25000"/>
              </a:srgbClr>
            </a:outerShdw>
          </a:effectLst>
        </p:spPr>
        <p:txBody>
          <a:bodyPr anchorCtr="0" anchor="ctr" bIns="91425" lIns="274300" spcFirstLastPara="1" rIns="91425" wrap="square" tIns="91425">
            <a:noAutofit/>
          </a:bodyPr>
          <a:lstStyle/>
          <a:p>
            <a:pPr indent="0" lvl="0" marL="0" rtl="0" algn="l">
              <a:lnSpc>
                <a:spcPct val="100000"/>
              </a:lnSpc>
              <a:spcBef>
                <a:spcPts val="1000"/>
              </a:spcBef>
              <a:spcAft>
                <a:spcPts val="0"/>
              </a:spcAft>
              <a:buNone/>
            </a:pPr>
            <a:r>
              <a:rPr b="1" lang="en" sz="3000">
                <a:solidFill>
                  <a:srgbClr val="173361"/>
                </a:solidFill>
                <a:latin typeface="Montserrat"/>
                <a:ea typeface="Montserrat"/>
                <a:cs typeface="Montserrat"/>
                <a:sym typeface="Montserrat"/>
              </a:rPr>
              <a:t>Kerberos</a:t>
            </a:r>
            <a:endParaRPr b="1" sz="3000">
              <a:solidFill>
                <a:srgbClr val="173361"/>
              </a:solidFill>
              <a:latin typeface="Montserrat"/>
              <a:ea typeface="Montserrat"/>
              <a:cs typeface="Montserrat"/>
              <a:sym typeface="Montserrat"/>
            </a:endParaRPr>
          </a:p>
          <a:p>
            <a:pPr indent="0" lvl="0" marL="0" rtl="0" algn="l">
              <a:lnSpc>
                <a:spcPct val="100000"/>
              </a:lnSpc>
              <a:spcBef>
                <a:spcPts val="1000"/>
              </a:spcBef>
              <a:spcAft>
                <a:spcPts val="0"/>
              </a:spcAft>
              <a:buNone/>
            </a:pPr>
            <a:r>
              <a:rPr lang="en" sz="2600">
                <a:solidFill>
                  <a:srgbClr val="173361"/>
                </a:solidFill>
                <a:latin typeface="Montserrat SemiBold"/>
                <a:ea typeface="Montserrat SemiBold"/>
                <a:cs typeface="Montserrat SemiBold"/>
                <a:sym typeface="Montserrat SemiBold"/>
              </a:rPr>
              <a:t>e.g. Active Directory</a:t>
            </a:r>
            <a:endParaRPr sz="2600">
              <a:solidFill>
                <a:srgbClr val="173361"/>
              </a:solidFill>
              <a:latin typeface="Montserrat SemiBold"/>
              <a:ea typeface="Montserrat SemiBold"/>
              <a:cs typeface="Montserrat SemiBold"/>
              <a:sym typeface="Montserrat SemiBold"/>
            </a:endParaRPr>
          </a:p>
        </p:txBody>
      </p:sp>
      <p:sp>
        <p:nvSpPr>
          <p:cNvPr id="741" name="Google Shape;741;p65"/>
          <p:cNvSpPr/>
          <p:nvPr/>
        </p:nvSpPr>
        <p:spPr>
          <a:xfrm>
            <a:off x="4428513" y="3252575"/>
            <a:ext cx="5916300" cy="7729800"/>
          </a:xfrm>
          <a:prstGeom prst="roundRect">
            <a:avLst>
              <a:gd fmla="val 8875" name="adj"/>
            </a:avLst>
          </a:prstGeom>
          <a:solidFill>
            <a:srgbClr val="FFFFFF"/>
          </a:solidFill>
          <a:ln>
            <a:noFill/>
          </a:ln>
          <a:effectLst>
            <a:outerShdw blurRad="328613" rotWithShape="0" algn="bl" dir="2640000" dist="180975">
              <a:srgbClr val="000000">
                <a:alpha val="25000"/>
              </a:srgbClr>
            </a:outerShdw>
          </a:effectLst>
        </p:spPr>
        <p:txBody>
          <a:bodyPr anchorCtr="0" anchor="ctr" bIns="91425" lIns="274300" spcFirstLastPara="1" rIns="91425" wrap="square" tIns="91425">
            <a:noAutofit/>
          </a:bodyPr>
          <a:lstStyle/>
          <a:p>
            <a:pPr indent="0" lvl="0" marL="0" rtl="0" algn="l">
              <a:lnSpc>
                <a:spcPct val="150000"/>
              </a:lnSpc>
              <a:spcBef>
                <a:spcPts val="1000"/>
              </a:spcBef>
              <a:spcAft>
                <a:spcPts val="0"/>
              </a:spcAft>
              <a:buNone/>
            </a:pPr>
            <a:r>
              <a:rPr b="1" lang="en" sz="3000">
                <a:solidFill>
                  <a:srgbClr val="173361"/>
                </a:solidFill>
                <a:latin typeface="Montserrat"/>
                <a:ea typeface="Montserrat"/>
                <a:cs typeface="Montserrat"/>
                <a:sym typeface="Montserrat"/>
              </a:rPr>
              <a:t>SASL</a:t>
            </a:r>
            <a:endParaRPr b="1" sz="3000">
              <a:solidFill>
                <a:srgbClr val="173361"/>
              </a:solidFill>
              <a:latin typeface="Montserrat"/>
              <a:ea typeface="Montserrat"/>
              <a:cs typeface="Montserrat"/>
              <a:sym typeface="Montserrat"/>
            </a:endParaRPr>
          </a:p>
          <a:p>
            <a:pPr indent="0" lvl="0" marL="0" rtl="0" algn="l">
              <a:lnSpc>
                <a:spcPct val="150000"/>
              </a:lnSpc>
              <a:spcBef>
                <a:spcPts val="1000"/>
              </a:spcBef>
              <a:spcAft>
                <a:spcPts val="0"/>
              </a:spcAft>
              <a:buNone/>
            </a:pPr>
            <a:r>
              <a:rPr b="1" lang="en" sz="2300">
                <a:solidFill>
                  <a:srgbClr val="173361"/>
                </a:solidFill>
                <a:latin typeface="Montserrat"/>
                <a:ea typeface="Montserrat"/>
                <a:cs typeface="Montserrat"/>
                <a:sym typeface="Montserrat"/>
              </a:rPr>
              <a:t>S</a:t>
            </a:r>
            <a:r>
              <a:rPr lang="en" sz="2300">
                <a:solidFill>
                  <a:srgbClr val="173361"/>
                </a:solidFill>
                <a:latin typeface="Montserrat SemiBold"/>
                <a:ea typeface="Montserrat SemiBold"/>
                <a:cs typeface="Montserrat SemiBold"/>
                <a:sym typeface="Montserrat SemiBold"/>
              </a:rPr>
              <a:t>imple </a:t>
            </a:r>
            <a:r>
              <a:rPr b="1" lang="en" sz="2300">
                <a:solidFill>
                  <a:srgbClr val="173361"/>
                </a:solidFill>
                <a:latin typeface="Montserrat"/>
                <a:ea typeface="Montserrat"/>
                <a:cs typeface="Montserrat"/>
                <a:sym typeface="Montserrat"/>
              </a:rPr>
              <a:t>A</a:t>
            </a:r>
            <a:r>
              <a:rPr lang="en" sz="2300">
                <a:solidFill>
                  <a:srgbClr val="173361"/>
                </a:solidFill>
                <a:latin typeface="Montserrat SemiBold"/>
                <a:ea typeface="Montserrat SemiBold"/>
                <a:cs typeface="Montserrat SemiBold"/>
                <a:sym typeface="Montserrat SemiBold"/>
              </a:rPr>
              <a:t>uthentication and </a:t>
            </a:r>
            <a:r>
              <a:rPr b="1" lang="en" sz="2300">
                <a:solidFill>
                  <a:srgbClr val="173361"/>
                </a:solidFill>
                <a:latin typeface="Montserrat"/>
                <a:ea typeface="Montserrat"/>
                <a:cs typeface="Montserrat"/>
                <a:sym typeface="Montserrat"/>
              </a:rPr>
              <a:t>S</a:t>
            </a:r>
            <a:r>
              <a:rPr lang="en" sz="2300">
                <a:solidFill>
                  <a:srgbClr val="173361"/>
                </a:solidFill>
                <a:latin typeface="Montserrat SemiBold"/>
                <a:ea typeface="Montserrat SemiBold"/>
                <a:cs typeface="Montserrat SemiBold"/>
                <a:sym typeface="Montserrat SemiBold"/>
              </a:rPr>
              <a:t>ecurity </a:t>
            </a:r>
            <a:r>
              <a:rPr b="1" lang="en" sz="2300">
                <a:solidFill>
                  <a:srgbClr val="173361"/>
                </a:solidFill>
                <a:latin typeface="Montserrat"/>
                <a:ea typeface="Montserrat"/>
                <a:cs typeface="Montserrat"/>
                <a:sym typeface="Montserrat"/>
              </a:rPr>
              <a:t>L</a:t>
            </a:r>
            <a:r>
              <a:rPr lang="en" sz="2300">
                <a:solidFill>
                  <a:srgbClr val="173361"/>
                </a:solidFill>
                <a:latin typeface="Montserrat SemiBold"/>
                <a:ea typeface="Montserrat SemiBold"/>
                <a:cs typeface="Montserrat SemiBold"/>
                <a:sym typeface="Montserrat SemiBold"/>
              </a:rPr>
              <a:t>ayer</a:t>
            </a:r>
            <a:endParaRPr sz="2300">
              <a:solidFill>
                <a:srgbClr val="173361"/>
              </a:solidFill>
              <a:latin typeface="Montserrat SemiBold"/>
              <a:ea typeface="Montserrat SemiBold"/>
              <a:cs typeface="Montserrat SemiBold"/>
              <a:sym typeface="Montserrat SemiBold"/>
            </a:endParaRPr>
          </a:p>
        </p:txBody>
      </p:sp>
      <p:sp>
        <p:nvSpPr>
          <p:cNvPr id="742" name="Google Shape;742;p65"/>
          <p:cNvSpPr/>
          <p:nvPr/>
        </p:nvSpPr>
        <p:spPr>
          <a:xfrm>
            <a:off x="10647488" y="3144000"/>
            <a:ext cx="4592028" cy="2431343"/>
          </a:xfrm>
          <a:custGeom>
            <a:rect b="b" l="l" r="r" t="t"/>
            <a:pathLst>
              <a:path extrusionOk="0" h="68682" w="82583">
                <a:moveTo>
                  <a:pt x="0" y="68682"/>
                </a:moveTo>
                <a:cubicBezTo>
                  <a:pt x="6541" y="67183"/>
                  <a:pt x="30253" y="69909"/>
                  <a:pt x="39247" y="59688"/>
                </a:cubicBezTo>
                <a:cubicBezTo>
                  <a:pt x="48241" y="49468"/>
                  <a:pt x="46742" y="17307"/>
                  <a:pt x="53965" y="7359"/>
                </a:cubicBezTo>
                <a:cubicBezTo>
                  <a:pt x="61188" y="-2589"/>
                  <a:pt x="77813" y="1227"/>
                  <a:pt x="82583" y="0"/>
                </a:cubicBezTo>
              </a:path>
            </a:pathLst>
          </a:custGeom>
          <a:noFill/>
          <a:ln cap="flat" cmpd="sng" w="76200">
            <a:solidFill>
              <a:srgbClr val="0E68BC"/>
            </a:solidFill>
            <a:prstDash val="dash"/>
            <a:round/>
            <a:headEnd len="med" w="med" type="none"/>
            <a:tailEnd len="med" w="med" type="triangle"/>
          </a:ln>
        </p:spPr>
      </p:sp>
      <p:sp>
        <p:nvSpPr>
          <p:cNvPr id="743" name="Google Shape;743;p65"/>
          <p:cNvSpPr/>
          <p:nvPr/>
        </p:nvSpPr>
        <p:spPr>
          <a:xfrm>
            <a:off x="10647488" y="7799569"/>
            <a:ext cx="4744163" cy="979368"/>
          </a:xfrm>
          <a:custGeom>
            <a:rect b="b" l="l" r="r" t="t"/>
            <a:pathLst>
              <a:path extrusionOk="0" h="97256" w="170500">
                <a:moveTo>
                  <a:pt x="0" y="305"/>
                </a:moveTo>
                <a:cubicBezTo>
                  <a:pt x="16855" y="1837"/>
                  <a:pt x="80375" y="-4988"/>
                  <a:pt x="101130" y="9499"/>
                </a:cubicBezTo>
                <a:cubicBezTo>
                  <a:pt x="121885" y="23986"/>
                  <a:pt x="112970" y="72601"/>
                  <a:pt x="124532" y="87227"/>
                </a:cubicBezTo>
                <a:cubicBezTo>
                  <a:pt x="136094" y="101853"/>
                  <a:pt x="162839" y="95585"/>
                  <a:pt x="170500" y="97256"/>
                </a:cubicBezTo>
              </a:path>
            </a:pathLst>
          </a:custGeom>
          <a:noFill/>
          <a:ln cap="flat" cmpd="sng" w="76200">
            <a:solidFill>
              <a:srgbClr val="0E68BC"/>
            </a:solidFill>
            <a:prstDash val="dash"/>
            <a:round/>
            <a:headEnd len="med" w="med" type="none"/>
            <a:tailEnd len="med" w="med" type="triangle"/>
          </a:ln>
        </p:spPr>
      </p:sp>
      <p:sp>
        <p:nvSpPr>
          <p:cNvPr id="744" name="Google Shape;744;p65"/>
          <p:cNvSpPr/>
          <p:nvPr/>
        </p:nvSpPr>
        <p:spPr>
          <a:xfrm>
            <a:off x="15592887" y="4464275"/>
            <a:ext cx="4362600" cy="2247000"/>
          </a:xfrm>
          <a:prstGeom prst="roundRect">
            <a:avLst>
              <a:gd fmla="val 8875" name="adj"/>
            </a:avLst>
          </a:prstGeom>
          <a:solidFill>
            <a:srgbClr val="FFFFFF"/>
          </a:solidFill>
          <a:ln>
            <a:noFill/>
          </a:ln>
          <a:effectLst>
            <a:outerShdw blurRad="328613" rotWithShape="0" algn="bl" dir="2640000" dist="180975">
              <a:srgbClr val="000000">
                <a:alpha val="25000"/>
              </a:srgbClr>
            </a:outerShdw>
          </a:effectLst>
        </p:spPr>
        <p:txBody>
          <a:bodyPr anchorCtr="0" anchor="ctr" bIns="91425" lIns="274300" spcFirstLastPara="1" rIns="91425" wrap="square" tIns="91425">
            <a:noAutofit/>
          </a:bodyPr>
          <a:lstStyle/>
          <a:p>
            <a:pPr indent="0" lvl="0" marL="0" rtl="0" algn="l">
              <a:lnSpc>
                <a:spcPct val="100000"/>
              </a:lnSpc>
              <a:spcBef>
                <a:spcPts val="1000"/>
              </a:spcBef>
              <a:spcAft>
                <a:spcPts val="0"/>
              </a:spcAft>
              <a:buNone/>
            </a:pPr>
            <a:r>
              <a:rPr b="1" lang="en" sz="3000">
                <a:solidFill>
                  <a:srgbClr val="173361"/>
                </a:solidFill>
                <a:latin typeface="Montserrat"/>
                <a:ea typeface="Montserrat"/>
                <a:cs typeface="Montserrat"/>
                <a:sym typeface="Montserrat"/>
              </a:rPr>
              <a:t>Password Server</a:t>
            </a:r>
            <a:endParaRPr b="1" sz="3000">
              <a:solidFill>
                <a:srgbClr val="173361"/>
              </a:solidFill>
              <a:latin typeface="Montserrat"/>
              <a:ea typeface="Montserrat"/>
              <a:cs typeface="Montserrat"/>
              <a:sym typeface="Montserrat"/>
            </a:endParaRPr>
          </a:p>
        </p:txBody>
      </p:sp>
      <p:sp>
        <p:nvSpPr>
          <p:cNvPr id="745" name="Google Shape;745;p65"/>
          <p:cNvSpPr/>
          <p:nvPr/>
        </p:nvSpPr>
        <p:spPr>
          <a:xfrm>
            <a:off x="15592887" y="7082175"/>
            <a:ext cx="4362600" cy="2247000"/>
          </a:xfrm>
          <a:prstGeom prst="roundRect">
            <a:avLst>
              <a:gd fmla="val 8875" name="adj"/>
            </a:avLst>
          </a:prstGeom>
          <a:solidFill>
            <a:srgbClr val="FFFFFF"/>
          </a:solidFill>
          <a:ln>
            <a:noFill/>
          </a:ln>
          <a:effectLst>
            <a:outerShdw blurRad="328613" rotWithShape="0" algn="bl" dir="2640000" dist="180975">
              <a:srgbClr val="000000">
                <a:alpha val="25000"/>
              </a:srgbClr>
            </a:outerShdw>
          </a:effectLst>
        </p:spPr>
        <p:txBody>
          <a:bodyPr anchorCtr="0" anchor="ctr" bIns="91425" lIns="274300" spcFirstLastPara="1" rIns="91425" wrap="square" tIns="91425">
            <a:noAutofit/>
          </a:bodyPr>
          <a:lstStyle/>
          <a:p>
            <a:pPr indent="0" lvl="0" marL="0" rtl="0" algn="l">
              <a:lnSpc>
                <a:spcPct val="100000"/>
              </a:lnSpc>
              <a:spcBef>
                <a:spcPts val="1000"/>
              </a:spcBef>
              <a:spcAft>
                <a:spcPts val="0"/>
              </a:spcAft>
              <a:buNone/>
            </a:pPr>
            <a:r>
              <a:rPr b="1" lang="en" sz="3000">
                <a:solidFill>
                  <a:srgbClr val="173361"/>
                </a:solidFill>
                <a:latin typeface="Montserrat"/>
                <a:ea typeface="Montserrat"/>
                <a:cs typeface="Montserrat"/>
                <a:sym typeface="Montserrat"/>
              </a:rPr>
              <a:t>ZooKeeper</a:t>
            </a:r>
            <a:endParaRPr sz="2600">
              <a:solidFill>
                <a:srgbClr val="173361"/>
              </a:solidFill>
              <a:latin typeface="Montserrat SemiBold"/>
              <a:ea typeface="Montserrat SemiBold"/>
              <a:cs typeface="Montserrat SemiBold"/>
              <a:sym typeface="Montserrat SemiBold"/>
            </a:endParaRPr>
          </a:p>
        </p:txBody>
      </p:sp>
      <p:sp>
        <p:nvSpPr>
          <p:cNvPr id="746" name="Google Shape;746;p65"/>
          <p:cNvSpPr/>
          <p:nvPr/>
        </p:nvSpPr>
        <p:spPr>
          <a:xfrm>
            <a:off x="15592887" y="9700075"/>
            <a:ext cx="4362600" cy="2247000"/>
          </a:xfrm>
          <a:prstGeom prst="roundRect">
            <a:avLst>
              <a:gd fmla="val 8875" name="adj"/>
            </a:avLst>
          </a:prstGeom>
          <a:solidFill>
            <a:srgbClr val="FFFFFF"/>
          </a:solidFill>
          <a:ln>
            <a:noFill/>
          </a:ln>
          <a:effectLst>
            <a:outerShdw blurRad="328613" rotWithShape="0" algn="bl" dir="2640000" dist="180975">
              <a:srgbClr val="000000">
                <a:alpha val="25000"/>
              </a:srgbClr>
            </a:outerShdw>
          </a:effectLst>
        </p:spPr>
        <p:txBody>
          <a:bodyPr anchorCtr="0" anchor="ctr" bIns="91425" lIns="274300" spcFirstLastPara="1" rIns="91425" wrap="square" tIns="91425">
            <a:noAutofit/>
          </a:bodyPr>
          <a:lstStyle/>
          <a:p>
            <a:pPr indent="0" lvl="0" marL="0" rtl="0" algn="l">
              <a:lnSpc>
                <a:spcPct val="100000"/>
              </a:lnSpc>
              <a:spcBef>
                <a:spcPts val="1000"/>
              </a:spcBef>
              <a:spcAft>
                <a:spcPts val="0"/>
              </a:spcAft>
              <a:buNone/>
            </a:pPr>
            <a:r>
              <a:rPr b="1" lang="en" sz="3000">
                <a:solidFill>
                  <a:srgbClr val="173361"/>
                </a:solidFill>
                <a:latin typeface="Montserrat"/>
                <a:ea typeface="Montserrat"/>
                <a:cs typeface="Montserrat"/>
                <a:sym typeface="Montserrat"/>
              </a:rPr>
              <a:t>OAuth Server</a:t>
            </a:r>
            <a:endParaRPr sz="2600">
              <a:solidFill>
                <a:srgbClr val="173361"/>
              </a:solidFill>
              <a:latin typeface="Montserrat SemiBold"/>
              <a:ea typeface="Montserrat SemiBold"/>
              <a:cs typeface="Montserrat SemiBold"/>
              <a:sym typeface="Montserrat SemiBold"/>
            </a:endParaRPr>
          </a:p>
        </p:txBody>
      </p:sp>
      <p:sp>
        <p:nvSpPr>
          <p:cNvPr id="747" name="Google Shape;747;p65"/>
          <p:cNvSpPr/>
          <p:nvPr/>
        </p:nvSpPr>
        <p:spPr>
          <a:xfrm>
            <a:off x="10647487" y="5513200"/>
            <a:ext cx="4798692" cy="1686143"/>
          </a:xfrm>
          <a:custGeom>
            <a:rect b="b" l="l" r="r" t="t"/>
            <a:pathLst>
              <a:path extrusionOk="0" h="68682" w="82583">
                <a:moveTo>
                  <a:pt x="0" y="68682"/>
                </a:moveTo>
                <a:cubicBezTo>
                  <a:pt x="6541" y="67183"/>
                  <a:pt x="30253" y="69909"/>
                  <a:pt x="39247" y="59688"/>
                </a:cubicBezTo>
                <a:cubicBezTo>
                  <a:pt x="48241" y="49468"/>
                  <a:pt x="46742" y="17307"/>
                  <a:pt x="53965" y="7359"/>
                </a:cubicBezTo>
                <a:cubicBezTo>
                  <a:pt x="61188" y="-2589"/>
                  <a:pt x="77813" y="1227"/>
                  <a:pt x="82583" y="0"/>
                </a:cubicBezTo>
              </a:path>
            </a:pathLst>
          </a:custGeom>
          <a:noFill/>
          <a:ln cap="flat" cmpd="sng" w="76200">
            <a:solidFill>
              <a:srgbClr val="0E68BC"/>
            </a:solidFill>
            <a:prstDash val="dash"/>
            <a:round/>
            <a:headEnd len="med" w="med" type="none"/>
            <a:tailEnd len="med" w="med" type="triangle"/>
          </a:ln>
        </p:spPr>
      </p:sp>
      <p:sp>
        <p:nvSpPr>
          <p:cNvPr id="748" name="Google Shape;748;p65"/>
          <p:cNvSpPr/>
          <p:nvPr/>
        </p:nvSpPr>
        <p:spPr>
          <a:xfrm>
            <a:off x="10647438" y="9269550"/>
            <a:ext cx="4798723" cy="1626363"/>
          </a:xfrm>
          <a:custGeom>
            <a:rect b="b" l="l" r="r" t="t"/>
            <a:pathLst>
              <a:path extrusionOk="0" h="97256" w="170500">
                <a:moveTo>
                  <a:pt x="0" y="305"/>
                </a:moveTo>
                <a:cubicBezTo>
                  <a:pt x="16855" y="1837"/>
                  <a:pt x="80375" y="-4988"/>
                  <a:pt x="101130" y="9499"/>
                </a:cubicBezTo>
                <a:cubicBezTo>
                  <a:pt x="121885" y="23986"/>
                  <a:pt x="112970" y="72601"/>
                  <a:pt x="124532" y="87227"/>
                </a:cubicBezTo>
                <a:cubicBezTo>
                  <a:pt x="136094" y="101853"/>
                  <a:pt x="162839" y="95585"/>
                  <a:pt x="170500" y="97256"/>
                </a:cubicBezTo>
              </a:path>
            </a:pathLst>
          </a:custGeom>
          <a:noFill/>
          <a:ln cap="flat" cmpd="sng" w="76200">
            <a:solidFill>
              <a:srgbClr val="0E68BC"/>
            </a:solidFill>
            <a:prstDash val="dash"/>
            <a:round/>
            <a:headEnd len="med" w="med" type="none"/>
            <a:tailEnd len="med" w="med" type="triangle"/>
          </a:ln>
        </p:spPr>
      </p:sp>
      <p:sp>
        <p:nvSpPr>
          <p:cNvPr id="749" name="Google Shape;749;p65"/>
          <p:cNvSpPr txBox="1"/>
          <p:nvPr>
            <p:ph idx="1" type="body"/>
          </p:nvPr>
        </p:nvSpPr>
        <p:spPr>
          <a:xfrm>
            <a:off x="10647488" y="4568238"/>
            <a:ext cx="1749300" cy="759600"/>
          </a:xfrm>
          <a:prstGeom prst="rect">
            <a:avLst/>
          </a:prstGeom>
        </p:spPr>
        <p:txBody>
          <a:bodyPr anchorCtr="0" anchor="t" bIns="121875" lIns="0" spcFirstLastPara="1" rIns="121900" wrap="square" tIns="0">
            <a:noAutofit/>
          </a:bodyPr>
          <a:lstStyle/>
          <a:p>
            <a:pPr indent="0" lvl="0" marL="0" rtl="0" algn="l">
              <a:spcBef>
                <a:spcPts val="1000"/>
              </a:spcBef>
              <a:spcAft>
                <a:spcPts val="0"/>
              </a:spcAft>
              <a:buNone/>
            </a:pPr>
            <a:r>
              <a:rPr b="1" lang="en" sz="2800"/>
              <a:t>GSSAPI</a:t>
            </a:r>
            <a:endParaRPr sz="2800"/>
          </a:p>
        </p:txBody>
      </p:sp>
      <p:sp>
        <p:nvSpPr>
          <p:cNvPr id="750" name="Google Shape;750;p65"/>
          <p:cNvSpPr txBox="1"/>
          <p:nvPr>
            <p:ph idx="1" type="body"/>
          </p:nvPr>
        </p:nvSpPr>
        <p:spPr>
          <a:xfrm>
            <a:off x="10596863" y="6183850"/>
            <a:ext cx="1749300" cy="759600"/>
          </a:xfrm>
          <a:prstGeom prst="rect">
            <a:avLst/>
          </a:prstGeom>
        </p:spPr>
        <p:txBody>
          <a:bodyPr anchorCtr="0" anchor="t" bIns="121875" lIns="0" spcFirstLastPara="1" rIns="121900" wrap="square" tIns="0">
            <a:noAutofit/>
          </a:bodyPr>
          <a:lstStyle/>
          <a:p>
            <a:pPr indent="0" lvl="0" marL="0" rtl="0" algn="l">
              <a:spcBef>
                <a:spcPts val="1000"/>
              </a:spcBef>
              <a:spcAft>
                <a:spcPts val="0"/>
              </a:spcAft>
              <a:buNone/>
            </a:pPr>
            <a:r>
              <a:rPr b="1" lang="en" sz="2700"/>
              <a:t>PLAIN</a:t>
            </a:r>
            <a:endParaRPr sz="2700"/>
          </a:p>
        </p:txBody>
      </p:sp>
      <p:sp>
        <p:nvSpPr>
          <p:cNvPr id="751" name="Google Shape;751;p65"/>
          <p:cNvSpPr txBox="1"/>
          <p:nvPr>
            <p:ph idx="1" type="body"/>
          </p:nvPr>
        </p:nvSpPr>
        <p:spPr>
          <a:xfrm>
            <a:off x="10596863" y="8019325"/>
            <a:ext cx="3365400" cy="759600"/>
          </a:xfrm>
          <a:prstGeom prst="rect">
            <a:avLst/>
          </a:prstGeom>
        </p:spPr>
        <p:txBody>
          <a:bodyPr anchorCtr="0" anchor="t" bIns="121875" lIns="0" spcFirstLastPara="1" rIns="121900" wrap="square" tIns="0">
            <a:noAutofit/>
          </a:bodyPr>
          <a:lstStyle/>
          <a:p>
            <a:pPr indent="0" lvl="0" marL="0" rtl="0" algn="l">
              <a:spcBef>
                <a:spcPts val="1000"/>
              </a:spcBef>
              <a:spcAft>
                <a:spcPts val="0"/>
              </a:spcAft>
              <a:buNone/>
            </a:pPr>
            <a:r>
              <a:rPr b="1" lang="en" sz="2800"/>
              <a:t>SCRAM - SHA</a:t>
            </a:r>
            <a:endParaRPr sz="2800"/>
          </a:p>
        </p:txBody>
      </p:sp>
      <p:sp>
        <p:nvSpPr>
          <p:cNvPr id="752" name="Google Shape;752;p65"/>
          <p:cNvSpPr txBox="1"/>
          <p:nvPr>
            <p:ph idx="1" type="body"/>
          </p:nvPr>
        </p:nvSpPr>
        <p:spPr>
          <a:xfrm>
            <a:off x="10596863" y="9635050"/>
            <a:ext cx="3868800" cy="759600"/>
          </a:xfrm>
          <a:prstGeom prst="rect">
            <a:avLst/>
          </a:prstGeom>
        </p:spPr>
        <p:txBody>
          <a:bodyPr anchorCtr="0" anchor="t" bIns="121875" lIns="0" spcFirstLastPara="1" rIns="121900" wrap="square" tIns="0">
            <a:noAutofit/>
          </a:bodyPr>
          <a:lstStyle/>
          <a:p>
            <a:pPr indent="0" lvl="0" marL="0" rtl="0" algn="l">
              <a:spcBef>
                <a:spcPts val="1000"/>
              </a:spcBef>
              <a:spcAft>
                <a:spcPts val="0"/>
              </a:spcAft>
              <a:buNone/>
            </a:pPr>
            <a:r>
              <a:rPr b="1" lang="en" sz="2800"/>
              <a:t>OAUTHBEARER</a:t>
            </a:r>
            <a:endParaRPr sz="2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p66"/>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Considerations</a:t>
            </a:r>
            <a:endParaRPr/>
          </a:p>
        </p:txBody>
      </p:sp>
      <p:sp>
        <p:nvSpPr>
          <p:cNvPr id="758" name="Google Shape;758;p66"/>
          <p:cNvSpPr txBox="1"/>
          <p:nvPr>
            <p:ph idx="1" type="body"/>
          </p:nvPr>
        </p:nvSpPr>
        <p:spPr>
          <a:xfrm>
            <a:off x="2768550" y="2635300"/>
            <a:ext cx="18846900" cy="8652900"/>
          </a:xfrm>
          <a:prstGeom prst="rect">
            <a:avLst/>
          </a:prstGeom>
        </p:spPr>
        <p:txBody>
          <a:bodyPr anchorCtr="0" anchor="t" bIns="121875" lIns="0" spcFirstLastPara="1" rIns="121900" wrap="square" tIns="0">
            <a:noAutofit/>
          </a:bodyPr>
          <a:lstStyle/>
          <a:p>
            <a:pPr indent="-431800" lvl="0" marL="457200" rtl="0" algn="l">
              <a:spcBef>
                <a:spcPts val="1000"/>
              </a:spcBef>
              <a:spcAft>
                <a:spcPts val="0"/>
              </a:spcAft>
              <a:buSzPts val="3200"/>
              <a:buChar char="●"/>
            </a:pPr>
            <a:r>
              <a:rPr lang="en"/>
              <a:t>Use filesystem permissions to restrict access to files containing security information</a:t>
            </a:r>
            <a:endParaRPr/>
          </a:p>
          <a:p>
            <a:pPr indent="0" lvl="0" marL="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8">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31"/>
          <p:cNvSpPr txBox="1"/>
          <p:nvPr/>
        </p:nvSpPr>
        <p:spPr>
          <a:xfrm>
            <a:off x="3713800" y="2901675"/>
            <a:ext cx="16333500" cy="7805700"/>
          </a:xfrm>
          <a:prstGeom prst="rect">
            <a:avLst/>
          </a:prstGeom>
          <a:solidFill>
            <a:srgbClr val="FFFFFF"/>
          </a:solidFill>
          <a:ln>
            <a:noFill/>
          </a:ln>
          <a:effectLst>
            <a:outerShdw blurRad="671513" rotWithShape="0" algn="bl" dir="5460000" dist="266700">
              <a:srgbClr val="000000">
                <a:alpha val="15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2900">
              <a:solidFill>
                <a:srgbClr val="040531"/>
              </a:solidFill>
              <a:latin typeface="Montserrat"/>
              <a:ea typeface="Montserrat"/>
              <a:cs typeface="Montserrat"/>
              <a:sym typeface="Montserrat"/>
            </a:endParaRPr>
          </a:p>
        </p:txBody>
      </p:sp>
      <p:sp>
        <p:nvSpPr>
          <p:cNvPr id="140" name="Google Shape;140;p31"/>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Data Flow in Kafka</a:t>
            </a:r>
            <a:endParaRPr/>
          </a:p>
        </p:txBody>
      </p:sp>
      <p:pic>
        <p:nvPicPr>
          <p:cNvPr id="141" name="Google Shape;141;p31"/>
          <p:cNvPicPr preferRelativeResize="0"/>
          <p:nvPr/>
        </p:nvPicPr>
        <p:blipFill>
          <a:blip r:embed="rId3">
            <a:alphaModFix/>
          </a:blip>
          <a:stretch>
            <a:fillRect/>
          </a:stretch>
        </p:blipFill>
        <p:spPr>
          <a:xfrm>
            <a:off x="9431051" y="3629901"/>
            <a:ext cx="375650" cy="375650"/>
          </a:xfrm>
          <a:prstGeom prst="rect">
            <a:avLst/>
          </a:prstGeom>
          <a:noFill/>
          <a:ln>
            <a:noFill/>
          </a:ln>
        </p:spPr>
      </p:pic>
      <p:pic>
        <p:nvPicPr>
          <p:cNvPr id="142" name="Google Shape;142;p31"/>
          <p:cNvPicPr preferRelativeResize="0"/>
          <p:nvPr/>
        </p:nvPicPr>
        <p:blipFill>
          <a:blip r:embed="rId4">
            <a:alphaModFix/>
          </a:blip>
          <a:stretch>
            <a:fillRect/>
          </a:stretch>
        </p:blipFill>
        <p:spPr>
          <a:xfrm>
            <a:off x="7434038" y="3446538"/>
            <a:ext cx="1398175" cy="1398175"/>
          </a:xfrm>
          <a:prstGeom prst="rect">
            <a:avLst/>
          </a:prstGeom>
          <a:noFill/>
          <a:ln>
            <a:noFill/>
          </a:ln>
        </p:spPr>
      </p:pic>
      <p:cxnSp>
        <p:nvCxnSpPr>
          <p:cNvPr id="143" name="Google Shape;143;p31"/>
          <p:cNvCxnSpPr/>
          <p:nvPr/>
        </p:nvCxnSpPr>
        <p:spPr>
          <a:xfrm flipH="1" rot="10800000">
            <a:off x="9431038" y="4171500"/>
            <a:ext cx="1366200" cy="2400"/>
          </a:xfrm>
          <a:prstGeom prst="straightConnector1">
            <a:avLst/>
          </a:prstGeom>
          <a:noFill/>
          <a:ln cap="flat" cmpd="sng" w="38100">
            <a:solidFill>
              <a:schemeClr val="dk1"/>
            </a:solidFill>
            <a:prstDash val="solid"/>
            <a:round/>
            <a:headEnd len="med" w="med" type="none"/>
            <a:tailEnd len="med" w="med" type="triangle"/>
          </a:ln>
        </p:spPr>
      </p:cxnSp>
      <p:sp>
        <p:nvSpPr>
          <p:cNvPr id="144" name="Google Shape;144;p31"/>
          <p:cNvSpPr txBox="1"/>
          <p:nvPr/>
        </p:nvSpPr>
        <p:spPr>
          <a:xfrm>
            <a:off x="7054925" y="494202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Producer</a:t>
            </a:r>
            <a:endParaRPr sz="2400">
              <a:solidFill>
                <a:srgbClr val="040531"/>
              </a:solidFill>
              <a:latin typeface="Montserrat SemiBold"/>
              <a:ea typeface="Montserrat SemiBold"/>
              <a:cs typeface="Montserrat SemiBold"/>
              <a:sym typeface="Montserrat SemiBo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p67"/>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Considerations</a:t>
            </a:r>
            <a:endParaRPr/>
          </a:p>
        </p:txBody>
      </p:sp>
      <p:sp>
        <p:nvSpPr>
          <p:cNvPr id="764" name="Google Shape;764;p67"/>
          <p:cNvSpPr txBox="1"/>
          <p:nvPr>
            <p:ph idx="1" type="body"/>
          </p:nvPr>
        </p:nvSpPr>
        <p:spPr>
          <a:xfrm>
            <a:off x="2768550" y="2635300"/>
            <a:ext cx="18846900" cy="8652900"/>
          </a:xfrm>
          <a:prstGeom prst="rect">
            <a:avLst/>
          </a:prstGeom>
        </p:spPr>
        <p:txBody>
          <a:bodyPr anchorCtr="0" anchor="t" bIns="121875" lIns="0" spcFirstLastPara="1" rIns="121900" wrap="square" tIns="0">
            <a:noAutofit/>
          </a:bodyPr>
          <a:lstStyle/>
          <a:p>
            <a:pPr indent="-431800" lvl="0" marL="457200" rtl="0" algn="l">
              <a:spcBef>
                <a:spcPts val="1000"/>
              </a:spcBef>
              <a:spcAft>
                <a:spcPts val="0"/>
              </a:spcAft>
              <a:buSzPts val="3200"/>
              <a:buChar char="●"/>
            </a:pPr>
            <a:r>
              <a:rPr lang="en"/>
              <a:t>Use filesystem permissions to restrict access to files containing security information</a:t>
            </a:r>
            <a:endParaRPr/>
          </a:p>
          <a:p>
            <a:pPr indent="-431800" lvl="0" marL="457200" rtl="0" algn="l">
              <a:spcBef>
                <a:spcPts val="0"/>
              </a:spcBef>
              <a:spcAft>
                <a:spcPts val="0"/>
              </a:spcAft>
              <a:buSzPts val="3200"/>
              <a:buChar char="●"/>
            </a:pPr>
            <a:r>
              <a:rPr lang="en"/>
              <a:t>Avoid storing passwords in plaintext anywhere on the system</a:t>
            </a:r>
            <a:endParaRPr/>
          </a:p>
          <a:p>
            <a:pPr indent="0" lvl="0" marL="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4">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68"/>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Considerations</a:t>
            </a:r>
            <a:endParaRPr/>
          </a:p>
        </p:txBody>
      </p:sp>
      <p:sp>
        <p:nvSpPr>
          <p:cNvPr id="770" name="Google Shape;770;p68"/>
          <p:cNvSpPr txBox="1"/>
          <p:nvPr>
            <p:ph idx="1" type="body"/>
          </p:nvPr>
        </p:nvSpPr>
        <p:spPr>
          <a:xfrm>
            <a:off x="2768550" y="2635300"/>
            <a:ext cx="18846900" cy="8652900"/>
          </a:xfrm>
          <a:prstGeom prst="rect">
            <a:avLst/>
          </a:prstGeom>
        </p:spPr>
        <p:txBody>
          <a:bodyPr anchorCtr="0" anchor="t" bIns="121875" lIns="0" spcFirstLastPara="1" rIns="121900" wrap="square" tIns="0">
            <a:noAutofit/>
          </a:bodyPr>
          <a:lstStyle/>
          <a:p>
            <a:pPr indent="-431800" lvl="0" marL="457200" rtl="0" algn="l">
              <a:spcBef>
                <a:spcPts val="1000"/>
              </a:spcBef>
              <a:spcAft>
                <a:spcPts val="0"/>
              </a:spcAft>
              <a:buSzPts val="3200"/>
              <a:buChar char="●"/>
            </a:pPr>
            <a:r>
              <a:rPr lang="en"/>
              <a:t>Use filesystem permissions to restrict access to files containing security information</a:t>
            </a:r>
            <a:endParaRPr/>
          </a:p>
          <a:p>
            <a:pPr indent="-431800" lvl="0" marL="457200" rtl="0" algn="l">
              <a:spcBef>
                <a:spcPts val="0"/>
              </a:spcBef>
              <a:spcAft>
                <a:spcPts val="0"/>
              </a:spcAft>
              <a:buSzPts val="3200"/>
              <a:buChar char="●"/>
            </a:pPr>
            <a:r>
              <a:rPr lang="en"/>
              <a:t>Avoid storing passwords in plaintext anywhere on the system</a:t>
            </a:r>
            <a:endParaRPr/>
          </a:p>
          <a:p>
            <a:pPr indent="-431800" lvl="0" marL="457200" rtl="0" algn="l">
              <a:spcBef>
                <a:spcPts val="0"/>
              </a:spcBef>
              <a:spcAft>
                <a:spcPts val="0"/>
              </a:spcAft>
              <a:buSzPts val="3200"/>
              <a:buChar char="●"/>
            </a:pPr>
            <a:r>
              <a:rPr lang="en"/>
              <a:t>Use disk encryption or a secure credential store</a:t>
            </a:r>
            <a:endParaRPr/>
          </a:p>
          <a:p>
            <a:pPr indent="0" lvl="0" marL="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0">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sp>
        <p:nvSpPr>
          <p:cNvPr id="775" name="Google Shape;775;p69"/>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Considerations</a:t>
            </a:r>
            <a:endParaRPr/>
          </a:p>
        </p:txBody>
      </p:sp>
      <p:sp>
        <p:nvSpPr>
          <p:cNvPr id="776" name="Google Shape;776;p69"/>
          <p:cNvSpPr txBox="1"/>
          <p:nvPr>
            <p:ph idx="1" type="body"/>
          </p:nvPr>
        </p:nvSpPr>
        <p:spPr>
          <a:xfrm>
            <a:off x="2768550" y="2635300"/>
            <a:ext cx="18846900" cy="8652900"/>
          </a:xfrm>
          <a:prstGeom prst="rect">
            <a:avLst/>
          </a:prstGeom>
        </p:spPr>
        <p:txBody>
          <a:bodyPr anchorCtr="0" anchor="t" bIns="121875" lIns="0" spcFirstLastPara="1" rIns="121900" wrap="square" tIns="0">
            <a:noAutofit/>
          </a:bodyPr>
          <a:lstStyle/>
          <a:p>
            <a:pPr indent="-431800" lvl="0" marL="457200" rtl="0" algn="l">
              <a:spcBef>
                <a:spcPts val="1000"/>
              </a:spcBef>
              <a:spcAft>
                <a:spcPts val="0"/>
              </a:spcAft>
              <a:buSzPts val="3200"/>
              <a:buChar char="●"/>
            </a:pPr>
            <a:r>
              <a:rPr lang="en"/>
              <a:t>Use filesystem permissions to restrict access to files containing security information</a:t>
            </a:r>
            <a:endParaRPr/>
          </a:p>
          <a:p>
            <a:pPr indent="-431800" lvl="0" marL="457200" rtl="0" algn="l">
              <a:spcBef>
                <a:spcPts val="0"/>
              </a:spcBef>
              <a:spcAft>
                <a:spcPts val="0"/>
              </a:spcAft>
              <a:buSzPts val="3200"/>
              <a:buChar char="●"/>
            </a:pPr>
            <a:r>
              <a:rPr lang="en"/>
              <a:t>Avoid storing passwords in plaintext anywhere on the system</a:t>
            </a:r>
            <a:endParaRPr/>
          </a:p>
          <a:p>
            <a:pPr indent="-431800" lvl="0" marL="457200" rtl="0" algn="l">
              <a:spcBef>
                <a:spcPts val="0"/>
              </a:spcBef>
              <a:spcAft>
                <a:spcPts val="0"/>
              </a:spcAft>
              <a:buSzPts val="3200"/>
              <a:buChar char="●"/>
            </a:pPr>
            <a:r>
              <a:rPr lang="en"/>
              <a:t>Use disk encryption or a secure credential store</a:t>
            </a:r>
            <a:endParaRPr/>
          </a:p>
          <a:p>
            <a:pPr indent="-431800" lvl="0" marL="457200" rtl="0" algn="l">
              <a:spcBef>
                <a:spcPts val="0"/>
              </a:spcBef>
              <a:spcAft>
                <a:spcPts val="0"/>
              </a:spcAft>
              <a:buSzPts val="3200"/>
              <a:buChar char="●"/>
            </a:pPr>
            <a:r>
              <a:rPr lang="en"/>
              <a:t>Use quotas to limit the impact of malicious client behaviours</a:t>
            </a:r>
            <a:endParaRPr/>
          </a:p>
          <a:p>
            <a:pPr indent="0" lvl="0" marL="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6">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sp>
        <p:nvSpPr>
          <p:cNvPr id="781" name="Google Shape;781;p70"/>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Considerations</a:t>
            </a:r>
            <a:endParaRPr/>
          </a:p>
        </p:txBody>
      </p:sp>
      <p:sp>
        <p:nvSpPr>
          <p:cNvPr id="782" name="Google Shape;782;p70"/>
          <p:cNvSpPr txBox="1"/>
          <p:nvPr>
            <p:ph idx="1" type="body"/>
          </p:nvPr>
        </p:nvSpPr>
        <p:spPr>
          <a:xfrm>
            <a:off x="2768550" y="2635300"/>
            <a:ext cx="18846900" cy="8652900"/>
          </a:xfrm>
          <a:prstGeom prst="rect">
            <a:avLst/>
          </a:prstGeom>
        </p:spPr>
        <p:txBody>
          <a:bodyPr anchorCtr="0" anchor="t" bIns="121875" lIns="0" spcFirstLastPara="1" rIns="121900" wrap="square" tIns="0">
            <a:noAutofit/>
          </a:bodyPr>
          <a:lstStyle/>
          <a:p>
            <a:pPr indent="-431800" lvl="0" marL="457200" rtl="0" algn="l">
              <a:spcBef>
                <a:spcPts val="1000"/>
              </a:spcBef>
              <a:spcAft>
                <a:spcPts val="0"/>
              </a:spcAft>
              <a:buSzPts val="3200"/>
              <a:buChar char="●"/>
            </a:pPr>
            <a:r>
              <a:rPr lang="en"/>
              <a:t>Use filesystem permissions to restrict access to files containing security information</a:t>
            </a:r>
            <a:endParaRPr/>
          </a:p>
          <a:p>
            <a:pPr indent="-431800" lvl="0" marL="457200" rtl="0" algn="l">
              <a:spcBef>
                <a:spcPts val="0"/>
              </a:spcBef>
              <a:spcAft>
                <a:spcPts val="0"/>
              </a:spcAft>
              <a:buSzPts val="3200"/>
              <a:buChar char="●"/>
            </a:pPr>
            <a:r>
              <a:rPr lang="en"/>
              <a:t>Avoid storing passwords in plaintext anywhere on the system</a:t>
            </a:r>
            <a:endParaRPr/>
          </a:p>
          <a:p>
            <a:pPr indent="-431800" lvl="0" marL="457200" rtl="0" algn="l">
              <a:spcBef>
                <a:spcPts val="0"/>
              </a:spcBef>
              <a:spcAft>
                <a:spcPts val="0"/>
              </a:spcAft>
              <a:buSzPts val="3200"/>
              <a:buChar char="●"/>
            </a:pPr>
            <a:r>
              <a:rPr lang="en"/>
              <a:t>Use disk encryption or a secure credential store</a:t>
            </a:r>
            <a:endParaRPr/>
          </a:p>
          <a:p>
            <a:pPr indent="-431800" lvl="0" marL="457200" rtl="0" algn="l">
              <a:spcBef>
                <a:spcPts val="0"/>
              </a:spcBef>
              <a:spcAft>
                <a:spcPts val="0"/>
              </a:spcAft>
              <a:buSzPts val="3200"/>
              <a:buChar char="●"/>
            </a:pPr>
            <a:r>
              <a:rPr lang="en"/>
              <a:t>Use quotas to limit the impact of malicious client behaviours</a:t>
            </a:r>
            <a:endParaRPr/>
          </a:p>
          <a:p>
            <a:pPr indent="-431800" lvl="0" marL="457200" rtl="0" algn="l">
              <a:spcBef>
                <a:spcPts val="0"/>
              </a:spcBef>
              <a:spcAft>
                <a:spcPts val="0"/>
              </a:spcAft>
              <a:buSzPts val="3200"/>
              <a:buChar char="●"/>
            </a:pPr>
            <a:r>
              <a:rPr lang="en"/>
              <a:t>Apply change control to configuration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2">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p71"/>
          <p:cNvSpPr txBox="1"/>
          <p:nvPr>
            <p:ph type="ctrTitle"/>
          </p:nvPr>
        </p:nvSpPr>
        <p:spPr>
          <a:xfrm>
            <a:off x="1521343" y="4701067"/>
            <a:ext cx="20381700" cy="3012900"/>
          </a:xfrm>
          <a:prstGeom prst="rect">
            <a:avLst/>
          </a:prstGeom>
        </p:spPr>
        <p:txBody>
          <a:bodyPr anchorCtr="0" anchor="b" bIns="121875" lIns="0" spcFirstLastPara="1" rIns="243800" wrap="square" tIns="121875">
            <a:noAutofit/>
          </a:bodyPr>
          <a:lstStyle/>
          <a:p>
            <a:pPr indent="0" lvl="0" marL="0" rtl="0" algn="l">
              <a:spcBef>
                <a:spcPts val="0"/>
              </a:spcBef>
              <a:spcAft>
                <a:spcPts val="0"/>
              </a:spcAft>
              <a:buNone/>
            </a:pPr>
            <a:r>
              <a:rPr lang="en"/>
              <a:t>Authorization</a:t>
            </a:r>
            <a:endParaRPr/>
          </a:p>
        </p:txBody>
      </p:sp>
      <p:sp>
        <p:nvSpPr>
          <p:cNvPr id="788" name="Google Shape;788;p71"/>
          <p:cNvSpPr txBox="1"/>
          <p:nvPr>
            <p:ph idx="1" type="subTitle"/>
          </p:nvPr>
        </p:nvSpPr>
        <p:spPr>
          <a:xfrm>
            <a:off x="1521333" y="8562333"/>
            <a:ext cx="10223100" cy="1460100"/>
          </a:xfrm>
          <a:prstGeom prst="rect">
            <a:avLst/>
          </a:prstGeom>
        </p:spPr>
        <p:txBody>
          <a:bodyPr anchorCtr="0" anchor="t" bIns="121875" lIns="0" spcFirstLastPara="1" rIns="24380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pic>
        <p:nvPicPr>
          <p:cNvPr id="793" name="Google Shape;793;p72"/>
          <p:cNvPicPr preferRelativeResize="0"/>
          <p:nvPr/>
        </p:nvPicPr>
        <p:blipFill>
          <a:blip r:embed="rId3">
            <a:alphaModFix/>
          </a:blip>
          <a:stretch>
            <a:fillRect/>
          </a:stretch>
        </p:blipFill>
        <p:spPr>
          <a:xfrm>
            <a:off x="3131025" y="5384175"/>
            <a:ext cx="2947650" cy="2947650"/>
          </a:xfrm>
          <a:prstGeom prst="rect">
            <a:avLst/>
          </a:prstGeom>
          <a:noFill/>
          <a:ln>
            <a:noFill/>
          </a:ln>
        </p:spPr>
      </p:pic>
      <p:pic>
        <p:nvPicPr>
          <p:cNvPr id="794" name="Google Shape;794;p72"/>
          <p:cNvPicPr preferRelativeResize="0"/>
          <p:nvPr/>
        </p:nvPicPr>
        <p:blipFill>
          <a:blip r:embed="rId4">
            <a:alphaModFix/>
          </a:blip>
          <a:stretch>
            <a:fillRect/>
          </a:stretch>
        </p:blipFill>
        <p:spPr>
          <a:xfrm>
            <a:off x="5616600" y="5717475"/>
            <a:ext cx="1045425" cy="1045425"/>
          </a:xfrm>
          <a:prstGeom prst="rect">
            <a:avLst/>
          </a:prstGeom>
          <a:noFill/>
          <a:ln>
            <a:noFill/>
          </a:ln>
        </p:spPr>
      </p:pic>
      <p:pic>
        <p:nvPicPr>
          <p:cNvPr id="795" name="Google Shape;795;p72"/>
          <p:cNvPicPr preferRelativeResize="0"/>
          <p:nvPr/>
        </p:nvPicPr>
        <p:blipFill>
          <a:blip r:embed="rId5">
            <a:alphaModFix/>
          </a:blip>
          <a:stretch>
            <a:fillRect/>
          </a:stretch>
        </p:blipFill>
        <p:spPr>
          <a:xfrm>
            <a:off x="10885000" y="4781375"/>
            <a:ext cx="5934575" cy="5934550"/>
          </a:xfrm>
          <a:prstGeom prst="rect">
            <a:avLst/>
          </a:prstGeom>
          <a:noFill/>
          <a:ln>
            <a:noFill/>
          </a:ln>
        </p:spPr>
      </p:pic>
      <p:sp>
        <p:nvSpPr>
          <p:cNvPr id="796" name="Google Shape;796;p72"/>
          <p:cNvSpPr txBox="1"/>
          <p:nvPr/>
        </p:nvSpPr>
        <p:spPr>
          <a:xfrm>
            <a:off x="20928300" y="6698800"/>
            <a:ext cx="13374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600">
                <a:latin typeface="Montserrat"/>
                <a:ea typeface="Montserrat"/>
                <a:cs typeface="Montserrat"/>
                <a:sym typeface="Montserrat"/>
              </a:rPr>
              <a:t>$</a:t>
            </a:r>
            <a:endParaRPr b="1" sz="9600">
              <a:latin typeface="Montserrat"/>
              <a:ea typeface="Montserrat"/>
              <a:cs typeface="Montserrat"/>
              <a:sym typeface="Montserrat"/>
            </a:endParaRPr>
          </a:p>
        </p:txBody>
      </p:sp>
      <p:cxnSp>
        <p:nvCxnSpPr>
          <p:cNvPr id="797" name="Google Shape;797;p72"/>
          <p:cNvCxnSpPr/>
          <p:nvPr/>
        </p:nvCxnSpPr>
        <p:spPr>
          <a:xfrm>
            <a:off x="6757025" y="7420200"/>
            <a:ext cx="3798900" cy="28500"/>
          </a:xfrm>
          <a:prstGeom prst="straightConnector1">
            <a:avLst/>
          </a:prstGeom>
          <a:noFill/>
          <a:ln cap="flat" cmpd="sng" w="114300">
            <a:solidFill>
              <a:schemeClr val="dk2"/>
            </a:solidFill>
            <a:prstDash val="solid"/>
            <a:round/>
            <a:headEnd len="med" w="med" type="none"/>
            <a:tailEnd len="med" w="med" type="triangle"/>
          </a:ln>
        </p:spPr>
      </p:cxnSp>
      <p:cxnSp>
        <p:nvCxnSpPr>
          <p:cNvPr id="798" name="Google Shape;798;p72"/>
          <p:cNvCxnSpPr/>
          <p:nvPr/>
        </p:nvCxnSpPr>
        <p:spPr>
          <a:xfrm>
            <a:off x="16819575" y="7515700"/>
            <a:ext cx="3798900" cy="28500"/>
          </a:xfrm>
          <a:prstGeom prst="straightConnector1">
            <a:avLst/>
          </a:prstGeom>
          <a:noFill/>
          <a:ln cap="flat" cmpd="sng" w="114300">
            <a:solidFill>
              <a:schemeClr val="dk2"/>
            </a:solidFill>
            <a:prstDash val="solid"/>
            <a:round/>
            <a:headEnd len="med" w="med" type="none"/>
            <a:tailEnd len="med" w="med" type="triangle"/>
          </a:ln>
        </p:spPr>
      </p:cxnSp>
      <p:sp>
        <p:nvSpPr>
          <p:cNvPr id="799" name="Google Shape;799;p72"/>
          <p:cNvSpPr txBox="1"/>
          <p:nvPr/>
        </p:nvSpPr>
        <p:spPr>
          <a:xfrm>
            <a:off x="7492963" y="6239300"/>
            <a:ext cx="2561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XXXX-XXXX-XXXX-XXXX</a:t>
            </a:r>
            <a:endParaRPr>
              <a:latin typeface="Montserrat"/>
              <a:ea typeface="Montserrat"/>
              <a:cs typeface="Montserrat"/>
              <a:sym typeface="Montserrat"/>
            </a:endParaRPr>
          </a:p>
          <a:p>
            <a:pPr indent="0" lvl="0" marL="0" rtl="0" algn="l">
              <a:spcBef>
                <a:spcPts val="0"/>
              </a:spcBef>
              <a:spcAft>
                <a:spcPts val="0"/>
              </a:spcAft>
              <a:buNone/>
            </a:pPr>
            <a:r>
              <a:rPr b="1" lang="en">
                <a:latin typeface="Montserrat"/>
                <a:ea typeface="Montserrat"/>
                <a:cs typeface="Montserrat"/>
                <a:sym typeface="Montserrat"/>
              </a:rPr>
              <a:t>1234</a:t>
            </a:r>
            <a:endParaRPr b="1">
              <a:latin typeface="Montserrat"/>
              <a:ea typeface="Montserrat"/>
              <a:cs typeface="Montserrat"/>
              <a:sym typeface="Montserrat"/>
            </a:endParaRPr>
          </a:p>
        </p:txBody>
      </p:sp>
      <p:sp>
        <p:nvSpPr>
          <p:cNvPr id="800" name="Google Shape;800;p72"/>
          <p:cNvSpPr txBox="1"/>
          <p:nvPr/>
        </p:nvSpPr>
        <p:spPr>
          <a:xfrm>
            <a:off x="20928300" y="4375500"/>
            <a:ext cx="13374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600">
                <a:solidFill>
                  <a:srgbClr val="9E9E9E"/>
                </a:solidFill>
                <a:latin typeface="Montserrat"/>
                <a:ea typeface="Montserrat"/>
                <a:cs typeface="Montserrat"/>
                <a:sym typeface="Montserrat"/>
              </a:rPr>
              <a:t>$</a:t>
            </a:r>
            <a:endParaRPr b="1" sz="9600">
              <a:solidFill>
                <a:srgbClr val="9E9E9E"/>
              </a:solidFill>
              <a:latin typeface="Montserrat"/>
              <a:ea typeface="Montserrat"/>
              <a:cs typeface="Montserrat"/>
              <a:sym typeface="Montserrat"/>
            </a:endParaRPr>
          </a:p>
        </p:txBody>
      </p:sp>
      <p:cxnSp>
        <p:nvCxnSpPr>
          <p:cNvPr id="801" name="Google Shape;801;p72"/>
          <p:cNvCxnSpPr/>
          <p:nvPr/>
        </p:nvCxnSpPr>
        <p:spPr>
          <a:xfrm flipH="1" rot="10800000">
            <a:off x="16787900" y="5220950"/>
            <a:ext cx="3830700" cy="1971600"/>
          </a:xfrm>
          <a:prstGeom prst="straightConnector1">
            <a:avLst/>
          </a:prstGeom>
          <a:noFill/>
          <a:ln cap="flat" cmpd="sng" w="114300">
            <a:solidFill>
              <a:srgbClr val="9E9E9E"/>
            </a:solidFill>
            <a:prstDash val="solid"/>
            <a:round/>
            <a:headEnd len="med" w="med" type="none"/>
            <a:tailEnd len="med" w="med" type="triangle"/>
          </a:ln>
        </p:spPr>
      </p:cxnSp>
      <p:sp>
        <p:nvSpPr>
          <p:cNvPr id="802" name="Google Shape;802;p72"/>
          <p:cNvSpPr txBox="1"/>
          <p:nvPr/>
        </p:nvSpPr>
        <p:spPr>
          <a:xfrm>
            <a:off x="20991225" y="9152075"/>
            <a:ext cx="13374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600">
                <a:solidFill>
                  <a:srgbClr val="9E9E9E"/>
                </a:solidFill>
                <a:latin typeface="Montserrat"/>
                <a:ea typeface="Montserrat"/>
                <a:cs typeface="Montserrat"/>
                <a:sym typeface="Montserrat"/>
              </a:rPr>
              <a:t>$</a:t>
            </a:r>
            <a:endParaRPr b="1" sz="9600">
              <a:solidFill>
                <a:srgbClr val="9E9E9E"/>
              </a:solidFill>
              <a:latin typeface="Montserrat"/>
              <a:ea typeface="Montserrat"/>
              <a:cs typeface="Montserrat"/>
              <a:sym typeface="Montserrat"/>
            </a:endParaRPr>
          </a:p>
        </p:txBody>
      </p:sp>
      <p:cxnSp>
        <p:nvCxnSpPr>
          <p:cNvPr id="803" name="Google Shape;803;p72"/>
          <p:cNvCxnSpPr>
            <a:stCxn id="795" idx="3"/>
          </p:cNvCxnSpPr>
          <p:nvPr/>
        </p:nvCxnSpPr>
        <p:spPr>
          <a:xfrm>
            <a:off x="16819575" y="7748650"/>
            <a:ext cx="3861900" cy="2248800"/>
          </a:xfrm>
          <a:prstGeom prst="straightConnector1">
            <a:avLst/>
          </a:prstGeom>
          <a:noFill/>
          <a:ln cap="flat" cmpd="sng" w="114300">
            <a:solidFill>
              <a:srgbClr val="9E9E9E"/>
            </a:solidFill>
            <a:prstDash val="solid"/>
            <a:round/>
            <a:headEnd len="med" w="med" type="none"/>
            <a:tailEnd len="med" w="med" type="triangle"/>
          </a:ln>
        </p:spPr>
      </p:cxnSp>
      <p:sp>
        <p:nvSpPr>
          <p:cNvPr id="804" name="Google Shape;804;p72"/>
          <p:cNvSpPr txBox="1"/>
          <p:nvPr/>
        </p:nvSpPr>
        <p:spPr>
          <a:xfrm>
            <a:off x="17792588" y="5530250"/>
            <a:ext cx="21627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600">
                <a:solidFill>
                  <a:srgbClr val="980000"/>
                </a:solidFill>
                <a:latin typeface="Montserrat"/>
                <a:ea typeface="Montserrat"/>
                <a:cs typeface="Montserrat"/>
                <a:sym typeface="Montserrat"/>
              </a:rPr>
              <a:t>X</a:t>
            </a:r>
            <a:endParaRPr b="1" sz="9600">
              <a:solidFill>
                <a:srgbClr val="980000"/>
              </a:solidFill>
              <a:latin typeface="Montserrat"/>
              <a:ea typeface="Montserrat"/>
              <a:cs typeface="Montserrat"/>
              <a:sym typeface="Montserrat"/>
            </a:endParaRPr>
          </a:p>
        </p:txBody>
      </p:sp>
      <p:sp>
        <p:nvSpPr>
          <p:cNvPr id="805" name="Google Shape;805;p72"/>
          <p:cNvSpPr txBox="1"/>
          <p:nvPr/>
        </p:nvSpPr>
        <p:spPr>
          <a:xfrm>
            <a:off x="17792588" y="7812750"/>
            <a:ext cx="21627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600">
                <a:solidFill>
                  <a:srgbClr val="980000"/>
                </a:solidFill>
                <a:latin typeface="Montserrat"/>
                <a:ea typeface="Montserrat"/>
                <a:cs typeface="Montserrat"/>
                <a:sym typeface="Montserrat"/>
              </a:rPr>
              <a:t>X</a:t>
            </a:r>
            <a:endParaRPr b="1" sz="9600">
              <a:solidFill>
                <a:srgbClr val="980000"/>
              </a:solidFill>
              <a:latin typeface="Montserrat"/>
              <a:ea typeface="Montserrat"/>
              <a:cs typeface="Montserrat"/>
              <a:sym typeface="Montserrat"/>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sp>
        <p:nvSpPr>
          <p:cNvPr id="810" name="Google Shape;810;p73"/>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Access control lists (ACLs)</a:t>
            </a:r>
            <a:endParaRPr/>
          </a:p>
        </p:txBody>
      </p:sp>
      <p:sp>
        <p:nvSpPr>
          <p:cNvPr id="811" name="Google Shape;811;p73"/>
          <p:cNvSpPr txBox="1"/>
          <p:nvPr>
            <p:ph idx="1" type="body"/>
          </p:nvPr>
        </p:nvSpPr>
        <p:spPr>
          <a:xfrm>
            <a:off x="2768550" y="5322350"/>
            <a:ext cx="18846900" cy="980700"/>
          </a:xfrm>
          <a:prstGeom prst="rect">
            <a:avLst/>
          </a:prstGeom>
        </p:spPr>
        <p:txBody>
          <a:bodyPr anchorCtr="0" anchor="t" bIns="121875" lIns="0" spcFirstLastPara="1" rIns="121900" wrap="square" tIns="0">
            <a:noAutofit/>
          </a:bodyPr>
          <a:lstStyle/>
          <a:p>
            <a:pPr indent="0" lvl="0" marL="0" rtl="0" algn="ctr">
              <a:spcBef>
                <a:spcPts val="1000"/>
              </a:spcBef>
              <a:spcAft>
                <a:spcPts val="0"/>
              </a:spcAft>
              <a:buNone/>
            </a:pPr>
            <a:r>
              <a:rPr b="1" lang="en" sz="4700"/>
              <a:t>User:Alice</a:t>
            </a:r>
            <a:r>
              <a:rPr lang="en" sz="4700"/>
              <a:t> has </a:t>
            </a:r>
            <a:r>
              <a:rPr b="1" lang="en" sz="4700"/>
              <a:t>Allow</a:t>
            </a:r>
            <a:r>
              <a:rPr lang="en" sz="4700"/>
              <a:t> permission for </a:t>
            </a:r>
            <a:r>
              <a:rPr b="1" lang="en" sz="4700"/>
              <a:t>Write</a:t>
            </a:r>
            <a:r>
              <a:rPr lang="en" sz="4700"/>
              <a:t> to </a:t>
            </a:r>
            <a:r>
              <a:rPr b="1" lang="en" sz="4700"/>
              <a:t>Topic:customer</a:t>
            </a:r>
            <a:endParaRPr b="1" sz="4700"/>
          </a:p>
        </p:txBody>
      </p:sp>
      <p:sp>
        <p:nvSpPr>
          <p:cNvPr id="812" name="Google Shape;812;p73"/>
          <p:cNvSpPr/>
          <p:nvPr/>
        </p:nvSpPr>
        <p:spPr>
          <a:xfrm>
            <a:off x="1320600" y="2877625"/>
            <a:ext cx="2970600" cy="921900"/>
          </a:xfrm>
          <a:prstGeom prst="wedgeRectCallout">
            <a:avLst>
              <a:gd fmla="val 66746" name="adj1"/>
              <a:gd fmla="val 218267"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200">
                <a:solidFill>
                  <a:schemeClr val="lt1"/>
                </a:solidFill>
              </a:rPr>
              <a:t>Principal</a:t>
            </a:r>
            <a:endParaRPr sz="3200">
              <a:solidFill>
                <a:schemeClr val="lt1"/>
              </a:solidFill>
            </a:endParaRPr>
          </a:p>
        </p:txBody>
      </p:sp>
      <p:sp>
        <p:nvSpPr>
          <p:cNvPr id="813" name="Google Shape;813;p73"/>
          <p:cNvSpPr/>
          <p:nvPr/>
        </p:nvSpPr>
        <p:spPr>
          <a:xfrm>
            <a:off x="2382675" y="8079750"/>
            <a:ext cx="3699300" cy="921900"/>
          </a:xfrm>
          <a:prstGeom prst="wedgeRectCallout">
            <a:avLst>
              <a:gd fmla="val 97262" name="adj1"/>
              <a:gd fmla="val -238093"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200">
                <a:solidFill>
                  <a:schemeClr val="lt1"/>
                </a:solidFill>
              </a:rPr>
              <a:t>Permission type</a:t>
            </a:r>
            <a:endParaRPr sz="3200">
              <a:solidFill>
                <a:schemeClr val="lt1"/>
              </a:solidFill>
            </a:endParaRPr>
          </a:p>
        </p:txBody>
      </p:sp>
      <p:sp>
        <p:nvSpPr>
          <p:cNvPr id="814" name="Google Shape;814;p73"/>
          <p:cNvSpPr/>
          <p:nvPr/>
        </p:nvSpPr>
        <p:spPr>
          <a:xfrm>
            <a:off x="17704775" y="8079750"/>
            <a:ext cx="2970600" cy="921900"/>
          </a:xfrm>
          <a:prstGeom prst="wedgeRectCallout">
            <a:avLst>
              <a:gd fmla="val -140299" name="adj1"/>
              <a:gd fmla="val -231926"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200">
                <a:solidFill>
                  <a:schemeClr val="lt1"/>
                </a:solidFill>
              </a:rPr>
              <a:t>Operation</a:t>
            </a:r>
            <a:endParaRPr sz="3200">
              <a:solidFill>
                <a:schemeClr val="lt1"/>
              </a:solidFill>
            </a:endParaRPr>
          </a:p>
        </p:txBody>
      </p:sp>
      <p:sp>
        <p:nvSpPr>
          <p:cNvPr id="815" name="Google Shape;815;p73"/>
          <p:cNvSpPr/>
          <p:nvPr/>
        </p:nvSpPr>
        <p:spPr>
          <a:xfrm>
            <a:off x="17609200" y="2877625"/>
            <a:ext cx="5784900" cy="921900"/>
          </a:xfrm>
          <a:prstGeom prst="wedgeRectCallout">
            <a:avLst>
              <a:gd fmla="val -47789" name="adj1"/>
              <a:gd fmla="val 216726"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200">
                <a:solidFill>
                  <a:schemeClr val="lt1"/>
                </a:solidFill>
              </a:rPr>
              <a:t>Resource type and name</a:t>
            </a:r>
            <a:endParaRPr sz="32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sp>
        <p:nvSpPr>
          <p:cNvPr id="820" name="Google Shape;820;p74"/>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Access control lists (ACLs)</a:t>
            </a:r>
            <a:endParaRPr/>
          </a:p>
        </p:txBody>
      </p:sp>
      <p:sp>
        <p:nvSpPr>
          <p:cNvPr id="821" name="Google Shape;821;p74"/>
          <p:cNvSpPr txBox="1"/>
          <p:nvPr>
            <p:ph idx="1" type="body"/>
          </p:nvPr>
        </p:nvSpPr>
        <p:spPr>
          <a:xfrm>
            <a:off x="2768550" y="5322350"/>
            <a:ext cx="18846900" cy="980700"/>
          </a:xfrm>
          <a:prstGeom prst="rect">
            <a:avLst/>
          </a:prstGeom>
        </p:spPr>
        <p:txBody>
          <a:bodyPr anchorCtr="0" anchor="t" bIns="121875" lIns="0" spcFirstLastPara="1" rIns="121900" wrap="square" tIns="0">
            <a:noAutofit/>
          </a:bodyPr>
          <a:lstStyle/>
          <a:p>
            <a:pPr indent="0" lvl="0" marL="0" rtl="0" algn="ctr">
              <a:spcBef>
                <a:spcPts val="1000"/>
              </a:spcBef>
              <a:spcAft>
                <a:spcPts val="0"/>
              </a:spcAft>
              <a:buNone/>
            </a:pPr>
            <a:r>
              <a:rPr b="1" lang="en" sz="4700"/>
              <a:t>User:Alice</a:t>
            </a:r>
            <a:r>
              <a:rPr lang="en" sz="4700"/>
              <a:t> has </a:t>
            </a:r>
            <a:r>
              <a:rPr b="1" lang="en" sz="4700"/>
              <a:t>Allow</a:t>
            </a:r>
            <a:r>
              <a:rPr lang="en" sz="4700"/>
              <a:t> permission for </a:t>
            </a:r>
            <a:r>
              <a:rPr b="1" lang="en" sz="4700"/>
              <a:t>Write</a:t>
            </a:r>
            <a:r>
              <a:rPr lang="en" sz="4700"/>
              <a:t> to </a:t>
            </a:r>
            <a:r>
              <a:rPr b="1" lang="en" sz="4700"/>
              <a:t>Topic:customer</a:t>
            </a:r>
            <a:endParaRPr b="1" sz="4700"/>
          </a:p>
        </p:txBody>
      </p:sp>
      <p:sp>
        <p:nvSpPr>
          <p:cNvPr id="822" name="Google Shape;822;p74"/>
          <p:cNvSpPr/>
          <p:nvPr/>
        </p:nvSpPr>
        <p:spPr>
          <a:xfrm>
            <a:off x="1320600" y="2877625"/>
            <a:ext cx="2970600" cy="921900"/>
          </a:xfrm>
          <a:prstGeom prst="wedgeRectCallout">
            <a:avLst>
              <a:gd fmla="val 66746" name="adj1"/>
              <a:gd fmla="val 218267"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200">
                <a:solidFill>
                  <a:schemeClr val="lt1"/>
                </a:solidFill>
              </a:rPr>
              <a:t>Principal</a:t>
            </a:r>
            <a:endParaRPr sz="3200">
              <a:solidFill>
                <a:schemeClr val="lt1"/>
              </a:solidFill>
            </a:endParaRPr>
          </a:p>
        </p:txBody>
      </p:sp>
      <p:sp>
        <p:nvSpPr>
          <p:cNvPr id="823" name="Google Shape;823;p74"/>
          <p:cNvSpPr/>
          <p:nvPr/>
        </p:nvSpPr>
        <p:spPr>
          <a:xfrm>
            <a:off x="2382675" y="8079750"/>
            <a:ext cx="3699300" cy="921900"/>
          </a:xfrm>
          <a:prstGeom prst="wedgeRectCallout">
            <a:avLst>
              <a:gd fmla="val 97262" name="adj1"/>
              <a:gd fmla="val -238093"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200">
                <a:solidFill>
                  <a:schemeClr val="lt1"/>
                </a:solidFill>
              </a:rPr>
              <a:t>Permission type</a:t>
            </a:r>
            <a:endParaRPr sz="3200">
              <a:solidFill>
                <a:schemeClr val="lt1"/>
              </a:solidFill>
            </a:endParaRPr>
          </a:p>
        </p:txBody>
      </p:sp>
      <p:sp>
        <p:nvSpPr>
          <p:cNvPr id="824" name="Google Shape;824;p74"/>
          <p:cNvSpPr/>
          <p:nvPr/>
        </p:nvSpPr>
        <p:spPr>
          <a:xfrm>
            <a:off x="17704775" y="8079750"/>
            <a:ext cx="2970600" cy="921900"/>
          </a:xfrm>
          <a:prstGeom prst="wedgeRectCallout">
            <a:avLst>
              <a:gd fmla="val -140299" name="adj1"/>
              <a:gd fmla="val -231926"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200">
                <a:solidFill>
                  <a:schemeClr val="lt1"/>
                </a:solidFill>
              </a:rPr>
              <a:t>Operation</a:t>
            </a:r>
            <a:endParaRPr sz="3200">
              <a:solidFill>
                <a:schemeClr val="lt1"/>
              </a:solidFill>
            </a:endParaRPr>
          </a:p>
        </p:txBody>
      </p:sp>
      <p:sp>
        <p:nvSpPr>
          <p:cNvPr id="825" name="Google Shape;825;p74"/>
          <p:cNvSpPr/>
          <p:nvPr/>
        </p:nvSpPr>
        <p:spPr>
          <a:xfrm>
            <a:off x="17609200" y="2877625"/>
            <a:ext cx="5784900" cy="921900"/>
          </a:xfrm>
          <a:prstGeom prst="wedgeRectCallout">
            <a:avLst>
              <a:gd fmla="val -47789" name="adj1"/>
              <a:gd fmla="val 216726"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200">
                <a:solidFill>
                  <a:schemeClr val="lt1"/>
                </a:solidFill>
              </a:rPr>
              <a:t>Resource type and name</a:t>
            </a:r>
            <a:endParaRPr sz="3200">
              <a:solidFill>
                <a:schemeClr val="lt1"/>
              </a:solidFill>
            </a:endParaRPr>
          </a:p>
        </p:txBody>
      </p:sp>
      <p:sp>
        <p:nvSpPr>
          <p:cNvPr id="826" name="Google Shape;826;p74"/>
          <p:cNvSpPr txBox="1"/>
          <p:nvPr/>
        </p:nvSpPr>
        <p:spPr>
          <a:xfrm>
            <a:off x="1789625" y="10326275"/>
            <a:ext cx="71211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latin typeface="Montserrat"/>
                <a:ea typeface="Montserrat"/>
                <a:cs typeface="Montserrat"/>
                <a:sym typeface="Montserrat"/>
              </a:rPr>
              <a:t>Pattern type: </a:t>
            </a:r>
            <a:r>
              <a:rPr lang="en" sz="2700">
                <a:latin typeface="Montserrat"/>
                <a:ea typeface="Montserrat"/>
                <a:cs typeface="Montserrat"/>
                <a:sym typeface="Montserrat"/>
              </a:rPr>
              <a:t>Literal or Prefixed</a:t>
            </a:r>
            <a:endParaRPr sz="2700">
              <a:latin typeface="Montserrat"/>
              <a:ea typeface="Montserrat"/>
              <a:cs typeface="Montserrat"/>
              <a:sym typeface="Montserrat"/>
            </a:endParaRPr>
          </a:p>
          <a:p>
            <a:pPr indent="0" lvl="0" marL="0" rtl="0" algn="l">
              <a:spcBef>
                <a:spcPts val="0"/>
              </a:spcBef>
              <a:spcAft>
                <a:spcPts val="0"/>
              </a:spcAft>
              <a:buNone/>
            </a:pPr>
            <a:r>
              <a:rPr b="1" lang="en" sz="2700">
                <a:latin typeface="Montserrat"/>
                <a:ea typeface="Montserrat"/>
                <a:cs typeface="Montserrat"/>
                <a:sym typeface="Montserrat"/>
              </a:rPr>
              <a:t>Resource name: </a:t>
            </a:r>
            <a:r>
              <a:rPr lang="en" sz="2700">
                <a:latin typeface="Montserrat"/>
                <a:ea typeface="Montserrat"/>
                <a:cs typeface="Montserrat"/>
                <a:sym typeface="Montserrat"/>
              </a:rPr>
              <a:t>Supports *</a:t>
            </a:r>
            <a:endParaRPr sz="2700">
              <a:latin typeface="Montserrat"/>
              <a:ea typeface="Montserrat"/>
              <a:cs typeface="Montserrat"/>
              <a:sym typeface="Montserrat"/>
            </a:endParaRPr>
          </a:p>
          <a:p>
            <a:pPr indent="0" lvl="0" marL="0" rtl="0" algn="l">
              <a:spcBef>
                <a:spcPts val="0"/>
              </a:spcBef>
              <a:spcAft>
                <a:spcPts val="0"/>
              </a:spcAft>
              <a:buNone/>
            </a:pPr>
            <a:r>
              <a:rPr b="1" lang="en" sz="2700">
                <a:latin typeface="Montserrat"/>
                <a:ea typeface="Montserrat"/>
                <a:cs typeface="Montserrat"/>
                <a:sym typeface="Montserrat"/>
              </a:rPr>
              <a:t>Principal: </a:t>
            </a:r>
            <a:r>
              <a:rPr lang="en" sz="2700">
                <a:latin typeface="Montserrat"/>
                <a:ea typeface="Montserrat"/>
                <a:cs typeface="Montserrat"/>
                <a:sym typeface="Montserrat"/>
              </a:rPr>
              <a:t>Supports User:*</a:t>
            </a:r>
            <a:endParaRPr sz="2700">
              <a:latin typeface="Montserrat"/>
              <a:ea typeface="Montserrat"/>
              <a:cs typeface="Montserrat"/>
              <a:sym typeface="Montserrat"/>
            </a:endParaRPr>
          </a:p>
          <a:p>
            <a:pPr indent="0" lvl="0" marL="0" rtl="0" algn="l">
              <a:spcBef>
                <a:spcPts val="0"/>
              </a:spcBef>
              <a:spcAft>
                <a:spcPts val="0"/>
              </a:spcAft>
              <a:buNone/>
            </a:pPr>
            <a:r>
              <a:rPr b="1" lang="en" sz="2700">
                <a:latin typeface="Montserrat"/>
                <a:ea typeface="Montserrat"/>
                <a:cs typeface="Montserrat"/>
                <a:sym typeface="Montserrat"/>
              </a:rPr>
              <a:t>Host: </a:t>
            </a:r>
            <a:r>
              <a:rPr lang="en" sz="2700">
                <a:latin typeface="Montserrat"/>
                <a:ea typeface="Montserrat"/>
                <a:cs typeface="Montserrat"/>
                <a:sym typeface="Montserrat"/>
              </a:rPr>
              <a:t>Source IP or *</a:t>
            </a:r>
            <a:endParaRPr sz="2700">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6">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sp>
        <p:nvSpPr>
          <p:cNvPr id="831" name="Google Shape;831;p75"/>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Creating ACLs</a:t>
            </a:r>
            <a:endParaRPr/>
          </a:p>
        </p:txBody>
      </p:sp>
      <p:sp>
        <p:nvSpPr>
          <p:cNvPr id="832" name="Google Shape;832;p75"/>
          <p:cNvSpPr txBox="1"/>
          <p:nvPr>
            <p:ph idx="1" type="body"/>
          </p:nvPr>
        </p:nvSpPr>
        <p:spPr>
          <a:xfrm>
            <a:off x="2619875" y="2647675"/>
            <a:ext cx="18846900" cy="8652900"/>
          </a:xfrm>
          <a:prstGeom prst="rect">
            <a:avLst/>
          </a:prstGeom>
        </p:spPr>
        <p:txBody>
          <a:bodyPr anchorCtr="0" anchor="t" bIns="121875" lIns="0" spcFirstLastPara="1" rIns="121900" wrap="square" tIns="0">
            <a:noAutofit/>
          </a:bodyPr>
          <a:lstStyle/>
          <a:p>
            <a:pPr indent="0" lvl="0" marL="0" rtl="0" algn="l">
              <a:spcBef>
                <a:spcPts val="1000"/>
              </a:spcBef>
              <a:spcAft>
                <a:spcPts val="0"/>
              </a:spcAft>
              <a:buNone/>
            </a:pPr>
            <a:r>
              <a:rPr lang="en"/>
              <a:t>kafka-acls --bootstrap-server localhost:9092 \</a:t>
            </a:r>
            <a:endParaRPr/>
          </a:p>
          <a:p>
            <a:pPr indent="0" lvl="0" marL="0" rtl="0" algn="l">
              <a:spcBef>
                <a:spcPts val="1000"/>
              </a:spcBef>
              <a:spcAft>
                <a:spcPts val="0"/>
              </a:spcAft>
              <a:buNone/>
            </a:pPr>
            <a:r>
              <a:rPr lang="en"/>
              <a:t>  --command-config adminclient-configs.conf  \</a:t>
            </a:r>
            <a:endParaRPr/>
          </a:p>
          <a:p>
            <a:pPr indent="0" lvl="0" marL="0" rtl="0" algn="l">
              <a:spcBef>
                <a:spcPts val="1000"/>
              </a:spcBef>
              <a:spcAft>
                <a:spcPts val="0"/>
              </a:spcAft>
              <a:buNone/>
            </a:pPr>
            <a:r>
              <a:rPr lang="en"/>
              <a:t>  --add \</a:t>
            </a:r>
            <a:endParaRPr/>
          </a:p>
          <a:p>
            <a:pPr indent="0" lvl="0" marL="0" rtl="0" algn="l">
              <a:spcBef>
                <a:spcPts val="1000"/>
              </a:spcBef>
              <a:spcAft>
                <a:spcPts val="0"/>
              </a:spcAft>
              <a:buNone/>
            </a:pPr>
            <a:r>
              <a:rPr lang="en"/>
              <a:t>  --allow-principal User:alice \</a:t>
            </a:r>
            <a:endParaRPr/>
          </a:p>
          <a:p>
            <a:pPr indent="0" lvl="0" marL="0" rtl="0" algn="l">
              <a:spcBef>
                <a:spcPts val="1000"/>
              </a:spcBef>
              <a:spcAft>
                <a:spcPts val="0"/>
              </a:spcAft>
              <a:buNone/>
            </a:pPr>
            <a:r>
              <a:rPr lang="en"/>
              <a:t>  --allow-principal User:fred \</a:t>
            </a:r>
            <a:endParaRPr/>
          </a:p>
          <a:p>
            <a:pPr indent="0" lvl="0" marL="0" rtl="0" algn="l">
              <a:spcBef>
                <a:spcPts val="1000"/>
              </a:spcBef>
              <a:spcAft>
                <a:spcPts val="0"/>
              </a:spcAft>
              <a:buNone/>
            </a:pPr>
            <a:r>
              <a:rPr lang="en"/>
              <a:t>  --operation read </a:t>
            </a:r>
            <a:endParaRPr/>
          </a:p>
          <a:p>
            <a:pPr indent="0" lvl="0" marL="0" rtl="0" algn="l">
              <a:spcBef>
                <a:spcPts val="1000"/>
              </a:spcBef>
              <a:spcAft>
                <a:spcPts val="0"/>
              </a:spcAft>
              <a:buNone/>
            </a:pPr>
            <a:r>
              <a:rPr lang="en"/>
              <a:t>  --operation write \</a:t>
            </a:r>
            <a:endParaRPr/>
          </a:p>
          <a:p>
            <a:pPr indent="0" lvl="0" marL="0" rtl="0" algn="l">
              <a:spcBef>
                <a:spcPts val="1000"/>
              </a:spcBef>
              <a:spcAft>
                <a:spcPts val="0"/>
              </a:spcAft>
              <a:buNone/>
            </a:pPr>
            <a:r>
              <a:rPr lang="en"/>
              <a:t>  --topic finance</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p76"/>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Real-world principal names</a:t>
            </a:r>
            <a:endParaRPr/>
          </a:p>
        </p:txBody>
      </p:sp>
      <p:sp>
        <p:nvSpPr>
          <p:cNvPr id="838" name="Google Shape;838;p76"/>
          <p:cNvSpPr txBox="1"/>
          <p:nvPr>
            <p:ph idx="1" type="body"/>
          </p:nvPr>
        </p:nvSpPr>
        <p:spPr>
          <a:xfrm>
            <a:off x="2768550" y="2635300"/>
            <a:ext cx="18846900" cy="8652900"/>
          </a:xfrm>
          <a:prstGeom prst="rect">
            <a:avLst/>
          </a:prstGeom>
        </p:spPr>
        <p:txBody>
          <a:bodyPr anchorCtr="0" anchor="t" bIns="121875" lIns="0" spcFirstLastPara="1" rIns="121900" wrap="square" tIns="0">
            <a:noAutofit/>
          </a:bodyPr>
          <a:lstStyle/>
          <a:p>
            <a:pPr indent="0" lvl="0" marL="0" rtl="0" algn="l">
              <a:spcBef>
                <a:spcPts val="1000"/>
              </a:spcBef>
              <a:spcAft>
                <a:spcPts val="0"/>
              </a:spcAft>
              <a:buNone/>
            </a:pPr>
            <a:r>
              <a:rPr b="1" lang="en"/>
              <a:t>SSL certificate subject name</a:t>
            </a:r>
            <a:endParaRPr b="1"/>
          </a:p>
          <a:p>
            <a:pPr indent="457200" lvl="0" marL="0" rtl="0" algn="l">
              <a:spcBef>
                <a:spcPts val="1000"/>
              </a:spcBef>
              <a:spcAft>
                <a:spcPts val="0"/>
              </a:spcAft>
              <a:buNone/>
            </a:pPr>
            <a:r>
              <a:rPr lang="en"/>
              <a:t>User:CN=tracking.example.org,OU=TEST,O=Sales,L=PaloAlto,ST=Ca,C=US</a:t>
            </a:r>
            <a:endParaRPr/>
          </a:p>
          <a:p>
            <a:pPr indent="0" lvl="0" marL="0" rtl="0" algn="l">
              <a:spcBef>
                <a:spcPts val="1000"/>
              </a:spcBef>
              <a:spcAft>
                <a:spcPts val="0"/>
              </a:spcAft>
              <a:buNone/>
            </a:pPr>
            <a:r>
              <a:t/>
            </a:r>
            <a:endParaRPr/>
          </a:p>
          <a:p>
            <a:pPr indent="0" lvl="0" marL="0" rtl="0" algn="l">
              <a:spcBef>
                <a:spcPts val="1000"/>
              </a:spcBef>
              <a:spcAft>
                <a:spcPts val="0"/>
              </a:spcAft>
              <a:buNone/>
            </a:pPr>
            <a:r>
              <a:rPr b="1" lang="en"/>
              <a:t>Kerberos</a:t>
            </a:r>
            <a:endParaRPr b="1"/>
          </a:p>
          <a:p>
            <a:pPr indent="457200" lvl="0" marL="0" rtl="0" algn="l">
              <a:spcBef>
                <a:spcPts val="1000"/>
              </a:spcBef>
              <a:spcAft>
                <a:spcPts val="0"/>
              </a:spcAft>
              <a:buNone/>
            </a:pPr>
            <a:r>
              <a:rPr lang="en"/>
              <a:t>User:tracking</a:t>
            </a:r>
            <a:endParaRPr/>
          </a:p>
          <a:p>
            <a:pPr indent="457200" lvl="0" marL="0" rtl="0" algn="l">
              <a:spcBef>
                <a:spcPts val="1000"/>
              </a:spcBef>
              <a:spcAft>
                <a:spcPts val="0"/>
              </a:spcAft>
              <a:buNone/>
            </a:pPr>
            <a:r>
              <a:t/>
            </a:r>
            <a:endParaRPr b="1"/>
          </a:p>
          <a:p>
            <a:pPr indent="0" lvl="0" marL="0" rtl="0" algn="l">
              <a:spcBef>
                <a:spcPts val="1000"/>
              </a:spcBef>
              <a:spcAft>
                <a:spcPts val="0"/>
              </a:spcAft>
              <a:buNone/>
            </a:pPr>
            <a:r>
              <a:rPr b="1" lang="en"/>
              <a:t>SSL subject names to principals</a:t>
            </a:r>
            <a:endParaRPr b="1"/>
          </a:p>
          <a:p>
            <a:pPr indent="0" lvl="0" marL="0" rtl="0" algn="l">
              <a:spcBef>
                <a:spcPts val="1000"/>
              </a:spcBef>
              <a:spcAft>
                <a:spcPts val="0"/>
              </a:spcAft>
              <a:buNone/>
            </a:pPr>
            <a:r>
              <a:rPr lang="en"/>
              <a:t>	ssl.principal.mapping.rules</a:t>
            </a:r>
            <a:endParaRPr/>
          </a:p>
          <a:p>
            <a:pPr indent="0" lvl="0" marL="0" rtl="0" algn="l">
              <a:spcBef>
                <a:spcPts val="1000"/>
              </a:spcBef>
              <a:spcAft>
                <a:spcPts val="0"/>
              </a:spcAft>
              <a:buNone/>
            </a:pPr>
            <a:r>
              <a:t/>
            </a:r>
            <a:endParaRPr b="1"/>
          </a:p>
          <a:p>
            <a:pPr indent="0" lvl="0" marL="0" rtl="0" algn="l">
              <a:spcBef>
                <a:spcPts val="1000"/>
              </a:spcBef>
              <a:spcAft>
                <a:spcPts val="0"/>
              </a:spcAft>
              <a:buNone/>
            </a:pPr>
            <a:r>
              <a:rPr b="1" lang="en"/>
              <a:t>Kerberos identities to preferred principal format</a:t>
            </a:r>
            <a:endParaRPr b="1"/>
          </a:p>
          <a:p>
            <a:pPr indent="0" lvl="0" marL="0" rtl="0" algn="l">
              <a:spcBef>
                <a:spcPts val="1000"/>
              </a:spcBef>
              <a:spcAft>
                <a:spcPts val="0"/>
              </a:spcAft>
              <a:buNone/>
            </a:pPr>
            <a:r>
              <a:rPr b="1" lang="en"/>
              <a:t>	</a:t>
            </a:r>
            <a:r>
              <a:rPr lang="en"/>
              <a:t>sasl.kerberos.principal.to.local.rules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32"/>
          <p:cNvSpPr txBox="1"/>
          <p:nvPr/>
        </p:nvSpPr>
        <p:spPr>
          <a:xfrm>
            <a:off x="3713800" y="2901675"/>
            <a:ext cx="16333500" cy="7805700"/>
          </a:xfrm>
          <a:prstGeom prst="rect">
            <a:avLst/>
          </a:prstGeom>
          <a:solidFill>
            <a:srgbClr val="FFFFFF"/>
          </a:solidFill>
          <a:ln>
            <a:noFill/>
          </a:ln>
          <a:effectLst>
            <a:outerShdw blurRad="671513" rotWithShape="0" algn="bl" dir="5460000" dist="266700">
              <a:srgbClr val="000000">
                <a:alpha val="15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2900">
              <a:solidFill>
                <a:srgbClr val="040531"/>
              </a:solidFill>
              <a:latin typeface="Montserrat"/>
              <a:ea typeface="Montserrat"/>
              <a:cs typeface="Montserrat"/>
              <a:sym typeface="Montserrat"/>
            </a:endParaRPr>
          </a:p>
        </p:txBody>
      </p:sp>
      <p:sp>
        <p:nvSpPr>
          <p:cNvPr id="150" name="Google Shape;150;p32"/>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Data Flow in Kafka</a:t>
            </a:r>
            <a:endParaRPr/>
          </a:p>
        </p:txBody>
      </p:sp>
      <p:pic>
        <p:nvPicPr>
          <p:cNvPr id="151" name="Google Shape;151;p32"/>
          <p:cNvPicPr preferRelativeResize="0"/>
          <p:nvPr/>
        </p:nvPicPr>
        <p:blipFill>
          <a:blip r:embed="rId3">
            <a:alphaModFix/>
          </a:blip>
          <a:stretch>
            <a:fillRect/>
          </a:stretch>
        </p:blipFill>
        <p:spPr>
          <a:xfrm>
            <a:off x="10421651" y="3642526"/>
            <a:ext cx="375650" cy="375650"/>
          </a:xfrm>
          <a:prstGeom prst="rect">
            <a:avLst/>
          </a:prstGeom>
          <a:noFill/>
          <a:ln>
            <a:noFill/>
          </a:ln>
        </p:spPr>
      </p:pic>
      <p:pic>
        <p:nvPicPr>
          <p:cNvPr id="152" name="Google Shape;152;p32"/>
          <p:cNvPicPr preferRelativeResize="0"/>
          <p:nvPr/>
        </p:nvPicPr>
        <p:blipFill>
          <a:blip r:embed="rId4">
            <a:alphaModFix/>
          </a:blip>
          <a:stretch>
            <a:fillRect/>
          </a:stretch>
        </p:blipFill>
        <p:spPr>
          <a:xfrm>
            <a:off x="7434038" y="3446538"/>
            <a:ext cx="1398175" cy="1398175"/>
          </a:xfrm>
          <a:prstGeom prst="rect">
            <a:avLst/>
          </a:prstGeom>
          <a:noFill/>
          <a:ln>
            <a:noFill/>
          </a:ln>
        </p:spPr>
      </p:pic>
      <p:cxnSp>
        <p:nvCxnSpPr>
          <p:cNvPr id="153" name="Google Shape;153;p32"/>
          <p:cNvCxnSpPr/>
          <p:nvPr/>
        </p:nvCxnSpPr>
        <p:spPr>
          <a:xfrm flipH="1" rot="10800000">
            <a:off x="9431038" y="4171500"/>
            <a:ext cx="1366200" cy="2400"/>
          </a:xfrm>
          <a:prstGeom prst="straightConnector1">
            <a:avLst/>
          </a:prstGeom>
          <a:noFill/>
          <a:ln cap="flat" cmpd="sng" w="38100">
            <a:solidFill>
              <a:schemeClr val="dk1"/>
            </a:solidFill>
            <a:prstDash val="solid"/>
            <a:round/>
            <a:headEnd len="med" w="med" type="none"/>
            <a:tailEnd len="med" w="med" type="triangle"/>
          </a:ln>
        </p:spPr>
      </p:cxnSp>
      <p:sp>
        <p:nvSpPr>
          <p:cNvPr id="154" name="Google Shape;154;p32"/>
          <p:cNvSpPr txBox="1"/>
          <p:nvPr/>
        </p:nvSpPr>
        <p:spPr>
          <a:xfrm>
            <a:off x="7054925" y="494202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Producer</a:t>
            </a:r>
            <a:endParaRPr sz="2400">
              <a:solidFill>
                <a:srgbClr val="040531"/>
              </a:solidFill>
              <a:latin typeface="Montserrat SemiBold"/>
              <a:ea typeface="Montserrat SemiBold"/>
              <a:cs typeface="Montserrat SemiBold"/>
              <a:sym typeface="Montserrat SemiBold"/>
            </a:endParaRPr>
          </a:p>
        </p:txBody>
      </p:sp>
      <p:sp>
        <p:nvSpPr>
          <p:cNvPr id="155" name="Google Shape;155;p32"/>
          <p:cNvSpPr/>
          <p:nvPr/>
        </p:nvSpPr>
        <p:spPr>
          <a:xfrm>
            <a:off x="11016929" y="3876517"/>
            <a:ext cx="2589900" cy="587100"/>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 sz="1900">
                <a:solidFill>
                  <a:schemeClr val="dk1"/>
                </a:solidFill>
                <a:latin typeface="Montserrat SemiBold"/>
                <a:ea typeface="Montserrat SemiBold"/>
                <a:cs typeface="Montserrat SemiBold"/>
                <a:sym typeface="Montserrat SemiBold"/>
              </a:rPr>
              <a:t>Leader Broker</a:t>
            </a:r>
            <a:endParaRPr sz="1900">
              <a:solidFill>
                <a:schemeClr val="dk1"/>
              </a:solidFill>
              <a:latin typeface="Montserrat SemiBold"/>
              <a:ea typeface="Montserrat SemiBold"/>
              <a:cs typeface="Montserrat SemiBold"/>
              <a:sym typeface="Montserrat SemiBold"/>
            </a:endParaRPr>
          </a:p>
        </p:txBody>
      </p:sp>
      <p:sp>
        <p:nvSpPr>
          <p:cNvPr id="156" name="Google Shape;156;p32"/>
          <p:cNvSpPr/>
          <p:nvPr/>
        </p:nvSpPr>
        <p:spPr>
          <a:xfrm>
            <a:off x="11021377" y="3876517"/>
            <a:ext cx="186000" cy="587100"/>
          </a:xfrm>
          <a:prstGeom prst="roundRect">
            <a:avLst>
              <a:gd fmla="val 0" name="adj"/>
            </a:avLst>
          </a:prstGeom>
          <a:solidFill>
            <a:schemeClr val="accent5"/>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77"/>
          <p:cNvSpPr txBox="1"/>
          <p:nvPr/>
        </p:nvSpPr>
        <p:spPr>
          <a:xfrm>
            <a:off x="3713800" y="2901675"/>
            <a:ext cx="16333500" cy="7805700"/>
          </a:xfrm>
          <a:prstGeom prst="rect">
            <a:avLst/>
          </a:prstGeom>
          <a:solidFill>
            <a:srgbClr val="FFFFFF"/>
          </a:solidFill>
          <a:ln>
            <a:noFill/>
          </a:ln>
          <a:effectLst>
            <a:outerShdw blurRad="671513" rotWithShape="0" algn="bl" dir="5460000" dist="266700">
              <a:srgbClr val="000000">
                <a:alpha val="15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2900">
              <a:solidFill>
                <a:srgbClr val="040531"/>
              </a:solidFill>
              <a:latin typeface="Montserrat"/>
              <a:ea typeface="Montserrat"/>
              <a:cs typeface="Montserrat"/>
              <a:sym typeface="Montserrat"/>
            </a:endParaRPr>
          </a:p>
        </p:txBody>
      </p:sp>
      <p:sp>
        <p:nvSpPr>
          <p:cNvPr id="844" name="Google Shape;844;p77"/>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ACLs</a:t>
            </a:r>
            <a:endParaRPr/>
          </a:p>
        </p:txBody>
      </p:sp>
      <p:grpSp>
        <p:nvGrpSpPr>
          <p:cNvPr id="845" name="Google Shape;845;p77"/>
          <p:cNvGrpSpPr/>
          <p:nvPr/>
        </p:nvGrpSpPr>
        <p:grpSpPr>
          <a:xfrm>
            <a:off x="12582750" y="8033800"/>
            <a:ext cx="2156400" cy="1946450"/>
            <a:chOff x="13804963" y="9458975"/>
            <a:chExt cx="2156400" cy="1946450"/>
          </a:xfrm>
        </p:grpSpPr>
        <p:pic>
          <p:nvPicPr>
            <p:cNvPr id="846" name="Google Shape;846;p77"/>
            <p:cNvPicPr preferRelativeResize="0"/>
            <p:nvPr/>
          </p:nvPicPr>
          <p:blipFill>
            <a:blip r:embed="rId3">
              <a:alphaModFix/>
            </a:blip>
            <a:stretch>
              <a:fillRect/>
            </a:stretch>
          </p:blipFill>
          <p:spPr>
            <a:xfrm>
              <a:off x="14211414" y="9458975"/>
              <a:ext cx="1343475" cy="1343475"/>
            </a:xfrm>
            <a:prstGeom prst="rect">
              <a:avLst/>
            </a:prstGeom>
            <a:noFill/>
            <a:ln>
              <a:noFill/>
            </a:ln>
          </p:spPr>
        </p:pic>
        <p:sp>
          <p:nvSpPr>
            <p:cNvPr id="847" name="Google Shape;847;p77"/>
            <p:cNvSpPr txBox="1"/>
            <p:nvPr/>
          </p:nvSpPr>
          <p:spPr>
            <a:xfrm>
              <a:off x="13804963" y="1091912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ZooKeeper</a:t>
              </a:r>
              <a:endParaRPr sz="2400">
                <a:solidFill>
                  <a:srgbClr val="040531"/>
                </a:solidFill>
                <a:latin typeface="Montserrat SemiBold"/>
                <a:ea typeface="Montserrat SemiBold"/>
                <a:cs typeface="Montserrat SemiBold"/>
                <a:sym typeface="Montserrat SemiBold"/>
              </a:endParaRPr>
            </a:p>
          </p:txBody>
        </p:sp>
      </p:grpSp>
      <p:grpSp>
        <p:nvGrpSpPr>
          <p:cNvPr id="848" name="Google Shape;848;p77"/>
          <p:cNvGrpSpPr/>
          <p:nvPr/>
        </p:nvGrpSpPr>
        <p:grpSpPr>
          <a:xfrm>
            <a:off x="11016929" y="3876517"/>
            <a:ext cx="2589900" cy="587100"/>
            <a:chOff x="10194491" y="2822204"/>
            <a:chExt cx="2589900" cy="587100"/>
          </a:xfrm>
        </p:grpSpPr>
        <p:sp>
          <p:nvSpPr>
            <p:cNvPr id="849" name="Google Shape;849;p77"/>
            <p:cNvSpPr/>
            <p:nvPr/>
          </p:nvSpPr>
          <p:spPr>
            <a:xfrm>
              <a:off x="10194491" y="2822204"/>
              <a:ext cx="2589900" cy="587100"/>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 sz="1900">
                  <a:solidFill>
                    <a:schemeClr val="dk1"/>
                  </a:solidFill>
                  <a:latin typeface="Montserrat SemiBold"/>
                  <a:ea typeface="Montserrat SemiBold"/>
                  <a:cs typeface="Montserrat SemiBold"/>
                  <a:sym typeface="Montserrat SemiBold"/>
                </a:rPr>
                <a:t>Leader Broker</a:t>
              </a:r>
              <a:endParaRPr sz="1900">
                <a:solidFill>
                  <a:schemeClr val="dk1"/>
                </a:solidFill>
                <a:latin typeface="Montserrat SemiBold"/>
                <a:ea typeface="Montserrat SemiBold"/>
                <a:cs typeface="Montserrat SemiBold"/>
                <a:sym typeface="Montserrat SemiBold"/>
              </a:endParaRPr>
            </a:p>
          </p:txBody>
        </p:sp>
        <p:sp>
          <p:nvSpPr>
            <p:cNvPr id="850" name="Google Shape;850;p77"/>
            <p:cNvSpPr/>
            <p:nvPr/>
          </p:nvSpPr>
          <p:spPr>
            <a:xfrm>
              <a:off x="10198940" y="2822204"/>
              <a:ext cx="186000" cy="587100"/>
            </a:xfrm>
            <a:prstGeom prst="roundRect">
              <a:avLst>
                <a:gd fmla="val 0" name="adj"/>
              </a:avLst>
            </a:prstGeom>
            <a:solidFill>
              <a:schemeClr val="accent5"/>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grpSp>
      <p:grpSp>
        <p:nvGrpSpPr>
          <p:cNvPr id="851" name="Google Shape;851;p77"/>
          <p:cNvGrpSpPr/>
          <p:nvPr/>
        </p:nvGrpSpPr>
        <p:grpSpPr>
          <a:xfrm>
            <a:off x="14739152" y="3876529"/>
            <a:ext cx="2589901" cy="587100"/>
            <a:chOff x="17109740" y="3416442"/>
            <a:chExt cx="2589901" cy="587100"/>
          </a:xfrm>
        </p:grpSpPr>
        <p:sp>
          <p:nvSpPr>
            <p:cNvPr id="852" name="Google Shape;852;p77"/>
            <p:cNvSpPr/>
            <p:nvPr/>
          </p:nvSpPr>
          <p:spPr>
            <a:xfrm>
              <a:off x="17109741" y="3416442"/>
              <a:ext cx="2589900" cy="587100"/>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 sz="1900">
                  <a:solidFill>
                    <a:schemeClr val="dk1"/>
                  </a:solidFill>
                  <a:latin typeface="Montserrat SemiBold"/>
                  <a:ea typeface="Montserrat SemiBold"/>
                  <a:cs typeface="Montserrat SemiBold"/>
                  <a:sym typeface="Montserrat SemiBold"/>
                </a:rPr>
                <a:t>Follower Broker</a:t>
              </a:r>
              <a:endParaRPr sz="1900">
                <a:solidFill>
                  <a:schemeClr val="dk1"/>
                </a:solidFill>
                <a:latin typeface="Montserrat SemiBold"/>
                <a:ea typeface="Montserrat SemiBold"/>
                <a:cs typeface="Montserrat SemiBold"/>
                <a:sym typeface="Montserrat SemiBold"/>
              </a:endParaRPr>
            </a:p>
          </p:txBody>
        </p:sp>
        <p:sp>
          <p:nvSpPr>
            <p:cNvPr id="853" name="Google Shape;853;p77"/>
            <p:cNvSpPr/>
            <p:nvPr/>
          </p:nvSpPr>
          <p:spPr>
            <a:xfrm>
              <a:off x="17109740" y="3416442"/>
              <a:ext cx="186000" cy="587100"/>
            </a:xfrm>
            <a:prstGeom prst="roundRect">
              <a:avLst>
                <a:gd fmla="val 0" name="adj"/>
              </a:avLst>
            </a:prstGeom>
            <a:solidFill>
              <a:schemeClr val="accent5"/>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grpSp>
      <p:pic>
        <p:nvPicPr>
          <p:cNvPr id="854" name="Google Shape;854;p77"/>
          <p:cNvPicPr preferRelativeResize="0"/>
          <p:nvPr/>
        </p:nvPicPr>
        <p:blipFill>
          <a:blip r:embed="rId4">
            <a:alphaModFix/>
          </a:blip>
          <a:stretch>
            <a:fillRect/>
          </a:stretch>
        </p:blipFill>
        <p:spPr>
          <a:xfrm>
            <a:off x="7434038" y="3446538"/>
            <a:ext cx="1398175" cy="1398175"/>
          </a:xfrm>
          <a:prstGeom prst="rect">
            <a:avLst/>
          </a:prstGeom>
          <a:noFill/>
          <a:ln>
            <a:noFill/>
          </a:ln>
        </p:spPr>
      </p:pic>
      <p:pic>
        <p:nvPicPr>
          <p:cNvPr id="855" name="Google Shape;855;p77"/>
          <p:cNvPicPr preferRelativeResize="0"/>
          <p:nvPr/>
        </p:nvPicPr>
        <p:blipFill>
          <a:blip r:embed="rId5">
            <a:alphaModFix/>
          </a:blip>
          <a:stretch>
            <a:fillRect/>
          </a:stretch>
        </p:blipFill>
        <p:spPr>
          <a:xfrm>
            <a:off x="7933025" y="7737903"/>
            <a:ext cx="1398175" cy="1398175"/>
          </a:xfrm>
          <a:prstGeom prst="rect">
            <a:avLst/>
          </a:prstGeom>
          <a:noFill/>
          <a:ln>
            <a:noFill/>
          </a:ln>
        </p:spPr>
      </p:pic>
      <p:cxnSp>
        <p:nvCxnSpPr>
          <p:cNvPr id="856" name="Google Shape;856;p77"/>
          <p:cNvCxnSpPr/>
          <p:nvPr/>
        </p:nvCxnSpPr>
        <p:spPr>
          <a:xfrm flipH="1" rot="10800000">
            <a:off x="9431038" y="4171500"/>
            <a:ext cx="1366200" cy="2400"/>
          </a:xfrm>
          <a:prstGeom prst="straightConnector1">
            <a:avLst/>
          </a:prstGeom>
          <a:noFill/>
          <a:ln cap="flat" cmpd="sng" w="38100">
            <a:solidFill>
              <a:schemeClr val="dk1"/>
            </a:solidFill>
            <a:prstDash val="solid"/>
            <a:round/>
            <a:headEnd len="med" w="med" type="none"/>
            <a:tailEnd len="med" w="med" type="triangle"/>
          </a:ln>
        </p:spPr>
      </p:cxnSp>
      <p:cxnSp>
        <p:nvCxnSpPr>
          <p:cNvPr id="857" name="Google Shape;857;p77"/>
          <p:cNvCxnSpPr/>
          <p:nvPr/>
        </p:nvCxnSpPr>
        <p:spPr>
          <a:xfrm>
            <a:off x="13837750" y="4161363"/>
            <a:ext cx="670500" cy="17400"/>
          </a:xfrm>
          <a:prstGeom prst="straightConnector1">
            <a:avLst/>
          </a:prstGeom>
          <a:noFill/>
          <a:ln cap="flat" cmpd="sng" w="38100">
            <a:solidFill>
              <a:schemeClr val="dk1"/>
            </a:solidFill>
            <a:prstDash val="solid"/>
            <a:round/>
            <a:headEnd len="med" w="med" type="none"/>
            <a:tailEnd len="med" w="med" type="triangle"/>
          </a:ln>
        </p:spPr>
      </p:cxnSp>
      <p:sp>
        <p:nvSpPr>
          <p:cNvPr id="858" name="Google Shape;858;p77"/>
          <p:cNvSpPr txBox="1"/>
          <p:nvPr/>
        </p:nvSpPr>
        <p:spPr>
          <a:xfrm>
            <a:off x="7054925" y="494202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Producer</a:t>
            </a:r>
            <a:endParaRPr sz="2400">
              <a:solidFill>
                <a:srgbClr val="040531"/>
              </a:solidFill>
              <a:latin typeface="Montserrat SemiBold"/>
              <a:ea typeface="Montserrat SemiBold"/>
              <a:cs typeface="Montserrat SemiBold"/>
              <a:sym typeface="Montserrat SemiBold"/>
            </a:endParaRPr>
          </a:p>
        </p:txBody>
      </p:sp>
      <p:sp>
        <p:nvSpPr>
          <p:cNvPr id="859" name="Google Shape;859;p77"/>
          <p:cNvSpPr txBox="1"/>
          <p:nvPr/>
        </p:nvSpPr>
        <p:spPr>
          <a:xfrm>
            <a:off x="7553913" y="913607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Consumer</a:t>
            </a:r>
            <a:endParaRPr sz="2400">
              <a:solidFill>
                <a:srgbClr val="040531"/>
              </a:solidFill>
              <a:latin typeface="Montserrat SemiBold"/>
              <a:ea typeface="Montserrat SemiBold"/>
              <a:cs typeface="Montserrat SemiBold"/>
              <a:sym typeface="Montserrat SemiBold"/>
            </a:endParaRPr>
          </a:p>
        </p:txBody>
      </p:sp>
      <p:sp>
        <p:nvSpPr>
          <p:cNvPr id="860" name="Google Shape;860;p77"/>
          <p:cNvSpPr/>
          <p:nvPr/>
        </p:nvSpPr>
        <p:spPr>
          <a:xfrm>
            <a:off x="11457887" y="4721850"/>
            <a:ext cx="1398154" cy="3970360"/>
          </a:xfrm>
          <a:custGeom>
            <a:rect b="b" l="l" r="r" t="t"/>
            <a:pathLst>
              <a:path extrusionOk="0" h="19787" w="20695">
                <a:moveTo>
                  <a:pt x="0" y="0"/>
                </a:moveTo>
                <a:lnTo>
                  <a:pt x="0" y="19787"/>
                </a:lnTo>
                <a:lnTo>
                  <a:pt x="20695" y="19787"/>
                </a:lnTo>
              </a:path>
            </a:pathLst>
          </a:custGeom>
          <a:noFill/>
          <a:ln cap="flat" cmpd="sng" w="38100">
            <a:solidFill>
              <a:schemeClr val="dk1"/>
            </a:solidFill>
            <a:prstDash val="solid"/>
            <a:round/>
            <a:headEnd len="med" w="med" type="none"/>
            <a:tailEnd len="med" w="med" type="triangle"/>
          </a:ln>
        </p:spPr>
      </p:sp>
      <p:sp>
        <p:nvSpPr>
          <p:cNvPr id="861" name="Google Shape;861;p77"/>
          <p:cNvSpPr/>
          <p:nvPr/>
        </p:nvSpPr>
        <p:spPr>
          <a:xfrm flipH="1">
            <a:off x="9938929" y="4721850"/>
            <a:ext cx="1290333" cy="3970360"/>
          </a:xfrm>
          <a:custGeom>
            <a:rect b="b" l="l" r="r" t="t"/>
            <a:pathLst>
              <a:path extrusionOk="0" h="19787" w="20695">
                <a:moveTo>
                  <a:pt x="0" y="0"/>
                </a:moveTo>
                <a:lnTo>
                  <a:pt x="0" y="19787"/>
                </a:lnTo>
                <a:lnTo>
                  <a:pt x="20695" y="19787"/>
                </a:lnTo>
              </a:path>
            </a:pathLst>
          </a:custGeom>
          <a:noFill/>
          <a:ln cap="flat" cmpd="sng" w="38100">
            <a:solidFill>
              <a:schemeClr val="dk1"/>
            </a:solidFill>
            <a:prstDash val="solid"/>
            <a:round/>
            <a:headEnd len="med" w="med" type="none"/>
            <a:tailEnd len="med" w="med" type="triangle"/>
          </a:ln>
        </p:spPr>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 name="Shape 865"/>
        <p:cNvGrpSpPr/>
        <p:nvPr/>
      </p:nvGrpSpPr>
      <p:grpSpPr>
        <a:xfrm>
          <a:off x="0" y="0"/>
          <a:ext cx="0" cy="0"/>
          <a:chOff x="0" y="0"/>
          <a:chExt cx="0" cy="0"/>
        </a:xfrm>
      </p:grpSpPr>
      <p:sp>
        <p:nvSpPr>
          <p:cNvPr id="866" name="Google Shape;866;p78"/>
          <p:cNvSpPr txBox="1"/>
          <p:nvPr/>
        </p:nvSpPr>
        <p:spPr>
          <a:xfrm>
            <a:off x="3713800" y="2901675"/>
            <a:ext cx="16333500" cy="7805700"/>
          </a:xfrm>
          <a:prstGeom prst="rect">
            <a:avLst/>
          </a:prstGeom>
          <a:solidFill>
            <a:srgbClr val="FFFFFF"/>
          </a:solidFill>
          <a:ln>
            <a:noFill/>
          </a:ln>
          <a:effectLst>
            <a:outerShdw blurRad="671513" rotWithShape="0" algn="bl" dir="5460000" dist="266700">
              <a:srgbClr val="000000">
                <a:alpha val="15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2900">
              <a:solidFill>
                <a:srgbClr val="040531"/>
              </a:solidFill>
              <a:latin typeface="Montserrat"/>
              <a:ea typeface="Montserrat"/>
              <a:cs typeface="Montserrat"/>
              <a:sym typeface="Montserrat"/>
            </a:endParaRPr>
          </a:p>
        </p:txBody>
      </p:sp>
      <p:sp>
        <p:nvSpPr>
          <p:cNvPr id="867" name="Google Shape;867;p78"/>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ACLs</a:t>
            </a:r>
            <a:endParaRPr/>
          </a:p>
        </p:txBody>
      </p:sp>
      <p:grpSp>
        <p:nvGrpSpPr>
          <p:cNvPr id="868" name="Google Shape;868;p78"/>
          <p:cNvGrpSpPr/>
          <p:nvPr/>
        </p:nvGrpSpPr>
        <p:grpSpPr>
          <a:xfrm>
            <a:off x="12582750" y="8033800"/>
            <a:ext cx="2156400" cy="1946450"/>
            <a:chOff x="13804963" y="9458975"/>
            <a:chExt cx="2156400" cy="1946450"/>
          </a:xfrm>
        </p:grpSpPr>
        <p:pic>
          <p:nvPicPr>
            <p:cNvPr id="869" name="Google Shape;869;p78"/>
            <p:cNvPicPr preferRelativeResize="0"/>
            <p:nvPr/>
          </p:nvPicPr>
          <p:blipFill>
            <a:blip r:embed="rId3">
              <a:alphaModFix/>
            </a:blip>
            <a:stretch>
              <a:fillRect/>
            </a:stretch>
          </p:blipFill>
          <p:spPr>
            <a:xfrm>
              <a:off x="14211414" y="9458975"/>
              <a:ext cx="1343475" cy="1343475"/>
            </a:xfrm>
            <a:prstGeom prst="rect">
              <a:avLst/>
            </a:prstGeom>
            <a:noFill/>
            <a:ln>
              <a:noFill/>
            </a:ln>
          </p:spPr>
        </p:pic>
        <p:sp>
          <p:nvSpPr>
            <p:cNvPr id="870" name="Google Shape;870;p78"/>
            <p:cNvSpPr txBox="1"/>
            <p:nvPr/>
          </p:nvSpPr>
          <p:spPr>
            <a:xfrm>
              <a:off x="13804963" y="1091912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ZooKeeper</a:t>
              </a:r>
              <a:endParaRPr sz="2400">
                <a:solidFill>
                  <a:srgbClr val="040531"/>
                </a:solidFill>
                <a:latin typeface="Montserrat SemiBold"/>
                <a:ea typeface="Montserrat SemiBold"/>
                <a:cs typeface="Montserrat SemiBold"/>
                <a:sym typeface="Montserrat SemiBold"/>
              </a:endParaRPr>
            </a:p>
          </p:txBody>
        </p:sp>
      </p:grpSp>
      <p:sp>
        <p:nvSpPr>
          <p:cNvPr id="871" name="Google Shape;871;p78"/>
          <p:cNvSpPr txBox="1"/>
          <p:nvPr/>
        </p:nvSpPr>
        <p:spPr>
          <a:xfrm>
            <a:off x="14285700" y="8218888"/>
            <a:ext cx="998400" cy="43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ACLs</a:t>
            </a:r>
            <a:endParaRPr sz="2400">
              <a:solidFill>
                <a:srgbClr val="040531"/>
              </a:solidFill>
              <a:latin typeface="Montserrat SemiBold"/>
              <a:ea typeface="Montserrat SemiBold"/>
              <a:cs typeface="Montserrat SemiBold"/>
              <a:sym typeface="Montserrat SemiBold"/>
            </a:endParaRPr>
          </a:p>
        </p:txBody>
      </p:sp>
      <p:grpSp>
        <p:nvGrpSpPr>
          <p:cNvPr id="872" name="Google Shape;872;p78"/>
          <p:cNvGrpSpPr/>
          <p:nvPr/>
        </p:nvGrpSpPr>
        <p:grpSpPr>
          <a:xfrm>
            <a:off x="11016929" y="3876517"/>
            <a:ext cx="2589900" cy="587100"/>
            <a:chOff x="10194491" y="2822204"/>
            <a:chExt cx="2589900" cy="587100"/>
          </a:xfrm>
        </p:grpSpPr>
        <p:sp>
          <p:nvSpPr>
            <p:cNvPr id="873" name="Google Shape;873;p78"/>
            <p:cNvSpPr/>
            <p:nvPr/>
          </p:nvSpPr>
          <p:spPr>
            <a:xfrm>
              <a:off x="10194491" y="2822204"/>
              <a:ext cx="2589900" cy="587100"/>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 sz="1900">
                  <a:solidFill>
                    <a:schemeClr val="dk1"/>
                  </a:solidFill>
                  <a:latin typeface="Montserrat SemiBold"/>
                  <a:ea typeface="Montserrat SemiBold"/>
                  <a:cs typeface="Montserrat SemiBold"/>
                  <a:sym typeface="Montserrat SemiBold"/>
                </a:rPr>
                <a:t>Leader Broker</a:t>
              </a:r>
              <a:endParaRPr sz="1900">
                <a:solidFill>
                  <a:schemeClr val="dk1"/>
                </a:solidFill>
                <a:latin typeface="Montserrat SemiBold"/>
                <a:ea typeface="Montserrat SemiBold"/>
                <a:cs typeface="Montserrat SemiBold"/>
                <a:sym typeface="Montserrat SemiBold"/>
              </a:endParaRPr>
            </a:p>
          </p:txBody>
        </p:sp>
        <p:sp>
          <p:nvSpPr>
            <p:cNvPr id="874" name="Google Shape;874;p78"/>
            <p:cNvSpPr/>
            <p:nvPr/>
          </p:nvSpPr>
          <p:spPr>
            <a:xfrm>
              <a:off x="10198940" y="2822204"/>
              <a:ext cx="186000" cy="587100"/>
            </a:xfrm>
            <a:prstGeom prst="roundRect">
              <a:avLst>
                <a:gd fmla="val 0" name="adj"/>
              </a:avLst>
            </a:prstGeom>
            <a:solidFill>
              <a:schemeClr val="accent5"/>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grpSp>
      <p:grpSp>
        <p:nvGrpSpPr>
          <p:cNvPr id="875" name="Google Shape;875;p78"/>
          <p:cNvGrpSpPr/>
          <p:nvPr/>
        </p:nvGrpSpPr>
        <p:grpSpPr>
          <a:xfrm>
            <a:off x="14739152" y="3876529"/>
            <a:ext cx="2589901" cy="587100"/>
            <a:chOff x="17109740" y="3416442"/>
            <a:chExt cx="2589901" cy="587100"/>
          </a:xfrm>
        </p:grpSpPr>
        <p:sp>
          <p:nvSpPr>
            <p:cNvPr id="876" name="Google Shape;876;p78"/>
            <p:cNvSpPr/>
            <p:nvPr/>
          </p:nvSpPr>
          <p:spPr>
            <a:xfrm>
              <a:off x="17109741" y="3416442"/>
              <a:ext cx="2589900" cy="587100"/>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 sz="1900">
                  <a:solidFill>
                    <a:schemeClr val="dk1"/>
                  </a:solidFill>
                  <a:latin typeface="Montserrat SemiBold"/>
                  <a:ea typeface="Montserrat SemiBold"/>
                  <a:cs typeface="Montserrat SemiBold"/>
                  <a:sym typeface="Montserrat SemiBold"/>
                </a:rPr>
                <a:t>Follower Broker</a:t>
              </a:r>
              <a:endParaRPr sz="1900">
                <a:solidFill>
                  <a:schemeClr val="dk1"/>
                </a:solidFill>
                <a:latin typeface="Montserrat SemiBold"/>
                <a:ea typeface="Montserrat SemiBold"/>
                <a:cs typeface="Montserrat SemiBold"/>
                <a:sym typeface="Montserrat SemiBold"/>
              </a:endParaRPr>
            </a:p>
          </p:txBody>
        </p:sp>
        <p:sp>
          <p:nvSpPr>
            <p:cNvPr id="877" name="Google Shape;877;p78"/>
            <p:cNvSpPr/>
            <p:nvPr/>
          </p:nvSpPr>
          <p:spPr>
            <a:xfrm>
              <a:off x="17109740" y="3416442"/>
              <a:ext cx="186000" cy="587100"/>
            </a:xfrm>
            <a:prstGeom prst="roundRect">
              <a:avLst>
                <a:gd fmla="val 0" name="adj"/>
              </a:avLst>
            </a:prstGeom>
            <a:solidFill>
              <a:schemeClr val="accent5"/>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grpSp>
      <p:pic>
        <p:nvPicPr>
          <p:cNvPr id="878" name="Google Shape;878;p78"/>
          <p:cNvPicPr preferRelativeResize="0"/>
          <p:nvPr/>
        </p:nvPicPr>
        <p:blipFill>
          <a:blip r:embed="rId4">
            <a:alphaModFix/>
          </a:blip>
          <a:stretch>
            <a:fillRect/>
          </a:stretch>
        </p:blipFill>
        <p:spPr>
          <a:xfrm>
            <a:off x="7434038" y="3446538"/>
            <a:ext cx="1398175" cy="1398175"/>
          </a:xfrm>
          <a:prstGeom prst="rect">
            <a:avLst/>
          </a:prstGeom>
          <a:noFill/>
          <a:ln>
            <a:noFill/>
          </a:ln>
        </p:spPr>
      </p:pic>
      <p:pic>
        <p:nvPicPr>
          <p:cNvPr id="879" name="Google Shape;879;p78"/>
          <p:cNvPicPr preferRelativeResize="0"/>
          <p:nvPr/>
        </p:nvPicPr>
        <p:blipFill>
          <a:blip r:embed="rId5">
            <a:alphaModFix/>
          </a:blip>
          <a:stretch>
            <a:fillRect/>
          </a:stretch>
        </p:blipFill>
        <p:spPr>
          <a:xfrm>
            <a:off x="7933025" y="7737903"/>
            <a:ext cx="1398175" cy="1398175"/>
          </a:xfrm>
          <a:prstGeom prst="rect">
            <a:avLst/>
          </a:prstGeom>
          <a:noFill/>
          <a:ln>
            <a:noFill/>
          </a:ln>
        </p:spPr>
      </p:pic>
      <p:cxnSp>
        <p:nvCxnSpPr>
          <p:cNvPr id="880" name="Google Shape;880;p78"/>
          <p:cNvCxnSpPr/>
          <p:nvPr/>
        </p:nvCxnSpPr>
        <p:spPr>
          <a:xfrm flipH="1" rot="10800000">
            <a:off x="9431038" y="4171500"/>
            <a:ext cx="1366200" cy="2400"/>
          </a:xfrm>
          <a:prstGeom prst="straightConnector1">
            <a:avLst/>
          </a:prstGeom>
          <a:noFill/>
          <a:ln cap="flat" cmpd="sng" w="38100">
            <a:solidFill>
              <a:schemeClr val="dk1"/>
            </a:solidFill>
            <a:prstDash val="solid"/>
            <a:round/>
            <a:headEnd len="med" w="med" type="none"/>
            <a:tailEnd len="med" w="med" type="triangle"/>
          </a:ln>
        </p:spPr>
      </p:cxnSp>
      <p:cxnSp>
        <p:nvCxnSpPr>
          <p:cNvPr id="881" name="Google Shape;881;p78"/>
          <p:cNvCxnSpPr/>
          <p:nvPr/>
        </p:nvCxnSpPr>
        <p:spPr>
          <a:xfrm>
            <a:off x="13837750" y="4161363"/>
            <a:ext cx="670500" cy="17400"/>
          </a:xfrm>
          <a:prstGeom prst="straightConnector1">
            <a:avLst/>
          </a:prstGeom>
          <a:noFill/>
          <a:ln cap="flat" cmpd="sng" w="38100">
            <a:solidFill>
              <a:schemeClr val="dk1"/>
            </a:solidFill>
            <a:prstDash val="solid"/>
            <a:round/>
            <a:headEnd len="med" w="med" type="none"/>
            <a:tailEnd len="med" w="med" type="triangle"/>
          </a:ln>
        </p:spPr>
      </p:cxnSp>
      <p:sp>
        <p:nvSpPr>
          <p:cNvPr id="882" name="Google Shape;882;p78"/>
          <p:cNvSpPr txBox="1"/>
          <p:nvPr/>
        </p:nvSpPr>
        <p:spPr>
          <a:xfrm>
            <a:off x="7054925" y="494202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Producer</a:t>
            </a:r>
            <a:endParaRPr sz="2400">
              <a:solidFill>
                <a:srgbClr val="040531"/>
              </a:solidFill>
              <a:latin typeface="Montserrat SemiBold"/>
              <a:ea typeface="Montserrat SemiBold"/>
              <a:cs typeface="Montserrat SemiBold"/>
              <a:sym typeface="Montserrat SemiBold"/>
            </a:endParaRPr>
          </a:p>
        </p:txBody>
      </p:sp>
      <p:sp>
        <p:nvSpPr>
          <p:cNvPr id="883" name="Google Shape;883;p78"/>
          <p:cNvSpPr txBox="1"/>
          <p:nvPr/>
        </p:nvSpPr>
        <p:spPr>
          <a:xfrm>
            <a:off x="7553913" y="913607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Consumer</a:t>
            </a:r>
            <a:endParaRPr sz="2400">
              <a:solidFill>
                <a:srgbClr val="040531"/>
              </a:solidFill>
              <a:latin typeface="Montserrat SemiBold"/>
              <a:ea typeface="Montserrat SemiBold"/>
              <a:cs typeface="Montserrat SemiBold"/>
              <a:sym typeface="Montserrat SemiBold"/>
            </a:endParaRPr>
          </a:p>
        </p:txBody>
      </p:sp>
      <p:sp>
        <p:nvSpPr>
          <p:cNvPr id="884" name="Google Shape;884;p78"/>
          <p:cNvSpPr/>
          <p:nvPr/>
        </p:nvSpPr>
        <p:spPr>
          <a:xfrm>
            <a:off x="11457887" y="4721850"/>
            <a:ext cx="1398154" cy="3970360"/>
          </a:xfrm>
          <a:custGeom>
            <a:rect b="b" l="l" r="r" t="t"/>
            <a:pathLst>
              <a:path extrusionOk="0" h="19787" w="20695">
                <a:moveTo>
                  <a:pt x="0" y="0"/>
                </a:moveTo>
                <a:lnTo>
                  <a:pt x="0" y="19787"/>
                </a:lnTo>
                <a:lnTo>
                  <a:pt x="20695" y="19787"/>
                </a:lnTo>
              </a:path>
            </a:pathLst>
          </a:custGeom>
          <a:noFill/>
          <a:ln cap="flat" cmpd="sng" w="38100">
            <a:solidFill>
              <a:schemeClr val="dk1"/>
            </a:solidFill>
            <a:prstDash val="solid"/>
            <a:round/>
            <a:headEnd len="med" w="med" type="none"/>
            <a:tailEnd len="med" w="med" type="triangle"/>
          </a:ln>
        </p:spPr>
      </p:sp>
      <p:sp>
        <p:nvSpPr>
          <p:cNvPr id="885" name="Google Shape;885;p78"/>
          <p:cNvSpPr/>
          <p:nvPr/>
        </p:nvSpPr>
        <p:spPr>
          <a:xfrm flipH="1">
            <a:off x="9938929" y="4721850"/>
            <a:ext cx="1290333" cy="3970360"/>
          </a:xfrm>
          <a:custGeom>
            <a:rect b="b" l="l" r="r" t="t"/>
            <a:pathLst>
              <a:path extrusionOk="0" h="19787" w="20695">
                <a:moveTo>
                  <a:pt x="0" y="0"/>
                </a:moveTo>
                <a:lnTo>
                  <a:pt x="0" y="19787"/>
                </a:lnTo>
                <a:lnTo>
                  <a:pt x="20695" y="19787"/>
                </a:lnTo>
              </a:path>
            </a:pathLst>
          </a:custGeom>
          <a:noFill/>
          <a:ln cap="flat" cmpd="sng" w="38100">
            <a:solidFill>
              <a:schemeClr val="dk1"/>
            </a:solidFill>
            <a:prstDash val="solid"/>
            <a:round/>
            <a:headEnd len="med" w="med" type="none"/>
            <a:tailEnd len="med" w="med" type="triangle"/>
          </a:ln>
        </p:spPr>
      </p:sp>
      <p:sp>
        <p:nvSpPr>
          <p:cNvPr id="886" name="Google Shape;886;p78"/>
          <p:cNvSpPr txBox="1"/>
          <p:nvPr/>
        </p:nvSpPr>
        <p:spPr>
          <a:xfrm>
            <a:off x="12582750" y="4505813"/>
            <a:ext cx="998400" cy="43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ACLs</a:t>
            </a:r>
            <a:endParaRPr sz="2400">
              <a:solidFill>
                <a:srgbClr val="040531"/>
              </a:solidFill>
              <a:latin typeface="Montserrat SemiBold"/>
              <a:ea typeface="Montserrat SemiBold"/>
              <a:cs typeface="Montserrat SemiBold"/>
              <a:sym typeface="Montserrat SemiBold"/>
            </a:endParaRPr>
          </a:p>
        </p:txBody>
      </p:sp>
      <p:sp>
        <p:nvSpPr>
          <p:cNvPr id="887" name="Google Shape;887;p78"/>
          <p:cNvSpPr txBox="1"/>
          <p:nvPr/>
        </p:nvSpPr>
        <p:spPr>
          <a:xfrm>
            <a:off x="16330650" y="4505813"/>
            <a:ext cx="998400" cy="43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ACLs</a:t>
            </a:r>
            <a:endParaRPr sz="2400">
              <a:solidFill>
                <a:srgbClr val="040531"/>
              </a:solidFill>
              <a:latin typeface="Montserrat SemiBold"/>
              <a:ea typeface="Montserrat SemiBold"/>
              <a:cs typeface="Montserrat SemiBold"/>
              <a:sym typeface="Montserrat Semi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1" name="Shape 891"/>
        <p:cNvGrpSpPr/>
        <p:nvPr/>
      </p:nvGrpSpPr>
      <p:grpSpPr>
        <a:xfrm>
          <a:off x="0" y="0"/>
          <a:ext cx="0" cy="0"/>
          <a:chOff x="0" y="0"/>
          <a:chExt cx="0" cy="0"/>
        </a:xfrm>
      </p:grpSpPr>
      <p:sp>
        <p:nvSpPr>
          <p:cNvPr id="892" name="Google Shape;892;p79"/>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How Kafka applies ACLs</a:t>
            </a:r>
            <a:endParaRPr/>
          </a:p>
        </p:txBody>
      </p:sp>
      <p:sp>
        <p:nvSpPr>
          <p:cNvPr id="893" name="Google Shape;893;p79"/>
          <p:cNvSpPr/>
          <p:nvPr/>
        </p:nvSpPr>
        <p:spPr>
          <a:xfrm>
            <a:off x="5305925" y="3052375"/>
            <a:ext cx="13677900" cy="2530200"/>
          </a:xfrm>
          <a:prstGeom prst="roundRect">
            <a:avLst>
              <a:gd fmla="val 4202" name="adj"/>
            </a:avLst>
          </a:prstGeom>
          <a:solidFill>
            <a:srgbClr val="F4FCFF"/>
          </a:solidFill>
          <a:ln cap="flat" cmpd="sng" w="19050">
            <a:solidFill>
              <a:srgbClr val="040531"/>
            </a:solidFill>
            <a:prstDash val="solid"/>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40531"/>
              </a:solidFill>
              <a:latin typeface="Montserrat SemiBold"/>
              <a:ea typeface="Montserrat SemiBold"/>
              <a:cs typeface="Montserrat SemiBold"/>
              <a:sym typeface="Montserrat SemiBold"/>
            </a:endParaRPr>
          </a:p>
        </p:txBody>
      </p:sp>
      <p:sp>
        <p:nvSpPr>
          <p:cNvPr id="894" name="Google Shape;894;p79"/>
          <p:cNvSpPr txBox="1"/>
          <p:nvPr>
            <p:ph idx="1" type="body"/>
          </p:nvPr>
        </p:nvSpPr>
        <p:spPr>
          <a:xfrm>
            <a:off x="5497050" y="3601825"/>
            <a:ext cx="13389900" cy="1431300"/>
          </a:xfrm>
          <a:prstGeom prst="rect">
            <a:avLst/>
          </a:prstGeom>
        </p:spPr>
        <p:txBody>
          <a:bodyPr anchorCtr="0" anchor="t" bIns="121875" lIns="0" spcFirstLastPara="1" rIns="121900" wrap="square" tIns="0">
            <a:noAutofit/>
          </a:bodyPr>
          <a:lstStyle/>
          <a:p>
            <a:pPr indent="0" lvl="0" marL="0" rtl="0" algn="l">
              <a:spcBef>
                <a:spcPts val="1000"/>
              </a:spcBef>
              <a:spcAft>
                <a:spcPts val="0"/>
              </a:spcAft>
              <a:buNone/>
            </a:pPr>
            <a:r>
              <a:rPr b="1" lang="en"/>
              <a:t>Broker configuration (with ZooKeeper)</a:t>
            </a:r>
            <a:endParaRPr b="1"/>
          </a:p>
          <a:p>
            <a:pPr indent="457200" lvl="0" marL="0" rtl="0" algn="l">
              <a:spcBef>
                <a:spcPts val="1000"/>
              </a:spcBef>
              <a:spcAft>
                <a:spcPts val="0"/>
              </a:spcAft>
              <a:buNone/>
            </a:pPr>
            <a:r>
              <a:rPr b="1" lang="en"/>
              <a:t>authorizer.class.name</a:t>
            </a:r>
            <a:r>
              <a:rPr lang="en"/>
              <a:t>=kafka.security.authorizer.AclAuthorizer</a:t>
            </a:r>
            <a:endParaRPr/>
          </a:p>
        </p:txBody>
      </p:sp>
      <p:sp>
        <p:nvSpPr>
          <p:cNvPr id="895" name="Google Shape;895;p79"/>
          <p:cNvSpPr/>
          <p:nvPr/>
        </p:nvSpPr>
        <p:spPr>
          <a:xfrm>
            <a:off x="5305925" y="6511625"/>
            <a:ext cx="13677900" cy="2643900"/>
          </a:xfrm>
          <a:prstGeom prst="roundRect">
            <a:avLst>
              <a:gd fmla="val 4202" name="adj"/>
            </a:avLst>
          </a:prstGeom>
          <a:solidFill>
            <a:srgbClr val="F4FCFF"/>
          </a:solidFill>
          <a:ln cap="flat" cmpd="sng" w="19050">
            <a:solidFill>
              <a:srgbClr val="040531"/>
            </a:solidFill>
            <a:prstDash val="solid"/>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40531"/>
              </a:solidFill>
              <a:latin typeface="Montserrat SemiBold"/>
              <a:ea typeface="Montserrat SemiBold"/>
              <a:cs typeface="Montserrat SemiBold"/>
              <a:sym typeface="Montserrat Semi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9" name="Shape 899"/>
        <p:cNvGrpSpPr/>
        <p:nvPr/>
      </p:nvGrpSpPr>
      <p:grpSpPr>
        <a:xfrm>
          <a:off x="0" y="0"/>
          <a:ext cx="0" cy="0"/>
          <a:chOff x="0" y="0"/>
          <a:chExt cx="0" cy="0"/>
        </a:xfrm>
      </p:grpSpPr>
      <p:sp>
        <p:nvSpPr>
          <p:cNvPr id="900" name="Google Shape;900;p80"/>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How Kafka applies ACLs</a:t>
            </a:r>
            <a:endParaRPr/>
          </a:p>
        </p:txBody>
      </p:sp>
      <p:sp>
        <p:nvSpPr>
          <p:cNvPr id="901" name="Google Shape;901;p80"/>
          <p:cNvSpPr/>
          <p:nvPr/>
        </p:nvSpPr>
        <p:spPr>
          <a:xfrm>
            <a:off x="5305925" y="3052375"/>
            <a:ext cx="13677900" cy="2530200"/>
          </a:xfrm>
          <a:prstGeom prst="roundRect">
            <a:avLst>
              <a:gd fmla="val 4202" name="adj"/>
            </a:avLst>
          </a:prstGeom>
          <a:solidFill>
            <a:srgbClr val="F4FCFF"/>
          </a:solidFill>
          <a:ln cap="flat" cmpd="sng" w="19050">
            <a:solidFill>
              <a:srgbClr val="040531"/>
            </a:solidFill>
            <a:prstDash val="solid"/>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40531"/>
              </a:solidFill>
              <a:latin typeface="Montserrat SemiBold"/>
              <a:ea typeface="Montserrat SemiBold"/>
              <a:cs typeface="Montserrat SemiBold"/>
              <a:sym typeface="Montserrat SemiBold"/>
            </a:endParaRPr>
          </a:p>
        </p:txBody>
      </p:sp>
      <p:sp>
        <p:nvSpPr>
          <p:cNvPr id="902" name="Google Shape;902;p80"/>
          <p:cNvSpPr txBox="1"/>
          <p:nvPr>
            <p:ph idx="1" type="body"/>
          </p:nvPr>
        </p:nvSpPr>
        <p:spPr>
          <a:xfrm>
            <a:off x="5497050" y="3601825"/>
            <a:ext cx="13389900" cy="1431300"/>
          </a:xfrm>
          <a:prstGeom prst="rect">
            <a:avLst/>
          </a:prstGeom>
        </p:spPr>
        <p:txBody>
          <a:bodyPr anchorCtr="0" anchor="t" bIns="121875" lIns="0" spcFirstLastPara="1" rIns="121900" wrap="square" tIns="0">
            <a:noAutofit/>
          </a:bodyPr>
          <a:lstStyle/>
          <a:p>
            <a:pPr indent="0" lvl="0" marL="0" rtl="0" algn="l">
              <a:spcBef>
                <a:spcPts val="1000"/>
              </a:spcBef>
              <a:spcAft>
                <a:spcPts val="0"/>
              </a:spcAft>
              <a:buNone/>
            </a:pPr>
            <a:r>
              <a:rPr b="1" lang="en"/>
              <a:t>Broker configuration (with ZooKeeper)</a:t>
            </a:r>
            <a:endParaRPr b="1"/>
          </a:p>
          <a:p>
            <a:pPr indent="457200" lvl="0" marL="0" rtl="0" algn="l">
              <a:spcBef>
                <a:spcPts val="1000"/>
              </a:spcBef>
              <a:spcAft>
                <a:spcPts val="0"/>
              </a:spcAft>
              <a:buNone/>
            </a:pPr>
            <a:r>
              <a:rPr b="1" lang="en"/>
              <a:t>authorizer.class.name</a:t>
            </a:r>
            <a:r>
              <a:rPr lang="en"/>
              <a:t>=kafka.security.authorizer.AclAuthorizer</a:t>
            </a:r>
            <a:endParaRPr/>
          </a:p>
        </p:txBody>
      </p:sp>
      <p:sp>
        <p:nvSpPr>
          <p:cNvPr id="903" name="Google Shape;903;p80"/>
          <p:cNvSpPr/>
          <p:nvPr/>
        </p:nvSpPr>
        <p:spPr>
          <a:xfrm>
            <a:off x="5305925" y="6511625"/>
            <a:ext cx="13677900" cy="2643900"/>
          </a:xfrm>
          <a:prstGeom prst="roundRect">
            <a:avLst>
              <a:gd fmla="val 4202" name="adj"/>
            </a:avLst>
          </a:prstGeom>
          <a:solidFill>
            <a:srgbClr val="F4FCFF"/>
          </a:solidFill>
          <a:ln cap="flat" cmpd="sng" w="19050">
            <a:solidFill>
              <a:srgbClr val="040531"/>
            </a:solidFill>
            <a:prstDash val="solid"/>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40531"/>
              </a:solidFill>
              <a:latin typeface="Montserrat SemiBold"/>
              <a:ea typeface="Montserrat SemiBold"/>
              <a:cs typeface="Montserrat SemiBold"/>
              <a:sym typeface="Montserrat SemiBold"/>
            </a:endParaRPr>
          </a:p>
        </p:txBody>
      </p:sp>
      <p:sp>
        <p:nvSpPr>
          <p:cNvPr id="904" name="Google Shape;904;p80"/>
          <p:cNvSpPr txBox="1"/>
          <p:nvPr>
            <p:ph idx="1" type="body"/>
          </p:nvPr>
        </p:nvSpPr>
        <p:spPr>
          <a:xfrm>
            <a:off x="5497050" y="6883025"/>
            <a:ext cx="13389900" cy="1507500"/>
          </a:xfrm>
          <a:prstGeom prst="rect">
            <a:avLst/>
          </a:prstGeom>
        </p:spPr>
        <p:txBody>
          <a:bodyPr anchorCtr="0" anchor="t" bIns="121875" lIns="0" spcFirstLastPara="1" rIns="121900" wrap="square" tIns="0">
            <a:noAutofit/>
          </a:bodyPr>
          <a:lstStyle/>
          <a:p>
            <a:pPr indent="0" lvl="0" marL="0" rtl="0" algn="l">
              <a:spcBef>
                <a:spcPts val="1000"/>
              </a:spcBef>
              <a:spcAft>
                <a:spcPts val="0"/>
              </a:spcAft>
              <a:buNone/>
            </a:pPr>
            <a:r>
              <a:rPr b="1" lang="en"/>
              <a:t>KRaft (no ZooKeeper)</a:t>
            </a:r>
            <a:endParaRPr/>
          </a:p>
          <a:p>
            <a:pPr indent="457200" lvl="0" marL="0" rtl="0" algn="l">
              <a:spcBef>
                <a:spcPts val="1000"/>
              </a:spcBef>
              <a:spcAft>
                <a:spcPts val="0"/>
              </a:spcAft>
              <a:buNone/>
            </a:pPr>
            <a:r>
              <a:rPr lang="en"/>
              <a:t>Uses StandardAuthorizer by default</a:t>
            </a:r>
            <a:endParaRPr/>
          </a:p>
          <a:p>
            <a:pPr indent="457200" lvl="0" marL="0" rtl="0" algn="l">
              <a:spcBef>
                <a:spcPts val="1000"/>
              </a:spcBef>
              <a:spcAft>
                <a:spcPts val="0"/>
              </a:spcAft>
              <a:buNone/>
            </a:pPr>
            <a:r>
              <a:rPr lang="en"/>
              <a:t>ACLs stored in __cluster_metadata topic</a:t>
            </a:r>
            <a:endParaRPr/>
          </a:p>
          <a:p>
            <a:pPr indent="0" lvl="0" marL="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8" name="Shape 908"/>
        <p:cNvGrpSpPr/>
        <p:nvPr/>
      </p:nvGrpSpPr>
      <p:grpSpPr>
        <a:xfrm>
          <a:off x="0" y="0"/>
          <a:ext cx="0" cy="0"/>
          <a:chOff x="0" y="0"/>
          <a:chExt cx="0" cy="0"/>
        </a:xfrm>
      </p:grpSpPr>
      <p:sp>
        <p:nvSpPr>
          <p:cNvPr id="909" name="Google Shape;909;p81"/>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How Kafka applies ACLs</a:t>
            </a:r>
            <a:endParaRPr/>
          </a:p>
        </p:txBody>
      </p:sp>
      <p:sp>
        <p:nvSpPr>
          <p:cNvPr id="910" name="Google Shape;910;p81"/>
          <p:cNvSpPr/>
          <p:nvPr/>
        </p:nvSpPr>
        <p:spPr>
          <a:xfrm>
            <a:off x="5305925" y="3052375"/>
            <a:ext cx="13677900" cy="2530200"/>
          </a:xfrm>
          <a:prstGeom prst="roundRect">
            <a:avLst>
              <a:gd fmla="val 4202" name="adj"/>
            </a:avLst>
          </a:prstGeom>
          <a:solidFill>
            <a:srgbClr val="F4FCFF"/>
          </a:solidFill>
          <a:ln cap="flat" cmpd="sng" w="19050">
            <a:solidFill>
              <a:srgbClr val="040531"/>
            </a:solidFill>
            <a:prstDash val="solid"/>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40531"/>
              </a:solidFill>
              <a:latin typeface="Montserrat SemiBold"/>
              <a:ea typeface="Montserrat SemiBold"/>
              <a:cs typeface="Montserrat SemiBold"/>
              <a:sym typeface="Montserrat SemiBold"/>
            </a:endParaRPr>
          </a:p>
        </p:txBody>
      </p:sp>
      <p:sp>
        <p:nvSpPr>
          <p:cNvPr id="911" name="Google Shape;911;p81"/>
          <p:cNvSpPr txBox="1"/>
          <p:nvPr>
            <p:ph idx="1" type="body"/>
          </p:nvPr>
        </p:nvSpPr>
        <p:spPr>
          <a:xfrm>
            <a:off x="5497050" y="3601825"/>
            <a:ext cx="13389900" cy="1431300"/>
          </a:xfrm>
          <a:prstGeom prst="rect">
            <a:avLst/>
          </a:prstGeom>
        </p:spPr>
        <p:txBody>
          <a:bodyPr anchorCtr="0" anchor="t" bIns="121875" lIns="0" spcFirstLastPara="1" rIns="121900" wrap="square" tIns="0">
            <a:noAutofit/>
          </a:bodyPr>
          <a:lstStyle/>
          <a:p>
            <a:pPr indent="0" lvl="0" marL="0" rtl="0" algn="l">
              <a:spcBef>
                <a:spcPts val="1000"/>
              </a:spcBef>
              <a:spcAft>
                <a:spcPts val="0"/>
              </a:spcAft>
              <a:buNone/>
            </a:pPr>
            <a:r>
              <a:rPr b="1" lang="en"/>
              <a:t>Broker configuration (with ZooKeeper)</a:t>
            </a:r>
            <a:endParaRPr b="1"/>
          </a:p>
          <a:p>
            <a:pPr indent="457200" lvl="0" marL="0" rtl="0" algn="l">
              <a:spcBef>
                <a:spcPts val="1000"/>
              </a:spcBef>
              <a:spcAft>
                <a:spcPts val="0"/>
              </a:spcAft>
              <a:buNone/>
            </a:pPr>
            <a:r>
              <a:rPr b="1" lang="en"/>
              <a:t>authorizer.class.name</a:t>
            </a:r>
            <a:r>
              <a:rPr lang="en"/>
              <a:t>=kafka.security.authorizer.AclAuthorizer</a:t>
            </a:r>
            <a:endParaRPr/>
          </a:p>
        </p:txBody>
      </p:sp>
      <p:sp>
        <p:nvSpPr>
          <p:cNvPr id="912" name="Google Shape;912;p81"/>
          <p:cNvSpPr txBox="1"/>
          <p:nvPr/>
        </p:nvSpPr>
        <p:spPr>
          <a:xfrm>
            <a:off x="6880800" y="9690975"/>
            <a:ext cx="106224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200">
                <a:latin typeface="Montserrat"/>
                <a:ea typeface="Montserrat"/>
                <a:cs typeface="Montserrat"/>
                <a:sym typeface="Montserrat"/>
              </a:rPr>
              <a:t>Deny</a:t>
            </a:r>
            <a:r>
              <a:rPr lang="en" sz="7200">
                <a:latin typeface="Montserrat"/>
                <a:ea typeface="Montserrat"/>
                <a:cs typeface="Montserrat"/>
                <a:sym typeface="Montserrat"/>
              </a:rPr>
              <a:t> &gt; </a:t>
            </a:r>
            <a:r>
              <a:rPr b="1" lang="en" sz="7200">
                <a:latin typeface="Montserrat"/>
                <a:ea typeface="Montserrat"/>
                <a:cs typeface="Montserrat"/>
                <a:sym typeface="Montserrat"/>
              </a:rPr>
              <a:t>Allow</a:t>
            </a:r>
            <a:endParaRPr b="1" sz="7200">
              <a:latin typeface="Montserrat"/>
              <a:ea typeface="Montserrat"/>
              <a:cs typeface="Montserrat"/>
              <a:sym typeface="Montserrat"/>
            </a:endParaRPr>
          </a:p>
        </p:txBody>
      </p:sp>
      <p:sp>
        <p:nvSpPr>
          <p:cNvPr id="913" name="Google Shape;913;p81"/>
          <p:cNvSpPr/>
          <p:nvPr/>
        </p:nvSpPr>
        <p:spPr>
          <a:xfrm>
            <a:off x="5305925" y="6511625"/>
            <a:ext cx="13677900" cy="2643900"/>
          </a:xfrm>
          <a:prstGeom prst="roundRect">
            <a:avLst>
              <a:gd fmla="val 4202" name="adj"/>
            </a:avLst>
          </a:prstGeom>
          <a:solidFill>
            <a:srgbClr val="F4FCFF"/>
          </a:solidFill>
          <a:ln cap="flat" cmpd="sng" w="19050">
            <a:solidFill>
              <a:srgbClr val="040531"/>
            </a:solidFill>
            <a:prstDash val="solid"/>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40531"/>
              </a:solidFill>
              <a:latin typeface="Montserrat SemiBold"/>
              <a:ea typeface="Montserrat SemiBold"/>
              <a:cs typeface="Montserrat SemiBold"/>
              <a:sym typeface="Montserrat SemiBold"/>
            </a:endParaRPr>
          </a:p>
        </p:txBody>
      </p:sp>
      <p:sp>
        <p:nvSpPr>
          <p:cNvPr id="914" name="Google Shape;914;p81"/>
          <p:cNvSpPr txBox="1"/>
          <p:nvPr>
            <p:ph idx="1" type="body"/>
          </p:nvPr>
        </p:nvSpPr>
        <p:spPr>
          <a:xfrm>
            <a:off x="5497050" y="6883025"/>
            <a:ext cx="13389900" cy="1507500"/>
          </a:xfrm>
          <a:prstGeom prst="rect">
            <a:avLst/>
          </a:prstGeom>
        </p:spPr>
        <p:txBody>
          <a:bodyPr anchorCtr="0" anchor="t" bIns="121875" lIns="0" spcFirstLastPara="1" rIns="121900" wrap="square" tIns="0">
            <a:noAutofit/>
          </a:bodyPr>
          <a:lstStyle/>
          <a:p>
            <a:pPr indent="0" lvl="0" marL="0" rtl="0" algn="l">
              <a:spcBef>
                <a:spcPts val="1000"/>
              </a:spcBef>
              <a:spcAft>
                <a:spcPts val="0"/>
              </a:spcAft>
              <a:buNone/>
            </a:pPr>
            <a:r>
              <a:rPr b="1" lang="en"/>
              <a:t>KRaft (no ZooKeeper)</a:t>
            </a:r>
            <a:endParaRPr/>
          </a:p>
          <a:p>
            <a:pPr indent="457200" lvl="0" marL="0" rtl="0" algn="l">
              <a:spcBef>
                <a:spcPts val="1000"/>
              </a:spcBef>
              <a:spcAft>
                <a:spcPts val="0"/>
              </a:spcAft>
              <a:buNone/>
            </a:pPr>
            <a:r>
              <a:rPr lang="en"/>
              <a:t>Uses StandardAuthorizer by default</a:t>
            </a:r>
            <a:endParaRPr/>
          </a:p>
          <a:p>
            <a:pPr indent="457200" lvl="0" marL="0" rtl="0" algn="l">
              <a:spcBef>
                <a:spcPts val="1000"/>
              </a:spcBef>
              <a:spcAft>
                <a:spcPts val="0"/>
              </a:spcAft>
              <a:buNone/>
            </a:pPr>
            <a:r>
              <a:rPr lang="en"/>
              <a:t>ACLs stored in __cluster_metadata topic</a:t>
            </a:r>
            <a:endParaRPr/>
          </a:p>
          <a:p>
            <a:pPr indent="0" lvl="0" marL="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8" name="Shape 918"/>
        <p:cNvGrpSpPr/>
        <p:nvPr/>
      </p:nvGrpSpPr>
      <p:grpSpPr>
        <a:xfrm>
          <a:off x="0" y="0"/>
          <a:ext cx="0" cy="0"/>
          <a:chOff x="0" y="0"/>
          <a:chExt cx="0" cy="0"/>
        </a:xfrm>
      </p:grpSpPr>
      <p:sp>
        <p:nvSpPr>
          <p:cNvPr id="919" name="Google Shape;919;p82"/>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Customizing access control</a:t>
            </a:r>
            <a:endParaRPr/>
          </a:p>
        </p:txBody>
      </p:sp>
      <p:grpSp>
        <p:nvGrpSpPr>
          <p:cNvPr id="920" name="Google Shape;920;p82"/>
          <p:cNvGrpSpPr/>
          <p:nvPr/>
        </p:nvGrpSpPr>
        <p:grpSpPr>
          <a:xfrm>
            <a:off x="9246423" y="6442844"/>
            <a:ext cx="14462402" cy="5382256"/>
            <a:chOff x="2549298" y="3952269"/>
            <a:chExt cx="14462402" cy="5382256"/>
          </a:xfrm>
        </p:grpSpPr>
        <p:grpSp>
          <p:nvGrpSpPr>
            <p:cNvPr id="921" name="Google Shape;921;p82"/>
            <p:cNvGrpSpPr/>
            <p:nvPr/>
          </p:nvGrpSpPr>
          <p:grpSpPr>
            <a:xfrm>
              <a:off x="2549298" y="7930238"/>
              <a:ext cx="2745264" cy="696874"/>
              <a:chOff x="7846135" y="4649149"/>
              <a:chExt cx="2055300" cy="3582900"/>
            </a:xfrm>
          </p:grpSpPr>
          <p:sp>
            <p:nvSpPr>
              <p:cNvPr id="922" name="Google Shape;922;p82"/>
              <p:cNvSpPr/>
              <p:nvPr/>
            </p:nvSpPr>
            <p:spPr>
              <a:xfrm>
                <a:off x="7846135" y="4649149"/>
                <a:ext cx="2055300" cy="3582900"/>
              </a:xfrm>
              <a:prstGeom prst="roundRect">
                <a:avLst>
                  <a:gd fmla="val 6746" name="adj"/>
                </a:avLst>
              </a:prstGeom>
              <a:solidFill>
                <a:schemeClr val="lt1"/>
              </a:solidFill>
              <a:ln cap="flat" cmpd="sng" w="38100">
                <a:solidFill>
                  <a:srgbClr val="0405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latin typeface="Montserrat SemiBold"/>
                  <a:ea typeface="Montserrat SemiBold"/>
                  <a:cs typeface="Montserrat SemiBold"/>
                  <a:sym typeface="Montserrat SemiBold"/>
                </a:endParaRPr>
              </a:p>
            </p:txBody>
          </p:sp>
          <p:sp>
            <p:nvSpPr>
              <p:cNvPr id="923" name="Google Shape;923;p82"/>
              <p:cNvSpPr txBox="1"/>
              <p:nvPr/>
            </p:nvSpPr>
            <p:spPr>
              <a:xfrm>
                <a:off x="7894201" y="5133082"/>
                <a:ext cx="1918200" cy="26526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040531"/>
                    </a:solidFill>
                    <a:latin typeface="Montserrat SemiBold"/>
                    <a:ea typeface="Montserrat SemiBold"/>
                    <a:cs typeface="Montserrat SemiBold"/>
                    <a:sym typeface="Montserrat SemiBold"/>
                  </a:rPr>
                  <a:t>Authentication</a:t>
                </a:r>
                <a:endParaRPr sz="2000">
                  <a:solidFill>
                    <a:srgbClr val="040531"/>
                  </a:solidFill>
                  <a:latin typeface="Montserrat SemiBold"/>
                  <a:ea typeface="Montserrat SemiBold"/>
                  <a:cs typeface="Montserrat SemiBold"/>
                  <a:sym typeface="Montserrat SemiBold"/>
                </a:endParaRPr>
              </a:p>
            </p:txBody>
          </p:sp>
        </p:grpSp>
        <p:grpSp>
          <p:nvGrpSpPr>
            <p:cNvPr id="924" name="Google Shape;924;p82"/>
            <p:cNvGrpSpPr/>
            <p:nvPr/>
          </p:nvGrpSpPr>
          <p:grpSpPr>
            <a:xfrm>
              <a:off x="6118900" y="7608775"/>
              <a:ext cx="2535900" cy="1339800"/>
              <a:chOff x="6118900" y="7608775"/>
              <a:chExt cx="2535900" cy="1339800"/>
            </a:xfrm>
          </p:grpSpPr>
          <p:sp>
            <p:nvSpPr>
              <p:cNvPr id="925" name="Google Shape;925;p82"/>
              <p:cNvSpPr/>
              <p:nvPr/>
            </p:nvSpPr>
            <p:spPr>
              <a:xfrm>
                <a:off x="6118900" y="7608775"/>
                <a:ext cx="2535900" cy="1339800"/>
              </a:xfrm>
              <a:prstGeom prst="roundRect">
                <a:avLst>
                  <a:gd fmla="val 6746" name="adj"/>
                </a:avLst>
              </a:prstGeom>
              <a:solidFill>
                <a:schemeClr val="lt1"/>
              </a:solidFill>
              <a:ln cap="flat" cmpd="sng" w="38100">
                <a:solidFill>
                  <a:srgbClr val="04053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Montserrat SemiBold"/>
                    <a:ea typeface="Montserrat SemiBold"/>
                    <a:cs typeface="Montserrat SemiBold"/>
                    <a:sym typeface="Montserrat SemiBold"/>
                  </a:rPr>
                  <a:t>Principal</a:t>
                </a:r>
                <a:endParaRPr sz="2000">
                  <a:latin typeface="Montserrat SemiBold"/>
                  <a:ea typeface="Montserrat SemiBold"/>
                  <a:cs typeface="Montserrat SemiBold"/>
                  <a:sym typeface="Montserrat SemiBold"/>
                </a:endParaRPr>
              </a:p>
            </p:txBody>
          </p:sp>
          <p:grpSp>
            <p:nvGrpSpPr>
              <p:cNvPr id="926" name="Google Shape;926;p82"/>
              <p:cNvGrpSpPr/>
              <p:nvPr/>
            </p:nvGrpSpPr>
            <p:grpSpPr>
              <a:xfrm>
                <a:off x="6389374" y="8065114"/>
                <a:ext cx="1994971" cy="527761"/>
                <a:chOff x="7454650" y="4649175"/>
                <a:chExt cx="2939400" cy="3582900"/>
              </a:xfrm>
            </p:grpSpPr>
            <p:sp>
              <p:nvSpPr>
                <p:cNvPr id="927" name="Google Shape;927;p82"/>
                <p:cNvSpPr/>
                <p:nvPr/>
              </p:nvSpPr>
              <p:spPr>
                <a:xfrm>
                  <a:off x="7454650" y="4649175"/>
                  <a:ext cx="2939400" cy="3582900"/>
                </a:xfrm>
                <a:prstGeom prst="roundRect">
                  <a:avLst>
                    <a:gd fmla="val 6746" name="adj"/>
                  </a:avLst>
                </a:prstGeom>
                <a:solidFill>
                  <a:schemeClr val="lt1"/>
                </a:solidFill>
                <a:ln cap="flat" cmpd="sng" w="38100">
                  <a:solidFill>
                    <a:srgbClr val="0405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latin typeface="Montserrat SemiBold"/>
                    <a:ea typeface="Montserrat SemiBold"/>
                    <a:cs typeface="Montserrat SemiBold"/>
                    <a:sym typeface="Montserrat SemiBold"/>
                  </a:endParaRPr>
                </a:p>
              </p:txBody>
            </p:sp>
            <p:sp>
              <p:nvSpPr>
                <p:cNvPr id="928" name="Google Shape;928;p82"/>
                <p:cNvSpPr txBox="1"/>
                <p:nvPr/>
              </p:nvSpPr>
              <p:spPr>
                <a:xfrm>
                  <a:off x="7846153" y="4787219"/>
                  <a:ext cx="2156400" cy="23484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040531"/>
                      </a:solidFill>
                      <a:latin typeface="Montserrat SemiBold"/>
                      <a:ea typeface="Montserrat SemiBold"/>
                      <a:cs typeface="Montserrat SemiBold"/>
                      <a:sym typeface="Montserrat SemiBold"/>
                    </a:rPr>
                    <a:t>User: Bob</a:t>
                  </a:r>
                  <a:endParaRPr sz="2000">
                    <a:solidFill>
                      <a:srgbClr val="040531"/>
                    </a:solidFill>
                    <a:latin typeface="Montserrat SemiBold"/>
                    <a:ea typeface="Montserrat SemiBold"/>
                    <a:cs typeface="Montserrat SemiBold"/>
                    <a:sym typeface="Montserrat SemiBold"/>
                  </a:endParaRPr>
                </a:p>
                <a:p>
                  <a:pPr indent="0" lvl="0" marL="0" rtl="0" algn="l">
                    <a:spcBef>
                      <a:spcPts val="0"/>
                    </a:spcBef>
                    <a:spcAft>
                      <a:spcPts val="0"/>
                    </a:spcAft>
                    <a:buNone/>
                  </a:pPr>
                  <a:r>
                    <a:t/>
                  </a:r>
                  <a:endParaRPr sz="2400">
                    <a:solidFill>
                      <a:srgbClr val="040531"/>
                    </a:solidFill>
                    <a:latin typeface="Montserrat SemiBold"/>
                    <a:ea typeface="Montserrat SemiBold"/>
                    <a:cs typeface="Montserrat SemiBold"/>
                    <a:sym typeface="Montserrat SemiBold"/>
                  </a:endParaRPr>
                </a:p>
              </p:txBody>
            </p:sp>
          </p:grpSp>
        </p:grpSp>
        <p:sp>
          <p:nvSpPr>
            <p:cNvPr id="929" name="Google Shape;929;p82"/>
            <p:cNvSpPr/>
            <p:nvPr/>
          </p:nvSpPr>
          <p:spPr>
            <a:xfrm>
              <a:off x="9479149" y="7537071"/>
              <a:ext cx="2396400" cy="1483200"/>
            </a:xfrm>
            <a:prstGeom prst="roundRect">
              <a:avLst>
                <a:gd fmla="val 6746" name="adj"/>
              </a:avLst>
            </a:prstGeom>
            <a:solidFill>
              <a:schemeClr val="lt1"/>
            </a:solidFill>
            <a:ln cap="flat" cmpd="sng" w="38100">
              <a:solidFill>
                <a:srgbClr val="0405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Montserrat SemiBold"/>
                  <a:ea typeface="Montserrat SemiBold"/>
                  <a:cs typeface="Montserrat SemiBold"/>
                  <a:sym typeface="Montserrat SemiBold"/>
                </a:rPr>
                <a:t>Custom Authorizer</a:t>
              </a:r>
              <a:endParaRPr sz="2000">
                <a:latin typeface="Montserrat SemiBold"/>
                <a:ea typeface="Montserrat SemiBold"/>
                <a:cs typeface="Montserrat SemiBold"/>
                <a:sym typeface="Montserrat SemiBold"/>
              </a:endParaRPr>
            </a:p>
          </p:txBody>
        </p:sp>
        <p:grpSp>
          <p:nvGrpSpPr>
            <p:cNvPr id="930" name="Google Shape;930;p82"/>
            <p:cNvGrpSpPr/>
            <p:nvPr/>
          </p:nvGrpSpPr>
          <p:grpSpPr>
            <a:xfrm>
              <a:off x="12781100" y="7222825"/>
              <a:ext cx="4230600" cy="2111700"/>
              <a:chOff x="14848075" y="8303475"/>
              <a:chExt cx="4230600" cy="2111700"/>
            </a:xfrm>
          </p:grpSpPr>
          <p:sp>
            <p:nvSpPr>
              <p:cNvPr id="931" name="Google Shape;931;p82"/>
              <p:cNvSpPr/>
              <p:nvPr/>
            </p:nvSpPr>
            <p:spPr>
              <a:xfrm>
                <a:off x="14848075" y="8303475"/>
                <a:ext cx="4230600" cy="2111700"/>
              </a:xfrm>
              <a:prstGeom prst="roundRect">
                <a:avLst>
                  <a:gd fmla="val 6746" name="adj"/>
                </a:avLst>
              </a:prstGeom>
              <a:solidFill>
                <a:schemeClr val="lt1"/>
              </a:solidFill>
              <a:ln cap="flat" cmpd="sng" w="38100">
                <a:solidFill>
                  <a:srgbClr val="04053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Montserrat SemiBold"/>
                    <a:ea typeface="Montserrat SemiBold"/>
                    <a:cs typeface="Montserrat SemiBold"/>
                    <a:sym typeface="Montserrat SemiBold"/>
                  </a:rPr>
                  <a:t>Topic: Finance</a:t>
                </a:r>
                <a:endParaRPr sz="2000">
                  <a:latin typeface="Montserrat SemiBold"/>
                  <a:ea typeface="Montserrat SemiBold"/>
                  <a:cs typeface="Montserrat SemiBold"/>
                  <a:sym typeface="Montserrat SemiBold"/>
                </a:endParaRPr>
              </a:p>
            </p:txBody>
          </p:sp>
          <p:grpSp>
            <p:nvGrpSpPr>
              <p:cNvPr id="932" name="Google Shape;932;p82"/>
              <p:cNvGrpSpPr/>
              <p:nvPr/>
            </p:nvGrpSpPr>
            <p:grpSpPr>
              <a:xfrm>
                <a:off x="15082649" y="8873171"/>
                <a:ext cx="3777458" cy="1249009"/>
                <a:chOff x="7477488" y="5575793"/>
                <a:chExt cx="2489100" cy="12126300"/>
              </a:xfrm>
            </p:grpSpPr>
            <p:sp>
              <p:nvSpPr>
                <p:cNvPr id="933" name="Google Shape;933;p82"/>
                <p:cNvSpPr/>
                <p:nvPr/>
              </p:nvSpPr>
              <p:spPr>
                <a:xfrm>
                  <a:off x="7477488" y="5575793"/>
                  <a:ext cx="2489100" cy="12126300"/>
                </a:xfrm>
                <a:prstGeom prst="roundRect">
                  <a:avLst>
                    <a:gd fmla="val 6746" name="adj"/>
                  </a:avLst>
                </a:prstGeom>
                <a:solidFill>
                  <a:schemeClr val="lt1"/>
                </a:solidFill>
                <a:ln cap="flat" cmpd="sng" w="38100">
                  <a:solidFill>
                    <a:srgbClr val="0405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latin typeface="Montserrat SemiBold"/>
                    <a:ea typeface="Montserrat SemiBold"/>
                    <a:cs typeface="Montserrat SemiBold"/>
                    <a:sym typeface="Montserrat SemiBold"/>
                  </a:endParaRPr>
                </a:p>
              </p:txBody>
            </p:sp>
            <p:sp>
              <p:nvSpPr>
                <p:cNvPr id="934" name="Google Shape;934;p82"/>
                <p:cNvSpPr txBox="1"/>
                <p:nvPr/>
              </p:nvSpPr>
              <p:spPr>
                <a:xfrm>
                  <a:off x="7555194" y="6361388"/>
                  <a:ext cx="2333700" cy="10998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rgbClr val="040531"/>
                      </a:solidFill>
                      <a:latin typeface="Montserrat SemiBold"/>
                      <a:ea typeface="Montserrat SemiBold"/>
                      <a:cs typeface="Montserrat SemiBold"/>
                      <a:sym typeface="Montserrat SemiBold"/>
                    </a:rPr>
                    <a:t>Group: Finance has </a:t>
                  </a:r>
                  <a:r>
                    <a:rPr lang="en" sz="1500">
                      <a:solidFill>
                        <a:srgbClr val="040531"/>
                      </a:solidFill>
                      <a:latin typeface="Montserrat SemiBold"/>
                      <a:ea typeface="Montserrat SemiBold"/>
                      <a:cs typeface="Montserrat SemiBold"/>
                      <a:sym typeface="Montserrat SemiBold"/>
                    </a:rPr>
                    <a:t>ALLOW</a:t>
                  </a:r>
                  <a:endParaRPr sz="1500">
                    <a:solidFill>
                      <a:srgbClr val="040531"/>
                    </a:solidFill>
                    <a:latin typeface="Montserrat SemiBold"/>
                    <a:ea typeface="Montserrat SemiBold"/>
                    <a:cs typeface="Montserrat SemiBold"/>
                    <a:sym typeface="Montserrat SemiBold"/>
                  </a:endParaRPr>
                </a:p>
                <a:p>
                  <a:pPr indent="0" lvl="0" marL="0" rtl="0" algn="l">
                    <a:spcBef>
                      <a:spcPts val="0"/>
                    </a:spcBef>
                    <a:spcAft>
                      <a:spcPts val="0"/>
                    </a:spcAft>
                    <a:buNone/>
                  </a:pPr>
                  <a:r>
                    <a:rPr lang="en" sz="2000">
                      <a:solidFill>
                        <a:srgbClr val="040531"/>
                      </a:solidFill>
                      <a:latin typeface="Montserrat SemiBold"/>
                      <a:ea typeface="Montserrat SemiBold"/>
                      <a:cs typeface="Montserrat SemiBold"/>
                      <a:sym typeface="Montserrat SemiBold"/>
                    </a:rPr>
                    <a:t>Role: Admin has </a:t>
                  </a:r>
                  <a:r>
                    <a:rPr lang="en" sz="1500">
                      <a:solidFill>
                        <a:srgbClr val="040531"/>
                      </a:solidFill>
                      <a:latin typeface="Montserrat SemiBold"/>
                      <a:ea typeface="Montserrat SemiBold"/>
                      <a:cs typeface="Montserrat SemiBold"/>
                      <a:sym typeface="Montserrat SemiBold"/>
                    </a:rPr>
                    <a:t>ALLOW</a:t>
                  </a:r>
                  <a:endParaRPr sz="1500">
                    <a:solidFill>
                      <a:srgbClr val="040531"/>
                    </a:solidFill>
                    <a:latin typeface="Montserrat SemiBold"/>
                    <a:ea typeface="Montserrat SemiBold"/>
                    <a:cs typeface="Montserrat SemiBold"/>
                    <a:sym typeface="Montserrat SemiBold"/>
                  </a:endParaRPr>
                </a:p>
                <a:p>
                  <a:pPr indent="0" lvl="0" marL="0" rtl="0" algn="l">
                    <a:spcBef>
                      <a:spcPts val="0"/>
                    </a:spcBef>
                    <a:spcAft>
                      <a:spcPts val="0"/>
                    </a:spcAft>
                    <a:buNone/>
                  </a:pPr>
                  <a:r>
                    <a:rPr lang="en" sz="2000">
                      <a:solidFill>
                        <a:srgbClr val="040531"/>
                      </a:solidFill>
                      <a:latin typeface="Montserrat SemiBold"/>
                      <a:ea typeface="Montserrat SemiBold"/>
                      <a:cs typeface="Montserrat SemiBold"/>
                      <a:sym typeface="Montserrat SemiBold"/>
                    </a:rPr>
                    <a:t>User: Bob has </a:t>
                  </a:r>
                  <a:r>
                    <a:rPr lang="en" sz="1500">
                      <a:solidFill>
                        <a:srgbClr val="040531"/>
                      </a:solidFill>
                      <a:latin typeface="Montserrat SemiBold"/>
                      <a:ea typeface="Montserrat SemiBold"/>
                      <a:cs typeface="Montserrat SemiBold"/>
                      <a:sym typeface="Montserrat SemiBold"/>
                    </a:rPr>
                    <a:t>DENY</a:t>
                  </a:r>
                  <a:endParaRPr sz="1500">
                    <a:solidFill>
                      <a:srgbClr val="040531"/>
                    </a:solidFill>
                    <a:latin typeface="Montserrat SemiBold"/>
                    <a:ea typeface="Montserrat SemiBold"/>
                    <a:cs typeface="Montserrat SemiBold"/>
                    <a:sym typeface="Montserrat SemiBold"/>
                  </a:endParaRPr>
                </a:p>
              </p:txBody>
            </p:sp>
          </p:grpSp>
        </p:grpSp>
        <p:sp>
          <p:nvSpPr>
            <p:cNvPr id="935" name="Google Shape;935;p82"/>
            <p:cNvSpPr/>
            <p:nvPr/>
          </p:nvSpPr>
          <p:spPr>
            <a:xfrm>
              <a:off x="7495550" y="4385275"/>
              <a:ext cx="6363600" cy="2176200"/>
            </a:xfrm>
            <a:prstGeom prst="roundRect">
              <a:avLst>
                <a:gd fmla="val 6746" name="adj"/>
              </a:avLst>
            </a:prstGeom>
            <a:noFill/>
            <a:ln cap="flat" cmpd="sng" w="38100">
              <a:solidFill>
                <a:srgbClr val="0405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latin typeface="Montserrat SemiBold"/>
                <a:ea typeface="Montserrat SemiBold"/>
                <a:cs typeface="Montserrat SemiBold"/>
                <a:sym typeface="Montserrat SemiBold"/>
              </a:endParaRPr>
            </a:p>
          </p:txBody>
        </p:sp>
        <p:grpSp>
          <p:nvGrpSpPr>
            <p:cNvPr id="936" name="Google Shape;936;p82"/>
            <p:cNvGrpSpPr/>
            <p:nvPr/>
          </p:nvGrpSpPr>
          <p:grpSpPr>
            <a:xfrm>
              <a:off x="7609352" y="4707974"/>
              <a:ext cx="2396493" cy="486200"/>
              <a:chOff x="14447150" y="4649075"/>
              <a:chExt cx="2939400" cy="3582900"/>
            </a:xfrm>
          </p:grpSpPr>
          <p:sp>
            <p:nvSpPr>
              <p:cNvPr id="937" name="Google Shape;937;p82"/>
              <p:cNvSpPr/>
              <p:nvPr/>
            </p:nvSpPr>
            <p:spPr>
              <a:xfrm>
                <a:off x="14447150" y="4649075"/>
                <a:ext cx="2939400" cy="3582900"/>
              </a:xfrm>
              <a:prstGeom prst="roundRect">
                <a:avLst>
                  <a:gd fmla="val 6746" name="adj"/>
                </a:avLst>
              </a:prstGeom>
              <a:solidFill>
                <a:schemeClr val="lt1"/>
              </a:solidFill>
              <a:ln cap="flat" cmpd="sng" w="38100">
                <a:solidFill>
                  <a:srgbClr val="0405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latin typeface="Montserrat SemiBold"/>
                  <a:ea typeface="Montserrat SemiBold"/>
                  <a:cs typeface="Montserrat SemiBold"/>
                  <a:sym typeface="Montserrat SemiBold"/>
                </a:endParaRPr>
              </a:p>
            </p:txBody>
          </p:sp>
          <p:sp>
            <p:nvSpPr>
              <p:cNvPr id="938" name="Google Shape;938;p82"/>
              <p:cNvSpPr txBox="1"/>
              <p:nvPr/>
            </p:nvSpPr>
            <p:spPr>
              <a:xfrm>
                <a:off x="14530280" y="4668976"/>
                <a:ext cx="2744100" cy="242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040531"/>
                    </a:solidFill>
                    <a:latin typeface="Montserrat SemiBold"/>
                    <a:ea typeface="Montserrat SemiBold"/>
                    <a:cs typeface="Montserrat SemiBold"/>
                    <a:sym typeface="Montserrat SemiBold"/>
                  </a:rPr>
                  <a:t>Group: Finance</a:t>
                </a:r>
                <a:endParaRPr sz="2000">
                  <a:solidFill>
                    <a:srgbClr val="040531"/>
                  </a:solidFill>
                  <a:latin typeface="Montserrat SemiBold"/>
                  <a:ea typeface="Montserrat SemiBold"/>
                  <a:cs typeface="Montserrat SemiBold"/>
                  <a:sym typeface="Montserrat SemiBold"/>
                </a:endParaRPr>
              </a:p>
            </p:txBody>
          </p:sp>
        </p:grpSp>
        <p:sp>
          <p:nvSpPr>
            <p:cNvPr id="939" name="Google Shape;939;p82"/>
            <p:cNvSpPr txBox="1"/>
            <p:nvPr/>
          </p:nvSpPr>
          <p:spPr>
            <a:xfrm>
              <a:off x="9287975" y="3952269"/>
              <a:ext cx="2880300" cy="60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040531"/>
                  </a:solidFill>
                  <a:latin typeface="Montserrat SemiBold"/>
                  <a:ea typeface="Montserrat SemiBold"/>
                  <a:cs typeface="Montserrat SemiBold"/>
                  <a:sym typeface="Montserrat SemiBold"/>
                </a:rPr>
                <a:t>LDAP Server</a:t>
              </a:r>
              <a:endParaRPr sz="2000">
                <a:solidFill>
                  <a:srgbClr val="040531"/>
                </a:solidFill>
                <a:latin typeface="Montserrat SemiBold"/>
                <a:ea typeface="Montserrat SemiBold"/>
                <a:cs typeface="Montserrat SemiBold"/>
                <a:sym typeface="Montserrat SemiBold"/>
              </a:endParaRPr>
            </a:p>
          </p:txBody>
        </p:sp>
        <p:cxnSp>
          <p:nvCxnSpPr>
            <p:cNvPr id="940" name="Google Shape;940;p82"/>
            <p:cNvCxnSpPr/>
            <p:nvPr/>
          </p:nvCxnSpPr>
          <p:spPr>
            <a:xfrm>
              <a:off x="9586875" y="5354675"/>
              <a:ext cx="281100" cy="305700"/>
            </a:xfrm>
            <a:prstGeom prst="straightConnector1">
              <a:avLst/>
            </a:prstGeom>
            <a:noFill/>
            <a:ln cap="flat" cmpd="sng" w="38100">
              <a:solidFill>
                <a:schemeClr val="dk2"/>
              </a:solidFill>
              <a:prstDash val="solid"/>
              <a:round/>
              <a:headEnd len="med" w="med" type="none"/>
              <a:tailEnd len="med" w="med" type="none"/>
            </a:ln>
          </p:spPr>
        </p:cxnSp>
        <p:cxnSp>
          <p:nvCxnSpPr>
            <p:cNvPr id="941" name="Google Shape;941;p82"/>
            <p:cNvCxnSpPr/>
            <p:nvPr/>
          </p:nvCxnSpPr>
          <p:spPr>
            <a:xfrm flipH="1">
              <a:off x="11320775" y="5326725"/>
              <a:ext cx="297900" cy="345900"/>
            </a:xfrm>
            <a:prstGeom prst="straightConnector1">
              <a:avLst/>
            </a:prstGeom>
            <a:noFill/>
            <a:ln cap="flat" cmpd="sng" w="38100">
              <a:solidFill>
                <a:schemeClr val="dk2"/>
              </a:solidFill>
              <a:prstDash val="solid"/>
              <a:round/>
              <a:headEnd len="med" w="med" type="none"/>
              <a:tailEnd len="med" w="med" type="none"/>
            </a:ln>
          </p:spPr>
        </p:cxnSp>
        <p:cxnSp>
          <p:nvCxnSpPr>
            <p:cNvPr id="942" name="Google Shape;942;p82"/>
            <p:cNvCxnSpPr/>
            <p:nvPr/>
          </p:nvCxnSpPr>
          <p:spPr>
            <a:xfrm>
              <a:off x="5462825" y="8278663"/>
              <a:ext cx="512700" cy="0"/>
            </a:xfrm>
            <a:prstGeom prst="straightConnector1">
              <a:avLst/>
            </a:prstGeom>
            <a:noFill/>
            <a:ln cap="flat" cmpd="sng" w="38100">
              <a:solidFill>
                <a:schemeClr val="dk1"/>
              </a:solidFill>
              <a:prstDash val="solid"/>
              <a:round/>
              <a:headEnd len="med" w="med" type="none"/>
              <a:tailEnd len="med" w="med" type="triangle"/>
            </a:ln>
          </p:spPr>
        </p:cxnSp>
        <p:cxnSp>
          <p:nvCxnSpPr>
            <p:cNvPr id="943" name="Google Shape;943;p82"/>
            <p:cNvCxnSpPr/>
            <p:nvPr/>
          </p:nvCxnSpPr>
          <p:spPr>
            <a:xfrm>
              <a:off x="8810625" y="8232088"/>
              <a:ext cx="512700" cy="0"/>
            </a:xfrm>
            <a:prstGeom prst="straightConnector1">
              <a:avLst/>
            </a:prstGeom>
            <a:noFill/>
            <a:ln cap="flat" cmpd="sng" w="38100">
              <a:solidFill>
                <a:schemeClr val="dk1"/>
              </a:solidFill>
              <a:prstDash val="solid"/>
              <a:round/>
              <a:headEnd len="med" w="med" type="none"/>
              <a:tailEnd len="med" w="med" type="triangle"/>
            </a:ln>
          </p:spPr>
        </p:cxnSp>
        <p:cxnSp>
          <p:nvCxnSpPr>
            <p:cNvPr id="944" name="Google Shape;944;p82"/>
            <p:cNvCxnSpPr/>
            <p:nvPr/>
          </p:nvCxnSpPr>
          <p:spPr>
            <a:xfrm>
              <a:off x="12071963" y="8278663"/>
              <a:ext cx="512700" cy="0"/>
            </a:xfrm>
            <a:prstGeom prst="straightConnector1">
              <a:avLst/>
            </a:prstGeom>
            <a:noFill/>
            <a:ln cap="flat" cmpd="sng" w="38100">
              <a:solidFill>
                <a:schemeClr val="dk1"/>
              </a:solidFill>
              <a:prstDash val="solid"/>
              <a:round/>
              <a:headEnd len="med" w="med" type="none"/>
              <a:tailEnd len="med" w="med" type="triangle"/>
            </a:ln>
          </p:spPr>
        </p:cxnSp>
        <p:sp>
          <p:nvSpPr>
            <p:cNvPr id="945" name="Google Shape;945;p82"/>
            <p:cNvSpPr txBox="1"/>
            <p:nvPr/>
          </p:nvSpPr>
          <p:spPr>
            <a:xfrm>
              <a:off x="14469800" y="6749450"/>
              <a:ext cx="8532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040531"/>
                  </a:solidFill>
                  <a:latin typeface="Montserrat SemiBold"/>
                  <a:ea typeface="Montserrat SemiBold"/>
                  <a:cs typeface="Montserrat SemiBold"/>
                  <a:sym typeface="Montserrat SemiBold"/>
                </a:rPr>
                <a:t>ACL</a:t>
              </a:r>
              <a:endParaRPr sz="2000">
                <a:solidFill>
                  <a:srgbClr val="040531"/>
                </a:solidFill>
                <a:latin typeface="Montserrat SemiBold"/>
                <a:ea typeface="Montserrat SemiBold"/>
                <a:cs typeface="Montserrat SemiBold"/>
                <a:sym typeface="Montserrat SemiBold"/>
              </a:endParaRPr>
            </a:p>
          </p:txBody>
        </p:sp>
        <p:cxnSp>
          <p:nvCxnSpPr>
            <p:cNvPr id="946" name="Google Shape;946;p82"/>
            <p:cNvCxnSpPr/>
            <p:nvPr/>
          </p:nvCxnSpPr>
          <p:spPr>
            <a:xfrm rot="10800000">
              <a:off x="10672250" y="6732775"/>
              <a:ext cx="10200" cy="572100"/>
            </a:xfrm>
            <a:prstGeom prst="straightConnector1">
              <a:avLst/>
            </a:prstGeom>
            <a:noFill/>
            <a:ln cap="flat" cmpd="sng" w="38100">
              <a:solidFill>
                <a:schemeClr val="dk1"/>
              </a:solidFill>
              <a:prstDash val="solid"/>
              <a:round/>
              <a:headEnd len="med" w="med" type="none"/>
              <a:tailEnd len="med" w="med" type="triangle"/>
            </a:ln>
          </p:spPr>
        </p:cxnSp>
        <p:grpSp>
          <p:nvGrpSpPr>
            <p:cNvPr id="947" name="Google Shape;947;p82"/>
            <p:cNvGrpSpPr/>
            <p:nvPr/>
          </p:nvGrpSpPr>
          <p:grpSpPr>
            <a:xfrm>
              <a:off x="11330902" y="4707974"/>
              <a:ext cx="2396493" cy="486200"/>
              <a:chOff x="14447150" y="4649075"/>
              <a:chExt cx="2939400" cy="3582900"/>
            </a:xfrm>
          </p:grpSpPr>
          <p:sp>
            <p:nvSpPr>
              <p:cNvPr id="948" name="Google Shape;948;p82"/>
              <p:cNvSpPr/>
              <p:nvPr/>
            </p:nvSpPr>
            <p:spPr>
              <a:xfrm>
                <a:off x="14447150" y="4649075"/>
                <a:ext cx="2939400" cy="3582900"/>
              </a:xfrm>
              <a:prstGeom prst="roundRect">
                <a:avLst>
                  <a:gd fmla="val 6746" name="adj"/>
                </a:avLst>
              </a:prstGeom>
              <a:solidFill>
                <a:schemeClr val="lt1"/>
              </a:solidFill>
              <a:ln cap="flat" cmpd="sng" w="38100">
                <a:solidFill>
                  <a:srgbClr val="0405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latin typeface="Montserrat SemiBold"/>
                  <a:ea typeface="Montserrat SemiBold"/>
                  <a:cs typeface="Montserrat SemiBold"/>
                  <a:sym typeface="Montserrat SemiBold"/>
                </a:endParaRPr>
              </a:p>
            </p:txBody>
          </p:sp>
          <p:sp>
            <p:nvSpPr>
              <p:cNvPr id="949" name="Google Shape;949;p82"/>
              <p:cNvSpPr txBox="1"/>
              <p:nvPr/>
            </p:nvSpPr>
            <p:spPr>
              <a:xfrm>
                <a:off x="14530280" y="4668976"/>
                <a:ext cx="2744100" cy="242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040531"/>
                    </a:solidFill>
                    <a:latin typeface="Montserrat SemiBold"/>
                    <a:ea typeface="Montserrat SemiBold"/>
                    <a:cs typeface="Montserrat SemiBold"/>
                    <a:sym typeface="Montserrat SemiBold"/>
                  </a:rPr>
                  <a:t>Role: Admin</a:t>
                </a:r>
                <a:endParaRPr sz="2000">
                  <a:solidFill>
                    <a:srgbClr val="040531"/>
                  </a:solidFill>
                  <a:latin typeface="Montserrat SemiBold"/>
                  <a:ea typeface="Montserrat SemiBold"/>
                  <a:cs typeface="Montserrat SemiBold"/>
                  <a:sym typeface="Montserrat SemiBold"/>
                </a:endParaRPr>
              </a:p>
            </p:txBody>
          </p:sp>
        </p:grpSp>
        <p:grpSp>
          <p:nvGrpSpPr>
            <p:cNvPr id="950" name="Google Shape;950;p82"/>
            <p:cNvGrpSpPr/>
            <p:nvPr/>
          </p:nvGrpSpPr>
          <p:grpSpPr>
            <a:xfrm>
              <a:off x="9342852" y="5805174"/>
              <a:ext cx="2396493" cy="486200"/>
              <a:chOff x="14447150" y="4649075"/>
              <a:chExt cx="2939400" cy="3582900"/>
            </a:xfrm>
          </p:grpSpPr>
          <p:sp>
            <p:nvSpPr>
              <p:cNvPr id="951" name="Google Shape;951;p82"/>
              <p:cNvSpPr/>
              <p:nvPr/>
            </p:nvSpPr>
            <p:spPr>
              <a:xfrm>
                <a:off x="14447150" y="4649075"/>
                <a:ext cx="2939400" cy="3582900"/>
              </a:xfrm>
              <a:prstGeom prst="roundRect">
                <a:avLst>
                  <a:gd fmla="val 6746" name="adj"/>
                </a:avLst>
              </a:prstGeom>
              <a:solidFill>
                <a:schemeClr val="lt1"/>
              </a:solidFill>
              <a:ln cap="flat" cmpd="sng" w="38100">
                <a:solidFill>
                  <a:srgbClr val="0405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latin typeface="Montserrat SemiBold"/>
                  <a:ea typeface="Montserrat SemiBold"/>
                  <a:cs typeface="Montserrat SemiBold"/>
                  <a:sym typeface="Montserrat SemiBold"/>
                </a:endParaRPr>
              </a:p>
            </p:txBody>
          </p:sp>
          <p:sp>
            <p:nvSpPr>
              <p:cNvPr id="952" name="Google Shape;952;p82"/>
              <p:cNvSpPr txBox="1"/>
              <p:nvPr/>
            </p:nvSpPr>
            <p:spPr>
              <a:xfrm>
                <a:off x="14530280" y="4668976"/>
                <a:ext cx="2744100" cy="242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040531"/>
                    </a:solidFill>
                    <a:latin typeface="Montserrat SemiBold"/>
                    <a:ea typeface="Montserrat SemiBold"/>
                    <a:cs typeface="Montserrat SemiBold"/>
                    <a:sym typeface="Montserrat SemiBold"/>
                  </a:rPr>
                  <a:t>User: Bob</a:t>
                </a:r>
                <a:endParaRPr sz="2000">
                  <a:solidFill>
                    <a:srgbClr val="040531"/>
                  </a:solidFill>
                  <a:latin typeface="Montserrat SemiBold"/>
                  <a:ea typeface="Montserrat SemiBold"/>
                  <a:cs typeface="Montserrat SemiBold"/>
                  <a:sym typeface="Montserrat SemiBold"/>
                </a:endParaRPr>
              </a:p>
            </p:txBody>
          </p:sp>
        </p:grpSp>
      </p:gr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sp>
        <p:nvSpPr>
          <p:cNvPr id="957" name="Google Shape;957;p83"/>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Customizing access control</a:t>
            </a:r>
            <a:endParaRPr/>
          </a:p>
        </p:txBody>
      </p:sp>
      <p:sp>
        <p:nvSpPr>
          <p:cNvPr id="958" name="Google Shape;958;p83"/>
          <p:cNvSpPr txBox="1"/>
          <p:nvPr>
            <p:ph idx="1" type="body"/>
          </p:nvPr>
        </p:nvSpPr>
        <p:spPr>
          <a:xfrm>
            <a:off x="1218675" y="2635300"/>
            <a:ext cx="11905800" cy="6752100"/>
          </a:xfrm>
          <a:prstGeom prst="rect">
            <a:avLst/>
          </a:prstGeom>
        </p:spPr>
        <p:txBody>
          <a:bodyPr anchorCtr="0" anchor="t" bIns="91425" lIns="457200" spcFirstLastPara="1" rIns="91425" wrap="square" tIns="91425">
            <a:noAutofit/>
          </a:bodyPr>
          <a:lstStyle/>
          <a:p>
            <a:pPr indent="-444500" lvl="0" marL="457200" rtl="0" algn="l">
              <a:lnSpc>
                <a:spcPct val="115000"/>
              </a:lnSpc>
              <a:spcBef>
                <a:spcPts val="1000"/>
              </a:spcBef>
              <a:spcAft>
                <a:spcPts val="0"/>
              </a:spcAft>
              <a:buSzPts val="3400"/>
              <a:buChar char="●"/>
            </a:pPr>
            <a:r>
              <a:rPr lang="en" sz="3400"/>
              <a:t>Store user, group and role associations in e.g. an external LDAP server</a:t>
            </a:r>
            <a:endParaRPr sz="3400"/>
          </a:p>
          <a:p>
            <a:pPr indent="0" lvl="0" marL="0" rtl="0" algn="l">
              <a:lnSpc>
                <a:spcPct val="115000"/>
              </a:lnSpc>
              <a:spcBef>
                <a:spcPts val="1000"/>
              </a:spcBef>
              <a:spcAft>
                <a:spcPts val="0"/>
              </a:spcAft>
              <a:buNone/>
            </a:pPr>
            <a:r>
              <a:t/>
            </a:r>
            <a:endParaRPr sz="3400"/>
          </a:p>
        </p:txBody>
      </p:sp>
      <p:grpSp>
        <p:nvGrpSpPr>
          <p:cNvPr id="959" name="Google Shape;959;p83"/>
          <p:cNvGrpSpPr/>
          <p:nvPr/>
        </p:nvGrpSpPr>
        <p:grpSpPr>
          <a:xfrm>
            <a:off x="9246423" y="6442844"/>
            <a:ext cx="14462402" cy="5382256"/>
            <a:chOff x="2549298" y="3952269"/>
            <a:chExt cx="14462402" cy="5382256"/>
          </a:xfrm>
        </p:grpSpPr>
        <p:grpSp>
          <p:nvGrpSpPr>
            <p:cNvPr id="960" name="Google Shape;960;p83"/>
            <p:cNvGrpSpPr/>
            <p:nvPr/>
          </p:nvGrpSpPr>
          <p:grpSpPr>
            <a:xfrm>
              <a:off x="2549298" y="7930238"/>
              <a:ext cx="2745264" cy="696874"/>
              <a:chOff x="7846135" y="4649149"/>
              <a:chExt cx="2055300" cy="3582900"/>
            </a:xfrm>
          </p:grpSpPr>
          <p:sp>
            <p:nvSpPr>
              <p:cNvPr id="961" name="Google Shape;961;p83"/>
              <p:cNvSpPr/>
              <p:nvPr/>
            </p:nvSpPr>
            <p:spPr>
              <a:xfrm>
                <a:off x="7846135" y="4649149"/>
                <a:ext cx="2055300" cy="3582900"/>
              </a:xfrm>
              <a:prstGeom prst="roundRect">
                <a:avLst>
                  <a:gd fmla="val 6746" name="adj"/>
                </a:avLst>
              </a:prstGeom>
              <a:solidFill>
                <a:schemeClr val="lt1"/>
              </a:solidFill>
              <a:ln cap="flat" cmpd="sng" w="38100">
                <a:solidFill>
                  <a:srgbClr val="0405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latin typeface="Montserrat SemiBold"/>
                  <a:ea typeface="Montserrat SemiBold"/>
                  <a:cs typeface="Montserrat SemiBold"/>
                  <a:sym typeface="Montserrat SemiBold"/>
                </a:endParaRPr>
              </a:p>
            </p:txBody>
          </p:sp>
          <p:sp>
            <p:nvSpPr>
              <p:cNvPr id="962" name="Google Shape;962;p83"/>
              <p:cNvSpPr txBox="1"/>
              <p:nvPr/>
            </p:nvSpPr>
            <p:spPr>
              <a:xfrm>
                <a:off x="7894201" y="5133082"/>
                <a:ext cx="1918200" cy="26526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040531"/>
                    </a:solidFill>
                    <a:latin typeface="Montserrat SemiBold"/>
                    <a:ea typeface="Montserrat SemiBold"/>
                    <a:cs typeface="Montserrat SemiBold"/>
                    <a:sym typeface="Montserrat SemiBold"/>
                  </a:rPr>
                  <a:t>Authentication</a:t>
                </a:r>
                <a:endParaRPr sz="2000">
                  <a:solidFill>
                    <a:srgbClr val="040531"/>
                  </a:solidFill>
                  <a:latin typeface="Montserrat SemiBold"/>
                  <a:ea typeface="Montserrat SemiBold"/>
                  <a:cs typeface="Montserrat SemiBold"/>
                  <a:sym typeface="Montserrat SemiBold"/>
                </a:endParaRPr>
              </a:p>
            </p:txBody>
          </p:sp>
        </p:grpSp>
        <p:grpSp>
          <p:nvGrpSpPr>
            <p:cNvPr id="963" name="Google Shape;963;p83"/>
            <p:cNvGrpSpPr/>
            <p:nvPr/>
          </p:nvGrpSpPr>
          <p:grpSpPr>
            <a:xfrm>
              <a:off x="6118900" y="7608775"/>
              <a:ext cx="2535900" cy="1339800"/>
              <a:chOff x="6118900" y="7608775"/>
              <a:chExt cx="2535900" cy="1339800"/>
            </a:xfrm>
          </p:grpSpPr>
          <p:sp>
            <p:nvSpPr>
              <p:cNvPr id="964" name="Google Shape;964;p83"/>
              <p:cNvSpPr/>
              <p:nvPr/>
            </p:nvSpPr>
            <p:spPr>
              <a:xfrm>
                <a:off x="6118900" y="7608775"/>
                <a:ext cx="2535900" cy="1339800"/>
              </a:xfrm>
              <a:prstGeom prst="roundRect">
                <a:avLst>
                  <a:gd fmla="val 6746" name="adj"/>
                </a:avLst>
              </a:prstGeom>
              <a:solidFill>
                <a:schemeClr val="lt1"/>
              </a:solidFill>
              <a:ln cap="flat" cmpd="sng" w="38100">
                <a:solidFill>
                  <a:srgbClr val="04053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Montserrat SemiBold"/>
                    <a:ea typeface="Montserrat SemiBold"/>
                    <a:cs typeface="Montserrat SemiBold"/>
                    <a:sym typeface="Montserrat SemiBold"/>
                  </a:rPr>
                  <a:t>Principal</a:t>
                </a:r>
                <a:endParaRPr sz="2000">
                  <a:latin typeface="Montserrat SemiBold"/>
                  <a:ea typeface="Montserrat SemiBold"/>
                  <a:cs typeface="Montserrat SemiBold"/>
                  <a:sym typeface="Montserrat SemiBold"/>
                </a:endParaRPr>
              </a:p>
            </p:txBody>
          </p:sp>
          <p:grpSp>
            <p:nvGrpSpPr>
              <p:cNvPr id="965" name="Google Shape;965;p83"/>
              <p:cNvGrpSpPr/>
              <p:nvPr/>
            </p:nvGrpSpPr>
            <p:grpSpPr>
              <a:xfrm>
                <a:off x="6389374" y="8065114"/>
                <a:ext cx="1994971" cy="527761"/>
                <a:chOff x="7454650" y="4649175"/>
                <a:chExt cx="2939400" cy="3582900"/>
              </a:xfrm>
            </p:grpSpPr>
            <p:sp>
              <p:nvSpPr>
                <p:cNvPr id="966" name="Google Shape;966;p83"/>
                <p:cNvSpPr/>
                <p:nvPr/>
              </p:nvSpPr>
              <p:spPr>
                <a:xfrm>
                  <a:off x="7454650" y="4649175"/>
                  <a:ext cx="2939400" cy="3582900"/>
                </a:xfrm>
                <a:prstGeom prst="roundRect">
                  <a:avLst>
                    <a:gd fmla="val 6746" name="adj"/>
                  </a:avLst>
                </a:prstGeom>
                <a:solidFill>
                  <a:schemeClr val="lt1"/>
                </a:solidFill>
                <a:ln cap="flat" cmpd="sng" w="38100">
                  <a:solidFill>
                    <a:srgbClr val="0405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latin typeface="Montserrat SemiBold"/>
                    <a:ea typeface="Montserrat SemiBold"/>
                    <a:cs typeface="Montserrat SemiBold"/>
                    <a:sym typeface="Montserrat SemiBold"/>
                  </a:endParaRPr>
                </a:p>
              </p:txBody>
            </p:sp>
            <p:sp>
              <p:nvSpPr>
                <p:cNvPr id="967" name="Google Shape;967;p83"/>
                <p:cNvSpPr txBox="1"/>
                <p:nvPr/>
              </p:nvSpPr>
              <p:spPr>
                <a:xfrm>
                  <a:off x="7846153" y="4787219"/>
                  <a:ext cx="2156400" cy="23484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040531"/>
                      </a:solidFill>
                      <a:latin typeface="Montserrat SemiBold"/>
                      <a:ea typeface="Montserrat SemiBold"/>
                      <a:cs typeface="Montserrat SemiBold"/>
                      <a:sym typeface="Montserrat SemiBold"/>
                    </a:rPr>
                    <a:t>User: Bob</a:t>
                  </a:r>
                  <a:endParaRPr sz="2000">
                    <a:solidFill>
                      <a:srgbClr val="040531"/>
                    </a:solidFill>
                    <a:latin typeface="Montserrat SemiBold"/>
                    <a:ea typeface="Montserrat SemiBold"/>
                    <a:cs typeface="Montserrat SemiBold"/>
                    <a:sym typeface="Montserrat SemiBold"/>
                  </a:endParaRPr>
                </a:p>
                <a:p>
                  <a:pPr indent="0" lvl="0" marL="0" rtl="0" algn="l">
                    <a:spcBef>
                      <a:spcPts val="0"/>
                    </a:spcBef>
                    <a:spcAft>
                      <a:spcPts val="0"/>
                    </a:spcAft>
                    <a:buNone/>
                  </a:pPr>
                  <a:r>
                    <a:t/>
                  </a:r>
                  <a:endParaRPr sz="2400">
                    <a:solidFill>
                      <a:srgbClr val="040531"/>
                    </a:solidFill>
                    <a:latin typeface="Montserrat SemiBold"/>
                    <a:ea typeface="Montserrat SemiBold"/>
                    <a:cs typeface="Montserrat SemiBold"/>
                    <a:sym typeface="Montserrat SemiBold"/>
                  </a:endParaRPr>
                </a:p>
              </p:txBody>
            </p:sp>
          </p:grpSp>
        </p:grpSp>
        <p:sp>
          <p:nvSpPr>
            <p:cNvPr id="968" name="Google Shape;968;p83"/>
            <p:cNvSpPr/>
            <p:nvPr/>
          </p:nvSpPr>
          <p:spPr>
            <a:xfrm>
              <a:off x="9479149" y="7537071"/>
              <a:ext cx="2396400" cy="1483200"/>
            </a:xfrm>
            <a:prstGeom prst="roundRect">
              <a:avLst>
                <a:gd fmla="val 6746" name="adj"/>
              </a:avLst>
            </a:prstGeom>
            <a:solidFill>
              <a:schemeClr val="lt1"/>
            </a:solidFill>
            <a:ln cap="flat" cmpd="sng" w="38100">
              <a:solidFill>
                <a:srgbClr val="0405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Montserrat SemiBold"/>
                  <a:ea typeface="Montserrat SemiBold"/>
                  <a:cs typeface="Montserrat SemiBold"/>
                  <a:sym typeface="Montserrat SemiBold"/>
                </a:rPr>
                <a:t>Custom Authorizer</a:t>
              </a:r>
              <a:endParaRPr sz="2000">
                <a:latin typeface="Montserrat SemiBold"/>
                <a:ea typeface="Montserrat SemiBold"/>
                <a:cs typeface="Montserrat SemiBold"/>
                <a:sym typeface="Montserrat SemiBold"/>
              </a:endParaRPr>
            </a:p>
          </p:txBody>
        </p:sp>
        <p:grpSp>
          <p:nvGrpSpPr>
            <p:cNvPr id="969" name="Google Shape;969;p83"/>
            <p:cNvGrpSpPr/>
            <p:nvPr/>
          </p:nvGrpSpPr>
          <p:grpSpPr>
            <a:xfrm>
              <a:off x="12781100" y="7222825"/>
              <a:ext cx="4230600" cy="2111700"/>
              <a:chOff x="14848075" y="8303475"/>
              <a:chExt cx="4230600" cy="2111700"/>
            </a:xfrm>
          </p:grpSpPr>
          <p:sp>
            <p:nvSpPr>
              <p:cNvPr id="970" name="Google Shape;970;p83"/>
              <p:cNvSpPr/>
              <p:nvPr/>
            </p:nvSpPr>
            <p:spPr>
              <a:xfrm>
                <a:off x="14848075" y="8303475"/>
                <a:ext cx="4230600" cy="2111700"/>
              </a:xfrm>
              <a:prstGeom prst="roundRect">
                <a:avLst>
                  <a:gd fmla="val 6746" name="adj"/>
                </a:avLst>
              </a:prstGeom>
              <a:solidFill>
                <a:schemeClr val="lt1"/>
              </a:solidFill>
              <a:ln cap="flat" cmpd="sng" w="38100">
                <a:solidFill>
                  <a:srgbClr val="04053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Montserrat SemiBold"/>
                    <a:ea typeface="Montserrat SemiBold"/>
                    <a:cs typeface="Montserrat SemiBold"/>
                    <a:sym typeface="Montserrat SemiBold"/>
                  </a:rPr>
                  <a:t>Topic: Finance</a:t>
                </a:r>
                <a:endParaRPr sz="2000">
                  <a:latin typeface="Montserrat SemiBold"/>
                  <a:ea typeface="Montserrat SemiBold"/>
                  <a:cs typeface="Montserrat SemiBold"/>
                  <a:sym typeface="Montserrat SemiBold"/>
                </a:endParaRPr>
              </a:p>
            </p:txBody>
          </p:sp>
          <p:grpSp>
            <p:nvGrpSpPr>
              <p:cNvPr id="971" name="Google Shape;971;p83"/>
              <p:cNvGrpSpPr/>
              <p:nvPr/>
            </p:nvGrpSpPr>
            <p:grpSpPr>
              <a:xfrm>
                <a:off x="15082649" y="8873171"/>
                <a:ext cx="3777458" cy="1249009"/>
                <a:chOff x="7477488" y="5575793"/>
                <a:chExt cx="2489100" cy="12126300"/>
              </a:xfrm>
            </p:grpSpPr>
            <p:sp>
              <p:nvSpPr>
                <p:cNvPr id="972" name="Google Shape;972;p83"/>
                <p:cNvSpPr/>
                <p:nvPr/>
              </p:nvSpPr>
              <p:spPr>
                <a:xfrm>
                  <a:off x="7477488" y="5575793"/>
                  <a:ext cx="2489100" cy="12126300"/>
                </a:xfrm>
                <a:prstGeom prst="roundRect">
                  <a:avLst>
                    <a:gd fmla="val 6746" name="adj"/>
                  </a:avLst>
                </a:prstGeom>
                <a:solidFill>
                  <a:schemeClr val="lt1"/>
                </a:solidFill>
                <a:ln cap="flat" cmpd="sng" w="38100">
                  <a:solidFill>
                    <a:srgbClr val="0405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latin typeface="Montserrat SemiBold"/>
                    <a:ea typeface="Montserrat SemiBold"/>
                    <a:cs typeface="Montserrat SemiBold"/>
                    <a:sym typeface="Montserrat SemiBold"/>
                  </a:endParaRPr>
                </a:p>
              </p:txBody>
            </p:sp>
            <p:sp>
              <p:nvSpPr>
                <p:cNvPr id="973" name="Google Shape;973;p83"/>
                <p:cNvSpPr txBox="1"/>
                <p:nvPr/>
              </p:nvSpPr>
              <p:spPr>
                <a:xfrm>
                  <a:off x="7555194" y="6361388"/>
                  <a:ext cx="2333700" cy="10998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rgbClr val="040531"/>
                      </a:solidFill>
                      <a:latin typeface="Montserrat SemiBold"/>
                      <a:ea typeface="Montserrat SemiBold"/>
                      <a:cs typeface="Montserrat SemiBold"/>
                      <a:sym typeface="Montserrat SemiBold"/>
                    </a:rPr>
                    <a:t>Group: Finance has </a:t>
                  </a:r>
                  <a:r>
                    <a:rPr lang="en" sz="1500">
                      <a:solidFill>
                        <a:srgbClr val="040531"/>
                      </a:solidFill>
                      <a:latin typeface="Montserrat SemiBold"/>
                      <a:ea typeface="Montserrat SemiBold"/>
                      <a:cs typeface="Montserrat SemiBold"/>
                      <a:sym typeface="Montserrat SemiBold"/>
                    </a:rPr>
                    <a:t>ALLOW</a:t>
                  </a:r>
                  <a:endParaRPr sz="1500">
                    <a:solidFill>
                      <a:srgbClr val="040531"/>
                    </a:solidFill>
                    <a:latin typeface="Montserrat SemiBold"/>
                    <a:ea typeface="Montserrat SemiBold"/>
                    <a:cs typeface="Montserrat SemiBold"/>
                    <a:sym typeface="Montserrat SemiBold"/>
                  </a:endParaRPr>
                </a:p>
                <a:p>
                  <a:pPr indent="0" lvl="0" marL="0" rtl="0" algn="l">
                    <a:spcBef>
                      <a:spcPts val="0"/>
                    </a:spcBef>
                    <a:spcAft>
                      <a:spcPts val="0"/>
                    </a:spcAft>
                    <a:buNone/>
                  </a:pPr>
                  <a:r>
                    <a:rPr lang="en" sz="2000">
                      <a:solidFill>
                        <a:srgbClr val="040531"/>
                      </a:solidFill>
                      <a:latin typeface="Montserrat SemiBold"/>
                      <a:ea typeface="Montserrat SemiBold"/>
                      <a:cs typeface="Montserrat SemiBold"/>
                      <a:sym typeface="Montserrat SemiBold"/>
                    </a:rPr>
                    <a:t>Role: Admin has </a:t>
                  </a:r>
                  <a:r>
                    <a:rPr lang="en" sz="1500">
                      <a:solidFill>
                        <a:srgbClr val="040531"/>
                      </a:solidFill>
                      <a:latin typeface="Montserrat SemiBold"/>
                      <a:ea typeface="Montserrat SemiBold"/>
                      <a:cs typeface="Montserrat SemiBold"/>
                      <a:sym typeface="Montserrat SemiBold"/>
                    </a:rPr>
                    <a:t>ALLOW</a:t>
                  </a:r>
                  <a:endParaRPr sz="1500">
                    <a:solidFill>
                      <a:srgbClr val="040531"/>
                    </a:solidFill>
                    <a:latin typeface="Montserrat SemiBold"/>
                    <a:ea typeface="Montserrat SemiBold"/>
                    <a:cs typeface="Montserrat SemiBold"/>
                    <a:sym typeface="Montserrat SemiBold"/>
                  </a:endParaRPr>
                </a:p>
                <a:p>
                  <a:pPr indent="0" lvl="0" marL="0" rtl="0" algn="l">
                    <a:spcBef>
                      <a:spcPts val="0"/>
                    </a:spcBef>
                    <a:spcAft>
                      <a:spcPts val="0"/>
                    </a:spcAft>
                    <a:buNone/>
                  </a:pPr>
                  <a:r>
                    <a:rPr lang="en" sz="2000">
                      <a:solidFill>
                        <a:srgbClr val="040531"/>
                      </a:solidFill>
                      <a:latin typeface="Montserrat SemiBold"/>
                      <a:ea typeface="Montserrat SemiBold"/>
                      <a:cs typeface="Montserrat SemiBold"/>
                      <a:sym typeface="Montserrat SemiBold"/>
                    </a:rPr>
                    <a:t>User: Bob has </a:t>
                  </a:r>
                  <a:r>
                    <a:rPr lang="en" sz="1500">
                      <a:solidFill>
                        <a:srgbClr val="040531"/>
                      </a:solidFill>
                      <a:latin typeface="Montserrat SemiBold"/>
                      <a:ea typeface="Montserrat SemiBold"/>
                      <a:cs typeface="Montserrat SemiBold"/>
                      <a:sym typeface="Montserrat SemiBold"/>
                    </a:rPr>
                    <a:t>DENY</a:t>
                  </a:r>
                  <a:endParaRPr sz="1500">
                    <a:solidFill>
                      <a:srgbClr val="040531"/>
                    </a:solidFill>
                    <a:latin typeface="Montserrat SemiBold"/>
                    <a:ea typeface="Montserrat SemiBold"/>
                    <a:cs typeface="Montserrat SemiBold"/>
                    <a:sym typeface="Montserrat SemiBold"/>
                  </a:endParaRPr>
                </a:p>
              </p:txBody>
            </p:sp>
          </p:grpSp>
        </p:grpSp>
        <p:sp>
          <p:nvSpPr>
            <p:cNvPr id="974" name="Google Shape;974;p83"/>
            <p:cNvSpPr/>
            <p:nvPr/>
          </p:nvSpPr>
          <p:spPr>
            <a:xfrm>
              <a:off x="7495550" y="4385275"/>
              <a:ext cx="6363600" cy="2176200"/>
            </a:xfrm>
            <a:prstGeom prst="roundRect">
              <a:avLst>
                <a:gd fmla="val 6746" name="adj"/>
              </a:avLst>
            </a:prstGeom>
            <a:noFill/>
            <a:ln cap="flat" cmpd="sng" w="38100">
              <a:solidFill>
                <a:srgbClr val="0405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latin typeface="Montserrat SemiBold"/>
                <a:ea typeface="Montserrat SemiBold"/>
                <a:cs typeface="Montserrat SemiBold"/>
                <a:sym typeface="Montserrat SemiBold"/>
              </a:endParaRPr>
            </a:p>
          </p:txBody>
        </p:sp>
        <p:grpSp>
          <p:nvGrpSpPr>
            <p:cNvPr id="975" name="Google Shape;975;p83"/>
            <p:cNvGrpSpPr/>
            <p:nvPr/>
          </p:nvGrpSpPr>
          <p:grpSpPr>
            <a:xfrm>
              <a:off x="7609352" y="4707974"/>
              <a:ext cx="2396493" cy="486200"/>
              <a:chOff x="14447150" y="4649075"/>
              <a:chExt cx="2939400" cy="3582900"/>
            </a:xfrm>
          </p:grpSpPr>
          <p:sp>
            <p:nvSpPr>
              <p:cNvPr id="976" name="Google Shape;976;p83"/>
              <p:cNvSpPr/>
              <p:nvPr/>
            </p:nvSpPr>
            <p:spPr>
              <a:xfrm>
                <a:off x="14447150" y="4649075"/>
                <a:ext cx="2939400" cy="3582900"/>
              </a:xfrm>
              <a:prstGeom prst="roundRect">
                <a:avLst>
                  <a:gd fmla="val 6746" name="adj"/>
                </a:avLst>
              </a:prstGeom>
              <a:solidFill>
                <a:schemeClr val="lt1"/>
              </a:solidFill>
              <a:ln cap="flat" cmpd="sng" w="38100">
                <a:solidFill>
                  <a:srgbClr val="0405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latin typeface="Montserrat SemiBold"/>
                  <a:ea typeface="Montserrat SemiBold"/>
                  <a:cs typeface="Montserrat SemiBold"/>
                  <a:sym typeface="Montserrat SemiBold"/>
                </a:endParaRPr>
              </a:p>
            </p:txBody>
          </p:sp>
          <p:sp>
            <p:nvSpPr>
              <p:cNvPr id="977" name="Google Shape;977;p83"/>
              <p:cNvSpPr txBox="1"/>
              <p:nvPr/>
            </p:nvSpPr>
            <p:spPr>
              <a:xfrm>
                <a:off x="14530280" y="4668976"/>
                <a:ext cx="2744100" cy="242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040531"/>
                    </a:solidFill>
                    <a:latin typeface="Montserrat SemiBold"/>
                    <a:ea typeface="Montserrat SemiBold"/>
                    <a:cs typeface="Montserrat SemiBold"/>
                    <a:sym typeface="Montserrat SemiBold"/>
                  </a:rPr>
                  <a:t>Group: Finance</a:t>
                </a:r>
                <a:endParaRPr sz="2000">
                  <a:solidFill>
                    <a:srgbClr val="040531"/>
                  </a:solidFill>
                  <a:latin typeface="Montserrat SemiBold"/>
                  <a:ea typeface="Montserrat SemiBold"/>
                  <a:cs typeface="Montserrat SemiBold"/>
                  <a:sym typeface="Montserrat SemiBold"/>
                </a:endParaRPr>
              </a:p>
            </p:txBody>
          </p:sp>
        </p:grpSp>
        <p:sp>
          <p:nvSpPr>
            <p:cNvPr id="978" name="Google Shape;978;p83"/>
            <p:cNvSpPr txBox="1"/>
            <p:nvPr/>
          </p:nvSpPr>
          <p:spPr>
            <a:xfrm>
              <a:off x="9287975" y="3952269"/>
              <a:ext cx="2880300" cy="60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040531"/>
                  </a:solidFill>
                  <a:latin typeface="Montserrat SemiBold"/>
                  <a:ea typeface="Montserrat SemiBold"/>
                  <a:cs typeface="Montserrat SemiBold"/>
                  <a:sym typeface="Montserrat SemiBold"/>
                </a:rPr>
                <a:t>LDAP Server</a:t>
              </a:r>
              <a:endParaRPr sz="2000">
                <a:solidFill>
                  <a:srgbClr val="040531"/>
                </a:solidFill>
                <a:latin typeface="Montserrat SemiBold"/>
                <a:ea typeface="Montserrat SemiBold"/>
                <a:cs typeface="Montserrat SemiBold"/>
                <a:sym typeface="Montserrat SemiBold"/>
              </a:endParaRPr>
            </a:p>
          </p:txBody>
        </p:sp>
        <p:cxnSp>
          <p:nvCxnSpPr>
            <p:cNvPr id="979" name="Google Shape;979;p83"/>
            <p:cNvCxnSpPr/>
            <p:nvPr/>
          </p:nvCxnSpPr>
          <p:spPr>
            <a:xfrm>
              <a:off x="9586875" y="5354675"/>
              <a:ext cx="281100" cy="305700"/>
            </a:xfrm>
            <a:prstGeom prst="straightConnector1">
              <a:avLst/>
            </a:prstGeom>
            <a:noFill/>
            <a:ln cap="flat" cmpd="sng" w="38100">
              <a:solidFill>
                <a:schemeClr val="dk2"/>
              </a:solidFill>
              <a:prstDash val="solid"/>
              <a:round/>
              <a:headEnd len="med" w="med" type="none"/>
              <a:tailEnd len="med" w="med" type="none"/>
            </a:ln>
          </p:spPr>
        </p:cxnSp>
        <p:cxnSp>
          <p:nvCxnSpPr>
            <p:cNvPr id="980" name="Google Shape;980;p83"/>
            <p:cNvCxnSpPr/>
            <p:nvPr/>
          </p:nvCxnSpPr>
          <p:spPr>
            <a:xfrm flipH="1">
              <a:off x="11320775" y="5326725"/>
              <a:ext cx="297900" cy="345900"/>
            </a:xfrm>
            <a:prstGeom prst="straightConnector1">
              <a:avLst/>
            </a:prstGeom>
            <a:noFill/>
            <a:ln cap="flat" cmpd="sng" w="38100">
              <a:solidFill>
                <a:schemeClr val="dk2"/>
              </a:solidFill>
              <a:prstDash val="solid"/>
              <a:round/>
              <a:headEnd len="med" w="med" type="none"/>
              <a:tailEnd len="med" w="med" type="none"/>
            </a:ln>
          </p:spPr>
        </p:cxnSp>
        <p:cxnSp>
          <p:nvCxnSpPr>
            <p:cNvPr id="981" name="Google Shape;981;p83"/>
            <p:cNvCxnSpPr/>
            <p:nvPr/>
          </p:nvCxnSpPr>
          <p:spPr>
            <a:xfrm>
              <a:off x="5462825" y="8278663"/>
              <a:ext cx="512700" cy="0"/>
            </a:xfrm>
            <a:prstGeom prst="straightConnector1">
              <a:avLst/>
            </a:prstGeom>
            <a:noFill/>
            <a:ln cap="flat" cmpd="sng" w="38100">
              <a:solidFill>
                <a:schemeClr val="dk1"/>
              </a:solidFill>
              <a:prstDash val="solid"/>
              <a:round/>
              <a:headEnd len="med" w="med" type="none"/>
              <a:tailEnd len="med" w="med" type="triangle"/>
            </a:ln>
          </p:spPr>
        </p:cxnSp>
        <p:cxnSp>
          <p:nvCxnSpPr>
            <p:cNvPr id="982" name="Google Shape;982;p83"/>
            <p:cNvCxnSpPr/>
            <p:nvPr/>
          </p:nvCxnSpPr>
          <p:spPr>
            <a:xfrm>
              <a:off x="8810625" y="8232088"/>
              <a:ext cx="512700" cy="0"/>
            </a:xfrm>
            <a:prstGeom prst="straightConnector1">
              <a:avLst/>
            </a:prstGeom>
            <a:noFill/>
            <a:ln cap="flat" cmpd="sng" w="38100">
              <a:solidFill>
                <a:schemeClr val="dk1"/>
              </a:solidFill>
              <a:prstDash val="solid"/>
              <a:round/>
              <a:headEnd len="med" w="med" type="none"/>
              <a:tailEnd len="med" w="med" type="triangle"/>
            </a:ln>
          </p:spPr>
        </p:cxnSp>
        <p:cxnSp>
          <p:nvCxnSpPr>
            <p:cNvPr id="983" name="Google Shape;983;p83"/>
            <p:cNvCxnSpPr/>
            <p:nvPr/>
          </p:nvCxnSpPr>
          <p:spPr>
            <a:xfrm>
              <a:off x="12071963" y="8278663"/>
              <a:ext cx="512700" cy="0"/>
            </a:xfrm>
            <a:prstGeom prst="straightConnector1">
              <a:avLst/>
            </a:prstGeom>
            <a:noFill/>
            <a:ln cap="flat" cmpd="sng" w="38100">
              <a:solidFill>
                <a:schemeClr val="dk1"/>
              </a:solidFill>
              <a:prstDash val="solid"/>
              <a:round/>
              <a:headEnd len="med" w="med" type="none"/>
              <a:tailEnd len="med" w="med" type="triangle"/>
            </a:ln>
          </p:spPr>
        </p:cxnSp>
        <p:sp>
          <p:nvSpPr>
            <p:cNvPr id="984" name="Google Shape;984;p83"/>
            <p:cNvSpPr txBox="1"/>
            <p:nvPr/>
          </p:nvSpPr>
          <p:spPr>
            <a:xfrm>
              <a:off x="14469800" y="6749450"/>
              <a:ext cx="8532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040531"/>
                  </a:solidFill>
                  <a:latin typeface="Montserrat SemiBold"/>
                  <a:ea typeface="Montserrat SemiBold"/>
                  <a:cs typeface="Montserrat SemiBold"/>
                  <a:sym typeface="Montserrat SemiBold"/>
                </a:rPr>
                <a:t>ACL</a:t>
              </a:r>
              <a:endParaRPr sz="2000">
                <a:solidFill>
                  <a:srgbClr val="040531"/>
                </a:solidFill>
                <a:latin typeface="Montserrat SemiBold"/>
                <a:ea typeface="Montserrat SemiBold"/>
                <a:cs typeface="Montserrat SemiBold"/>
                <a:sym typeface="Montserrat SemiBold"/>
              </a:endParaRPr>
            </a:p>
          </p:txBody>
        </p:sp>
        <p:cxnSp>
          <p:nvCxnSpPr>
            <p:cNvPr id="985" name="Google Shape;985;p83"/>
            <p:cNvCxnSpPr/>
            <p:nvPr/>
          </p:nvCxnSpPr>
          <p:spPr>
            <a:xfrm rot="10800000">
              <a:off x="10672250" y="6732775"/>
              <a:ext cx="10200" cy="572100"/>
            </a:xfrm>
            <a:prstGeom prst="straightConnector1">
              <a:avLst/>
            </a:prstGeom>
            <a:noFill/>
            <a:ln cap="flat" cmpd="sng" w="38100">
              <a:solidFill>
                <a:schemeClr val="dk1"/>
              </a:solidFill>
              <a:prstDash val="solid"/>
              <a:round/>
              <a:headEnd len="med" w="med" type="none"/>
              <a:tailEnd len="med" w="med" type="triangle"/>
            </a:ln>
          </p:spPr>
        </p:cxnSp>
        <p:grpSp>
          <p:nvGrpSpPr>
            <p:cNvPr id="986" name="Google Shape;986;p83"/>
            <p:cNvGrpSpPr/>
            <p:nvPr/>
          </p:nvGrpSpPr>
          <p:grpSpPr>
            <a:xfrm>
              <a:off x="11330902" y="4707974"/>
              <a:ext cx="2396493" cy="486200"/>
              <a:chOff x="14447150" y="4649075"/>
              <a:chExt cx="2939400" cy="3582900"/>
            </a:xfrm>
          </p:grpSpPr>
          <p:sp>
            <p:nvSpPr>
              <p:cNvPr id="987" name="Google Shape;987;p83"/>
              <p:cNvSpPr/>
              <p:nvPr/>
            </p:nvSpPr>
            <p:spPr>
              <a:xfrm>
                <a:off x="14447150" y="4649075"/>
                <a:ext cx="2939400" cy="3582900"/>
              </a:xfrm>
              <a:prstGeom prst="roundRect">
                <a:avLst>
                  <a:gd fmla="val 6746" name="adj"/>
                </a:avLst>
              </a:prstGeom>
              <a:solidFill>
                <a:schemeClr val="lt1"/>
              </a:solidFill>
              <a:ln cap="flat" cmpd="sng" w="38100">
                <a:solidFill>
                  <a:srgbClr val="0405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latin typeface="Montserrat SemiBold"/>
                  <a:ea typeface="Montserrat SemiBold"/>
                  <a:cs typeface="Montserrat SemiBold"/>
                  <a:sym typeface="Montserrat SemiBold"/>
                </a:endParaRPr>
              </a:p>
            </p:txBody>
          </p:sp>
          <p:sp>
            <p:nvSpPr>
              <p:cNvPr id="988" name="Google Shape;988;p83"/>
              <p:cNvSpPr txBox="1"/>
              <p:nvPr/>
            </p:nvSpPr>
            <p:spPr>
              <a:xfrm>
                <a:off x="14530280" y="4668976"/>
                <a:ext cx="2744100" cy="242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040531"/>
                    </a:solidFill>
                    <a:latin typeface="Montserrat SemiBold"/>
                    <a:ea typeface="Montserrat SemiBold"/>
                    <a:cs typeface="Montserrat SemiBold"/>
                    <a:sym typeface="Montserrat SemiBold"/>
                  </a:rPr>
                  <a:t>Role: Admin</a:t>
                </a:r>
                <a:endParaRPr sz="2000">
                  <a:solidFill>
                    <a:srgbClr val="040531"/>
                  </a:solidFill>
                  <a:latin typeface="Montserrat SemiBold"/>
                  <a:ea typeface="Montserrat SemiBold"/>
                  <a:cs typeface="Montserrat SemiBold"/>
                  <a:sym typeface="Montserrat SemiBold"/>
                </a:endParaRPr>
              </a:p>
            </p:txBody>
          </p:sp>
        </p:grpSp>
        <p:grpSp>
          <p:nvGrpSpPr>
            <p:cNvPr id="989" name="Google Shape;989;p83"/>
            <p:cNvGrpSpPr/>
            <p:nvPr/>
          </p:nvGrpSpPr>
          <p:grpSpPr>
            <a:xfrm>
              <a:off x="9342852" y="5805174"/>
              <a:ext cx="2396493" cy="486200"/>
              <a:chOff x="14447150" y="4649075"/>
              <a:chExt cx="2939400" cy="3582900"/>
            </a:xfrm>
          </p:grpSpPr>
          <p:sp>
            <p:nvSpPr>
              <p:cNvPr id="990" name="Google Shape;990;p83"/>
              <p:cNvSpPr/>
              <p:nvPr/>
            </p:nvSpPr>
            <p:spPr>
              <a:xfrm>
                <a:off x="14447150" y="4649075"/>
                <a:ext cx="2939400" cy="3582900"/>
              </a:xfrm>
              <a:prstGeom prst="roundRect">
                <a:avLst>
                  <a:gd fmla="val 6746" name="adj"/>
                </a:avLst>
              </a:prstGeom>
              <a:solidFill>
                <a:schemeClr val="lt1"/>
              </a:solidFill>
              <a:ln cap="flat" cmpd="sng" w="38100">
                <a:solidFill>
                  <a:srgbClr val="0405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latin typeface="Montserrat SemiBold"/>
                  <a:ea typeface="Montserrat SemiBold"/>
                  <a:cs typeface="Montserrat SemiBold"/>
                  <a:sym typeface="Montserrat SemiBold"/>
                </a:endParaRPr>
              </a:p>
            </p:txBody>
          </p:sp>
          <p:sp>
            <p:nvSpPr>
              <p:cNvPr id="991" name="Google Shape;991;p83"/>
              <p:cNvSpPr txBox="1"/>
              <p:nvPr/>
            </p:nvSpPr>
            <p:spPr>
              <a:xfrm>
                <a:off x="14530280" y="4668976"/>
                <a:ext cx="2744100" cy="242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040531"/>
                    </a:solidFill>
                    <a:latin typeface="Montserrat SemiBold"/>
                    <a:ea typeface="Montserrat SemiBold"/>
                    <a:cs typeface="Montserrat SemiBold"/>
                    <a:sym typeface="Montserrat SemiBold"/>
                  </a:rPr>
                  <a:t>User: Bob</a:t>
                </a:r>
                <a:endParaRPr sz="2000">
                  <a:solidFill>
                    <a:srgbClr val="040531"/>
                  </a:solidFill>
                  <a:latin typeface="Montserrat SemiBold"/>
                  <a:ea typeface="Montserrat SemiBold"/>
                  <a:cs typeface="Montserrat SemiBold"/>
                  <a:sym typeface="Montserrat SemiBold"/>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8">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5" name="Shape 995"/>
        <p:cNvGrpSpPr/>
        <p:nvPr/>
      </p:nvGrpSpPr>
      <p:grpSpPr>
        <a:xfrm>
          <a:off x="0" y="0"/>
          <a:ext cx="0" cy="0"/>
          <a:chOff x="0" y="0"/>
          <a:chExt cx="0" cy="0"/>
        </a:xfrm>
      </p:grpSpPr>
      <p:sp>
        <p:nvSpPr>
          <p:cNvPr id="996" name="Google Shape;996;p84"/>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Customizing access control</a:t>
            </a:r>
            <a:endParaRPr/>
          </a:p>
        </p:txBody>
      </p:sp>
      <p:sp>
        <p:nvSpPr>
          <p:cNvPr id="997" name="Google Shape;997;p84"/>
          <p:cNvSpPr txBox="1"/>
          <p:nvPr>
            <p:ph idx="1" type="body"/>
          </p:nvPr>
        </p:nvSpPr>
        <p:spPr>
          <a:xfrm>
            <a:off x="1218675" y="2635300"/>
            <a:ext cx="11905800" cy="6752100"/>
          </a:xfrm>
          <a:prstGeom prst="rect">
            <a:avLst/>
          </a:prstGeom>
        </p:spPr>
        <p:txBody>
          <a:bodyPr anchorCtr="0" anchor="t" bIns="91425" lIns="457200" spcFirstLastPara="1" rIns="91425" wrap="square" tIns="91425">
            <a:noAutofit/>
          </a:bodyPr>
          <a:lstStyle/>
          <a:p>
            <a:pPr indent="-444500" lvl="0" marL="457200" rtl="0" algn="l">
              <a:lnSpc>
                <a:spcPct val="115000"/>
              </a:lnSpc>
              <a:spcBef>
                <a:spcPts val="1000"/>
              </a:spcBef>
              <a:spcAft>
                <a:spcPts val="0"/>
              </a:spcAft>
              <a:buSzPts val="3400"/>
              <a:buChar char="●"/>
            </a:pPr>
            <a:r>
              <a:rPr lang="en" sz="3400"/>
              <a:t>Store user, group and role associations in e.g. an external LDAP server</a:t>
            </a:r>
            <a:endParaRPr sz="3400"/>
          </a:p>
          <a:p>
            <a:pPr indent="-444500" lvl="0" marL="457200" rtl="0" algn="l">
              <a:lnSpc>
                <a:spcPct val="115000"/>
              </a:lnSpc>
              <a:spcBef>
                <a:spcPts val="0"/>
              </a:spcBef>
              <a:spcAft>
                <a:spcPts val="0"/>
              </a:spcAft>
              <a:buSzPts val="3400"/>
              <a:buChar char="●"/>
            </a:pPr>
            <a:r>
              <a:rPr lang="en" sz="3400"/>
              <a:t>Add user, group and role permissions to the ACLs stored in ZooKeeper</a:t>
            </a:r>
            <a:endParaRPr sz="3400"/>
          </a:p>
        </p:txBody>
      </p:sp>
      <p:grpSp>
        <p:nvGrpSpPr>
          <p:cNvPr id="998" name="Google Shape;998;p84"/>
          <p:cNvGrpSpPr/>
          <p:nvPr/>
        </p:nvGrpSpPr>
        <p:grpSpPr>
          <a:xfrm>
            <a:off x="9246423" y="6442844"/>
            <a:ext cx="14462402" cy="5382256"/>
            <a:chOff x="2549298" y="3952269"/>
            <a:chExt cx="14462402" cy="5382256"/>
          </a:xfrm>
        </p:grpSpPr>
        <p:grpSp>
          <p:nvGrpSpPr>
            <p:cNvPr id="999" name="Google Shape;999;p84"/>
            <p:cNvGrpSpPr/>
            <p:nvPr/>
          </p:nvGrpSpPr>
          <p:grpSpPr>
            <a:xfrm>
              <a:off x="2549298" y="7930238"/>
              <a:ext cx="2745264" cy="696874"/>
              <a:chOff x="7846135" y="4649149"/>
              <a:chExt cx="2055300" cy="3582900"/>
            </a:xfrm>
          </p:grpSpPr>
          <p:sp>
            <p:nvSpPr>
              <p:cNvPr id="1000" name="Google Shape;1000;p84"/>
              <p:cNvSpPr/>
              <p:nvPr/>
            </p:nvSpPr>
            <p:spPr>
              <a:xfrm>
                <a:off x="7846135" y="4649149"/>
                <a:ext cx="2055300" cy="3582900"/>
              </a:xfrm>
              <a:prstGeom prst="roundRect">
                <a:avLst>
                  <a:gd fmla="val 6746" name="adj"/>
                </a:avLst>
              </a:prstGeom>
              <a:solidFill>
                <a:schemeClr val="lt1"/>
              </a:solidFill>
              <a:ln cap="flat" cmpd="sng" w="38100">
                <a:solidFill>
                  <a:srgbClr val="0405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latin typeface="Montserrat SemiBold"/>
                  <a:ea typeface="Montserrat SemiBold"/>
                  <a:cs typeface="Montserrat SemiBold"/>
                  <a:sym typeface="Montserrat SemiBold"/>
                </a:endParaRPr>
              </a:p>
            </p:txBody>
          </p:sp>
          <p:sp>
            <p:nvSpPr>
              <p:cNvPr id="1001" name="Google Shape;1001;p84"/>
              <p:cNvSpPr txBox="1"/>
              <p:nvPr/>
            </p:nvSpPr>
            <p:spPr>
              <a:xfrm>
                <a:off x="7894201" y="5133082"/>
                <a:ext cx="1918200" cy="26526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040531"/>
                    </a:solidFill>
                    <a:latin typeface="Montserrat SemiBold"/>
                    <a:ea typeface="Montserrat SemiBold"/>
                    <a:cs typeface="Montserrat SemiBold"/>
                    <a:sym typeface="Montserrat SemiBold"/>
                  </a:rPr>
                  <a:t>Authentication</a:t>
                </a:r>
                <a:endParaRPr sz="2000">
                  <a:solidFill>
                    <a:srgbClr val="040531"/>
                  </a:solidFill>
                  <a:latin typeface="Montserrat SemiBold"/>
                  <a:ea typeface="Montserrat SemiBold"/>
                  <a:cs typeface="Montserrat SemiBold"/>
                  <a:sym typeface="Montserrat SemiBold"/>
                </a:endParaRPr>
              </a:p>
            </p:txBody>
          </p:sp>
        </p:grpSp>
        <p:grpSp>
          <p:nvGrpSpPr>
            <p:cNvPr id="1002" name="Google Shape;1002;p84"/>
            <p:cNvGrpSpPr/>
            <p:nvPr/>
          </p:nvGrpSpPr>
          <p:grpSpPr>
            <a:xfrm>
              <a:off x="6118900" y="7608775"/>
              <a:ext cx="2535900" cy="1339800"/>
              <a:chOff x="6118900" y="7608775"/>
              <a:chExt cx="2535900" cy="1339800"/>
            </a:xfrm>
          </p:grpSpPr>
          <p:sp>
            <p:nvSpPr>
              <p:cNvPr id="1003" name="Google Shape;1003;p84"/>
              <p:cNvSpPr/>
              <p:nvPr/>
            </p:nvSpPr>
            <p:spPr>
              <a:xfrm>
                <a:off x="6118900" y="7608775"/>
                <a:ext cx="2535900" cy="1339800"/>
              </a:xfrm>
              <a:prstGeom prst="roundRect">
                <a:avLst>
                  <a:gd fmla="val 6746" name="adj"/>
                </a:avLst>
              </a:prstGeom>
              <a:solidFill>
                <a:schemeClr val="lt1"/>
              </a:solidFill>
              <a:ln cap="flat" cmpd="sng" w="38100">
                <a:solidFill>
                  <a:srgbClr val="04053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Montserrat SemiBold"/>
                    <a:ea typeface="Montserrat SemiBold"/>
                    <a:cs typeface="Montserrat SemiBold"/>
                    <a:sym typeface="Montserrat SemiBold"/>
                  </a:rPr>
                  <a:t>Principal</a:t>
                </a:r>
                <a:endParaRPr sz="2000">
                  <a:latin typeface="Montserrat SemiBold"/>
                  <a:ea typeface="Montserrat SemiBold"/>
                  <a:cs typeface="Montserrat SemiBold"/>
                  <a:sym typeface="Montserrat SemiBold"/>
                </a:endParaRPr>
              </a:p>
            </p:txBody>
          </p:sp>
          <p:grpSp>
            <p:nvGrpSpPr>
              <p:cNvPr id="1004" name="Google Shape;1004;p84"/>
              <p:cNvGrpSpPr/>
              <p:nvPr/>
            </p:nvGrpSpPr>
            <p:grpSpPr>
              <a:xfrm>
                <a:off x="6389374" y="8065114"/>
                <a:ext cx="1994971" cy="527761"/>
                <a:chOff x="7454650" y="4649175"/>
                <a:chExt cx="2939400" cy="3582900"/>
              </a:xfrm>
            </p:grpSpPr>
            <p:sp>
              <p:nvSpPr>
                <p:cNvPr id="1005" name="Google Shape;1005;p84"/>
                <p:cNvSpPr/>
                <p:nvPr/>
              </p:nvSpPr>
              <p:spPr>
                <a:xfrm>
                  <a:off x="7454650" y="4649175"/>
                  <a:ext cx="2939400" cy="3582900"/>
                </a:xfrm>
                <a:prstGeom prst="roundRect">
                  <a:avLst>
                    <a:gd fmla="val 6746" name="adj"/>
                  </a:avLst>
                </a:prstGeom>
                <a:solidFill>
                  <a:schemeClr val="lt1"/>
                </a:solidFill>
                <a:ln cap="flat" cmpd="sng" w="38100">
                  <a:solidFill>
                    <a:srgbClr val="0405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latin typeface="Montserrat SemiBold"/>
                    <a:ea typeface="Montserrat SemiBold"/>
                    <a:cs typeface="Montserrat SemiBold"/>
                    <a:sym typeface="Montserrat SemiBold"/>
                  </a:endParaRPr>
                </a:p>
              </p:txBody>
            </p:sp>
            <p:sp>
              <p:nvSpPr>
                <p:cNvPr id="1006" name="Google Shape;1006;p84"/>
                <p:cNvSpPr txBox="1"/>
                <p:nvPr/>
              </p:nvSpPr>
              <p:spPr>
                <a:xfrm>
                  <a:off x="7846153" y="4787219"/>
                  <a:ext cx="2156400" cy="23484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040531"/>
                      </a:solidFill>
                      <a:latin typeface="Montserrat SemiBold"/>
                      <a:ea typeface="Montserrat SemiBold"/>
                      <a:cs typeface="Montserrat SemiBold"/>
                      <a:sym typeface="Montserrat SemiBold"/>
                    </a:rPr>
                    <a:t>User: Bob</a:t>
                  </a:r>
                  <a:endParaRPr sz="2000">
                    <a:solidFill>
                      <a:srgbClr val="040531"/>
                    </a:solidFill>
                    <a:latin typeface="Montserrat SemiBold"/>
                    <a:ea typeface="Montserrat SemiBold"/>
                    <a:cs typeface="Montserrat SemiBold"/>
                    <a:sym typeface="Montserrat SemiBold"/>
                  </a:endParaRPr>
                </a:p>
                <a:p>
                  <a:pPr indent="0" lvl="0" marL="0" rtl="0" algn="l">
                    <a:spcBef>
                      <a:spcPts val="0"/>
                    </a:spcBef>
                    <a:spcAft>
                      <a:spcPts val="0"/>
                    </a:spcAft>
                    <a:buNone/>
                  </a:pPr>
                  <a:r>
                    <a:t/>
                  </a:r>
                  <a:endParaRPr sz="2400">
                    <a:solidFill>
                      <a:srgbClr val="040531"/>
                    </a:solidFill>
                    <a:latin typeface="Montserrat SemiBold"/>
                    <a:ea typeface="Montserrat SemiBold"/>
                    <a:cs typeface="Montserrat SemiBold"/>
                    <a:sym typeface="Montserrat SemiBold"/>
                  </a:endParaRPr>
                </a:p>
              </p:txBody>
            </p:sp>
          </p:grpSp>
        </p:grpSp>
        <p:sp>
          <p:nvSpPr>
            <p:cNvPr id="1007" name="Google Shape;1007;p84"/>
            <p:cNvSpPr/>
            <p:nvPr/>
          </p:nvSpPr>
          <p:spPr>
            <a:xfrm>
              <a:off x="9479149" y="7537071"/>
              <a:ext cx="2396400" cy="1483200"/>
            </a:xfrm>
            <a:prstGeom prst="roundRect">
              <a:avLst>
                <a:gd fmla="val 6746" name="adj"/>
              </a:avLst>
            </a:prstGeom>
            <a:solidFill>
              <a:schemeClr val="lt1"/>
            </a:solidFill>
            <a:ln cap="flat" cmpd="sng" w="38100">
              <a:solidFill>
                <a:srgbClr val="0405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Montserrat SemiBold"/>
                  <a:ea typeface="Montserrat SemiBold"/>
                  <a:cs typeface="Montserrat SemiBold"/>
                  <a:sym typeface="Montserrat SemiBold"/>
                </a:rPr>
                <a:t>Custom Authorizer</a:t>
              </a:r>
              <a:endParaRPr sz="2000">
                <a:latin typeface="Montserrat SemiBold"/>
                <a:ea typeface="Montserrat SemiBold"/>
                <a:cs typeface="Montserrat SemiBold"/>
                <a:sym typeface="Montserrat SemiBold"/>
              </a:endParaRPr>
            </a:p>
          </p:txBody>
        </p:sp>
        <p:grpSp>
          <p:nvGrpSpPr>
            <p:cNvPr id="1008" name="Google Shape;1008;p84"/>
            <p:cNvGrpSpPr/>
            <p:nvPr/>
          </p:nvGrpSpPr>
          <p:grpSpPr>
            <a:xfrm>
              <a:off x="12781100" y="7222825"/>
              <a:ext cx="4230600" cy="2111700"/>
              <a:chOff x="14848075" y="8303475"/>
              <a:chExt cx="4230600" cy="2111700"/>
            </a:xfrm>
          </p:grpSpPr>
          <p:sp>
            <p:nvSpPr>
              <p:cNvPr id="1009" name="Google Shape;1009;p84"/>
              <p:cNvSpPr/>
              <p:nvPr/>
            </p:nvSpPr>
            <p:spPr>
              <a:xfrm>
                <a:off x="14848075" y="8303475"/>
                <a:ext cx="4230600" cy="2111700"/>
              </a:xfrm>
              <a:prstGeom prst="roundRect">
                <a:avLst>
                  <a:gd fmla="val 6746" name="adj"/>
                </a:avLst>
              </a:prstGeom>
              <a:solidFill>
                <a:schemeClr val="lt1"/>
              </a:solidFill>
              <a:ln cap="flat" cmpd="sng" w="38100">
                <a:solidFill>
                  <a:srgbClr val="04053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Montserrat SemiBold"/>
                    <a:ea typeface="Montserrat SemiBold"/>
                    <a:cs typeface="Montserrat SemiBold"/>
                    <a:sym typeface="Montserrat SemiBold"/>
                  </a:rPr>
                  <a:t>Topic: Finance</a:t>
                </a:r>
                <a:endParaRPr sz="2000">
                  <a:latin typeface="Montserrat SemiBold"/>
                  <a:ea typeface="Montserrat SemiBold"/>
                  <a:cs typeface="Montserrat SemiBold"/>
                  <a:sym typeface="Montserrat SemiBold"/>
                </a:endParaRPr>
              </a:p>
            </p:txBody>
          </p:sp>
          <p:grpSp>
            <p:nvGrpSpPr>
              <p:cNvPr id="1010" name="Google Shape;1010;p84"/>
              <p:cNvGrpSpPr/>
              <p:nvPr/>
            </p:nvGrpSpPr>
            <p:grpSpPr>
              <a:xfrm>
                <a:off x="15082649" y="8873171"/>
                <a:ext cx="3777458" cy="1249009"/>
                <a:chOff x="7477488" y="5575793"/>
                <a:chExt cx="2489100" cy="12126300"/>
              </a:xfrm>
            </p:grpSpPr>
            <p:sp>
              <p:nvSpPr>
                <p:cNvPr id="1011" name="Google Shape;1011;p84"/>
                <p:cNvSpPr/>
                <p:nvPr/>
              </p:nvSpPr>
              <p:spPr>
                <a:xfrm>
                  <a:off x="7477488" y="5575793"/>
                  <a:ext cx="2489100" cy="12126300"/>
                </a:xfrm>
                <a:prstGeom prst="roundRect">
                  <a:avLst>
                    <a:gd fmla="val 6746" name="adj"/>
                  </a:avLst>
                </a:prstGeom>
                <a:solidFill>
                  <a:schemeClr val="lt1"/>
                </a:solidFill>
                <a:ln cap="flat" cmpd="sng" w="38100">
                  <a:solidFill>
                    <a:srgbClr val="0405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latin typeface="Montserrat SemiBold"/>
                    <a:ea typeface="Montserrat SemiBold"/>
                    <a:cs typeface="Montserrat SemiBold"/>
                    <a:sym typeface="Montserrat SemiBold"/>
                  </a:endParaRPr>
                </a:p>
              </p:txBody>
            </p:sp>
            <p:sp>
              <p:nvSpPr>
                <p:cNvPr id="1012" name="Google Shape;1012;p84"/>
                <p:cNvSpPr txBox="1"/>
                <p:nvPr/>
              </p:nvSpPr>
              <p:spPr>
                <a:xfrm>
                  <a:off x="7555194" y="6361388"/>
                  <a:ext cx="2333700" cy="10998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rgbClr val="040531"/>
                      </a:solidFill>
                      <a:latin typeface="Montserrat SemiBold"/>
                      <a:ea typeface="Montserrat SemiBold"/>
                      <a:cs typeface="Montserrat SemiBold"/>
                      <a:sym typeface="Montserrat SemiBold"/>
                    </a:rPr>
                    <a:t>Group: Finance has </a:t>
                  </a:r>
                  <a:r>
                    <a:rPr lang="en" sz="1500">
                      <a:solidFill>
                        <a:srgbClr val="040531"/>
                      </a:solidFill>
                      <a:latin typeface="Montserrat SemiBold"/>
                      <a:ea typeface="Montserrat SemiBold"/>
                      <a:cs typeface="Montserrat SemiBold"/>
                      <a:sym typeface="Montserrat SemiBold"/>
                    </a:rPr>
                    <a:t>ALLOW</a:t>
                  </a:r>
                  <a:endParaRPr sz="1500">
                    <a:solidFill>
                      <a:srgbClr val="040531"/>
                    </a:solidFill>
                    <a:latin typeface="Montserrat SemiBold"/>
                    <a:ea typeface="Montserrat SemiBold"/>
                    <a:cs typeface="Montserrat SemiBold"/>
                    <a:sym typeface="Montserrat SemiBold"/>
                  </a:endParaRPr>
                </a:p>
                <a:p>
                  <a:pPr indent="0" lvl="0" marL="0" rtl="0" algn="l">
                    <a:spcBef>
                      <a:spcPts val="0"/>
                    </a:spcBef>
                    <a:spcAft>
                      <a:spcPts val="0"/>
                    </a:spcAft>
                    <a:buNone/>
                  </a:pPr>
                  <a:r>
                    <a:rPr lang="en" sz="2000">
                      <a:solidFill>
                        <a:srgbClr val="040531"/>
                      </a:solidFill>
                      <a:latin typeface="Montserrat SemiBold"/>
                      <a:ea typeface="Montserrat SemiBold"/>
                      <a:cs typeface="Montserrat SemiBold"/>
                      <a:sym typeface="Montserrat SemiBold"/>
                    </a:rPr>
                    <a:t>Role: Admin has </a:t>
                  </a:r>
                  <a:r>
                    <a:rPr lang="en" sz="1500">
                      <a:solidFill>
                        <a:srgbClr val="040531"/>
                      </a:solidFill>
                      <a:latin typeface="Montserrat SemiBold"/>
                      <a:ea typeface="Montserrat SemiBold"/>
                      <a:cs typeface="Montserrat SemiBold"/>
                      <a:sym typeface="Montserrat SemiBold"/>
                    </a:rPr>
                    <a:t>ALLOW</a:t>
                  </a:r>
                  <a:endParaRPr sz="1500">
                    <a:solidFill>
                      <a:srgbClr val="040531"/>
                    </a:solidFill>
                    <a:latin typeface="Montserrat SemiBold"/>
                    <a:ea typeface="Montserrat SemiBold"/>
                    <a:cs typeface="Montserrat SemiBold"/>
                    <a:sym typeface="Montserrat SemiBold"/>
                  </a:endParaRPr>
                </a:p>
                <a:p>
                  <a:pPr indent="0" lvl="0" marL="0" rtl="0" algn="l">
                    <a:spcBef>
                      <a:spcPts val="0"/>
                    </a:spcBef>
                    <a:spcAft>
                      <a:spcPts val="0"/>
                    </a:spcAft>
                    <a:buNone/>
                  </a:pPr>
                  <a:r>
                    <a:rPr lang="en" sz="2000">
                      <a:solidFill>
                        <a:srgbClr val="040531"/>
                      </a:solidFill>
                      <a:latin typeface="Montserrat SemiBold"/>
                      <a:ea typeface="Montserrat SemiBold"/>
                      <a:cs typeface="Montserrat SemiBold"/>
                      <a:sym typeface="Montserrat SemiBold"/>
                    </a:rPr>
                    <a:t>User: Bob has </a:t>
                  </a:r>
                  <a:r>
                    <a:rPr lang="en" sz="1500">
                      <a:solidFill>
                        <a:srgbClr val="040531"/>
                      </a:solidFill>
                      <a:latin typeface="Montserrat SemiBold"/>
                      <a:ea typeface="Montserrat SemiBold"/>
                      <a:cs typeface="Montserrat SemiBold"/>
                      <a:sym typeface="Montserrat SemiBold"/>
                    </a:rPr>
                    <a:t>DENY</a:t>
                  </a:r>
                  <a:endParaRPr sz="1500">
                    <a:solidFill>
                      <a:srgbClr val="040531"/>
                    </a:solidFill>
                    <a:latin typeface="Montserrat SemiBold"/>
                    <a:ea typeface="Montserrat SemiBold"/>
                    <a:cs typeface="Montserrat SemiBold"/>
                    <a:sym typeface="Montserrat SemiBold"/>
                  </a:endParaRPr>
                </a:p>
              </p:txBody>
            </p:sp>
          </p:grpSp>
        </p:grpSp>
        <p:sp>
          <p:nvSpPr>
            <p:cNvPr id="1013" name="Google Shape;1013;p84"/>
            <p:cNvSpPr/>
            <p:nvPr/>
          </p:nvSpPr>
          <p:spPr>
            <a:xfrm>
              <a:off x="7495550" y="4385275"/>
              <a:ext cx="6363600" cy="2176200"/>
            </a:xfrm>
            <a:prstGeom prst="roundRect">
              <a:avLst>
                <a:gd fmla="val 6746" name="adj"/>
              </a:avLst>
            </a:prstGeom>
            <a:noFill/>
            <a:ln cap="flat" cmpd="sng" w="38100">
              <a:solidFill>
                <a:srgbClr val="0405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latin typeface="Montserrat SemiBold"/>
                <a:ea typeface="Montserrat SemiBold"/>
                <a:cs typeface="Montserrat SemiBold"/>
                <a:sym typeface="Montserrat SemiBold"/>
              </a:endParaRPr>
            </a:p>
          </p:txBody>
        </p:sp>
        <p:grpSp>
          <p:nvGrpSpPr>
            <p:cNvPr id="1014" name="Google Shape;1014;p84"/>
            <p:cNvGrpSpPr/>
            <p:nvPr/>
          </p:nvGrpSpPr>
          <p:grpSpPr>
            <a:xfrm>
              <a:off x="7609352" y="4707974"/>
              <a:ext cx="2396493" cy="486200"/>
              <a:chOff x="14447150" y="4649075"/>
              <a:chExt cx="2939400" cy="3582900"/>
            </a:xfrm>
          </p:grpSpPr>
          <p:sp>
            <p:nvSpPr>
              <p:cNvPr id="1015" name="Google Shape;1015;p84"/>
              <p:cNvSpPr/>
              <p:nvPr/>
            </p:nvSpPr>
            <p:spPr>
              <a:xfrm>
                <a:off x="14447150" y="4649075"/>
                <a:ext cx="2939400" cy="3582900"/>
              </a:xfrm>
              <a:prstGeom prst="roundRect">
                <a:avLst>
                  <a:gd fmla="val 6746" name="adj"/>
                </a:avLst>
              </a:prstGeom>
              <a:solidFill>
                <a:schemeClr val="lt1"/>
              </a:solidFill>
              <a:ln cap="flat" cmpd="sng" w="38100">
                <a:solidFill>
                  <a:srgbClr val="0405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latin typeface="Montserrat SemiBold"/>
                  <a:ea typeface="Montserrat SemiBold"/>
                  <a:cs typeface="Montserrat SemiBold"/>
                  <a:sym typeface="Montserrat SemiBold"/>
                </a:endParaRPr>
              </a:p>
            </p:txBody>
          </p:sp>
          <p:sp>
            <p:nvSpPr>
              <p:cNvPr id="1016" name="Google Shape;1016;p84"/>
              <p:cNvSpPr txBox="1"/>
              <p:nvPr/>
            </p:nvSpPr>
            <p:spPr>
              <a:xfrm>
                <a:off x="14530280" y="4668976"/>
                <a:ext cx="2744100" cy="242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040531"/>
                    </a:solidFill>
                    <a:latin typeface="Montserrat SemiBold"/>
                    <a:ea typeface="Montserrat SemiBold"/>
                    <a:cs typeface="Montserrat SemiBold"/>
                    <a:sym typeface="Montserrat SemiBold"/>
                  </a:rPr>
                  <a:t>Group: Finance</a:t>
                </a:r>
                <a:endParaRPr sz="2000">
                  <a:solidFill>
                    <a:srgbClr val="040531"/>
                  </a:solidFill>
                  <a:latin typeface="Montserrat SemiBold"/>
                  <a:ea typeface="Montserrat SemiBold"/>
                  <a:cs typeface="Montserrat SemiBold"/>
                  <a:sym typeface="Montserrat SemiBold"/>
                </a:endParaRPr>
              </a:p>
            </p:txBody>
          </p:sp>
        </p:grpSp>
        <p:sp>
          <p:nvSpPr>
            <p:cNvPr id="1017" name="Google Shape;1017;p84"/>
            <p:cNvSpPr txBox="1"/>
            <p:nvPr/>
          </p:nvSpPr>
          <p:spPr>
            <a:xfrm>
              <a:off x="9287975" y="3952269"/>
              <a:ext cx="2880300" cy="60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040531"/>
                  </a:solidFill>
                  <a:latin typeface="Montserrat SemiBold"/>
                  <a:ea typeface="Montserrat SemiBold"/>
                  <a:cs typeface="Montserrat SemiBold"/>
                  <a:sym typeface="Montserrat SemiBold"/>
                </a:rPr>
                <a:t>LDAP Server</a:t>
              </a:r>
              <a:endParaRPr sz="2000">
                <a:solidFill>
                  <a:srgbClr val="040531"/>
                </a:solidFill>
                <a:latin typeface="Montserrat SemiBold"/>
                <a:ea typeface="Montserrat SemiBold"/>
                <a:cs typeface="Montserrat SemiBold"/>
                <a:sym typeface="Montserrat SemiBold"/>
              </a:endParaRPr>
            </a:p>
          </p:txBody>
        </p:sp>
        <p:cxnSp>
          <p:nvCxnSpPr>
            <p:cNvPr id="1018" name="Google Shape;1018;p84"/>
            <p:cNvCxnSpPr/>
            <p:nvPr/>
          </p:nvCxnSpPr>
          <p:spPr>
            <a:xfrm>
              <a:off x="9586875" y="5354675"/>
              <a:ext cx="281100" cy="305700"/>
            </a:xfrm>
            <a:prstGeom prst="straightConnector1">
              <a:avLst/>
            </a:prstGeom>
            <a:noFill/>
            <a:ln cap="flat" cmpd="sng" w="38100">
              <a:solidFill>
                <a:schemeClr val="dk2"/>
              </a:solidFill>
              <a:prstDash val="solid"/>
              <a:round/>
              <a:headEnd len="med" w="med" type="none"/>
              <a:tailEnd len="med" w="med" type="none"/>
            </a:ln>
          </p:spPr>
        </p:cxnSp>
        <p:cxnSp>
          <p:nvCxnSpPr>
            <p:cNvPr id="1019" name="Google Shape;1019;p84"/>
            <p:cNvCxnSpPr/>
            <p:nvPr/>
          </p:nvCxnSpPr>
          <p:spPr>
            <a:xfrm flipH="1">
              <a:off x="11320775" y="5326725"/>
              <a:ext cx="297900" cy="345900"/>
            </a:xfrm>
            <a:prstGeom prst="straightConnector1">
              <a:avLst/>
            </a:prstGeom>
            <a:noFill/>
            <a:ln cap="flat" cmpd="sng" w="38100">
              <a:solidFill>
                <a:schemeClr val="dk2"/>
              </a:solidFill>
              <a:prstDash val="solid"/>
              <a:round/>
              <a:headEnd len="med" w="med" type="none"/>
              <a:tailEnd len="med" w="med" type="none"/>
            </a:ln>
          </p:spPr>
        </p:cxnSp>
        <p:cxnSp>
          <p:nvCxnSpPr>
            <p:cNvPr id="1020" name="Google Shape;1020;p84"/>
            <p:cNvCxnSpPr/>
            <p:nvPr/>
          </p:nvCxnSpPr>
          <p:spPr>
            <a:xfrm>
              <a:off x="5462825" y="8278663"/>
              <a:ext cx="512700" cy="0"/>
            </a:xfrm>
            <a:prstGeom prst="straightConnector1">
              <a:avLst/>
            </a:prstGeom>
            <a:noFill/>
            <a:ln cap="flat" cmpd="sng" w="38100">
              <a:solidFill>
                <a:schemeClr val="dk1"/>
              </a:solidFill>
              <a:prstDash val="solid"/>
              <a:round/>
              <a:headEnd len="med" w="med" type="none"/>
              <a:tailEnd len="med" w="med" type="triangle"/>
            </a:ln>
          </p:spPr>
        </p:cxnSp>
        <p:cxnSp>
          <p:nvCxnSpPr>
            <p:cNvPr id="1021" name="Google Shape;1021;p84"/>
            <p:cNvCxnSpPr/>
            <p:nvPr/>
          </p:nvCxnSpPr>
          <p:spPr>
            <a:xfrm>
              <a:off x="8810625" y="8232088"/>
              <a:ext cx="512700" cy="0"/>
            </a:xfrm>
            <a:prstGeom prst="straightConnector1">
              <a:avLst/>
            </a:prstGeom>
            <a:noFill/>
            <a:ln cap="flat" cmpd="sng" w="38100">
              <a:solidFill>
                <a:schemeClr val="dk1"/>
              </a:solidFill>
              <a:prstDash val="solid"/>
              <a:round/>
              <a:headEnd len="med" w="med" type="none"/>
              <a:tailEnd len="med" w="med" type="triangle"/>
            </a:ln>
          </p:spPr>
        </p:cxnSp>
        <p:cxnSp>
          <p:nvCxnSpPr>
            <p:cNvPr id="1022" name="Google Shape;1022;p84"/>
            <p:cNvCxnSpPr/>
            <p:nvPr/>
          </p:nvCxnSpPr>
          <p:spPr>
            <a:xfrm>
              <a:off x="12071963" y="8278663"/>
              <a:ext cx="512700" cy="0"/>
            </a:xfrm>
            <a:prstGeom prst="straightConnector1">
              <a:avLst/>
            </a:prstGeom>
            <a:noFill/>
            <a:ln cap="flat" cmpd="sng" w="38100">
              <a:solidFill>
                <a:schemeClr val="dk1"/>
              </a:solidFill>
              <a:prstDash val="solid"/>
              <a:round/>
              <a:headEnd len="med" w="med" type="none"/>
              <a:tailEnd len="med" w="med" type="triangle"/>
            </a:ln>
          </p:spPr>
        </p:cxnSp>
        <p:sp>
          <p:nvSpPr>
            <p:cNvPr id="1023" name="Google Shape;1023;p84"/>
            <p:cNvSpPr txBox="1"/>
            <p:nvPr/>
          </p:nvSpPr>
          <p:spPr>
            <a:xfrm>
              <a:off x="14469800" y="6749450"/>
              <a:ext cx="8532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040531"/>
                  </a:solidFill>
                  <a:latin typeface="Montserrat SemiBold"/>
                  <a:ea typeface="Montserrat SemiBold"/>
                  <a:cs typeface="Montserrat SemiBold"/>
                  <a:sym typeface="Montserrat SemiBold"/>
                </a:rPr>
                <a:t>ACL</a:t>
              </a:r>
              <a:endParaRPr sz="2000">
                <a:solidFill>
                  <a:srgbClr val="040531"/>
                </a:solidFill>
                <a:latin typeface="Montserrat SemiBold"/>
                <a:ea typeface="Montserrat SemiBold"/>
                <a:cs typeface="Montserrat SemiBold"/>
                <a:sym typeface="Montserrat SemiBold"/>
              </a:endParaRPr>
            </a:p>
          </p:txBody>
        </p:sp>
        <p:cxnSp>
          <p:nvCxnSpPr>
            <p:cNvPr id="1024" name="Google Shape;1024;p84"/>
            <p:cNvCxnSpPr/>
            <p:nvPr/>
          </p:nvCxnSpPr>
          <p:spPr>
            <a:xfrm rot="10800000">
              <a:off x="10672250" y="6732775"/>
              <a:ext cx="10200" cy="572100"/>
            </a:xfrm>
            <a:prstGeom prst="straightConnector1">
              <a:avLst/>
            </a:prstGeom>
            <a:noFill/>
            <a:ln cap="flat" cmpd="sng" w="38100">
              <a:solidFill>
                <a:schemeClr val="dk1"/>
              </a:solidFill>
              <a:prstDash val="solid"/>
              <a:round/>
              <a:headEnd len="med" w="med" type="none"/>
              <a:tailEnd len="med" w="med" type="triangle"/>
            </a:ln>
          </p:spPr>
        </p:cxnSp>
        <p:grpSp>
          <p:nvGrpSpPr>
            <p:cNvPr id="1025" name="Google Shape;1025;p84"/>
            <p:cNvGrpSpPr/>
            <p:nvPr/>
          </p:nvGrpSpPr>
          <p:grpSpPr>
            <a:xfrm>
              <a:off x="11330902" y="4707974"/>
              <a:ext cx="2396493" cy="486200"/>
              <a:chOff x="14447150" y="4649075"/>
              <a:chExt cx="2939400" cy="3582900"/>
            </a:xfrm>
          </p:grpSpPr>
          <p:sp>
            <p:nvSpPr>
              <p:cNvPr id="1026" name="Google Shape;1026;p84"/>
              <p:cNvSpPr/>
              <p:nvPr/>
            </p:nvSpPr>
            <p:spPr>
              <a:xfrm>
                <a:off x="14447150" y="4649075"/>
                <a:ext cx="2939400" cy="3582900"/>
              </a:xfrm>
              <a:prstGeom prst="roundRect">
                <a:avLst>
                  <a:gd fmla="val 6746" name="adj"/>
                </a:avLst>
              </a:prstGeom>
              <a:solidFill>
                <a:schemeClr val="lt1"/>
              </a:solidFill>
              <a:ln cap="flat" cmpd="sng" w="38100">
                <a:solidFill>
                  <a:srgbClr val="0405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latin typeface="Montserrat SemiBold"/>
                  <a:ea typeface="Montserrat SemiBold"/>
                  <a:cs typeface="Montserrat SemiBold"/>
                  <a:sym typeface="Montserrat SemiBold"/>
                </a:endParaRPr>
              </a:p>
            </p:txBody>
          </p:sp>
          <p:sp>
            <p:nvSpPr>
              <p:cNvPr id="1027" name="Google Shape;1027;p84"/>
              <p:cNvSpPr txBox="1"/>
              <p:nvPr/>
            </p:nvSpPr>
            <p:spPr>
              <a:xfrm>
                <a:off x="14530280" y="4668976"/>
                <a:ext cx="2744100" cy="242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040531"/>
                    </a:solidFill>
                    <a:latin typeface="Montserrat SemiBold"/>
                    <a:ea typeface="Montserrat SemiBold"/>
                    <a:cs typeface="Montserrat SemiBold"/>
                    <a:sym typeface="Montserrat SemiBold"/>
                  </a:rPr>
                  <a:t>Role: Admin</a:t>
                </a:r>
                <a:endParaRPr sz="2000">
                  <a:solidFill>
                    <a:srgbClr val="040531"/>
                  </a:solidFill>
                  <a:latin typeface="Montserrat SemiBold"/>
                  <a:ea typeface="Montserrat SemiBold"/>
                  <a:cs typeface="Montserrat SemiBold"/>
                  <a:sym typeface="Montserrat SemiBold"/>
                </a:endParaRPr>
              </a:p>
            </p:txBody>
          </p:sp>
        </p:grpSp>
        <p:grpSp>
          <p:nvGrpSpPr>
            <p:cNvPr id="1028" name="Google Shape;1028;p84"/>
            <p:cNvGrpSpPr/>
            <p:nvPr/>
          </p:nvGrpSpPr>
          <p:grpSpPr>
            <a:xfrm>
              <a:off x="9342852" y="5805174"/>
              <a:ext cx="2396493" cy="486200"/>
              <a:chOff x="14447150" y="4649075"/>
              <a:chExt cx="2939400" cy="3582900"/>
            </a:xfrm>
          </p:grpSpPr>
          <p:sp>
            <p:nvSpPr>
              <p:cNvPr id="1029" name="Google Shape;1029;p84"/>
              <p:cNvSpPr/>
              <p:nvPr/>
            </p:nvSpPr>
            <p:spPr>
              <a:xfrm>
                <a:off x="14447150" y="4649075"/>
                <a:ext cx="2939400" cy="3582900"/>
              </a:xfrm>
              <a:prstGeom prst="roundRect">
                <a:avLst>
                  <a:gd fmla="val 6746" name="adj"/>
                </a:avLst>
              </a:prstGeom>
              <a:solidFill>
                <a:schemeClr val="lt1"/>
              </a:solidFill>
              <a:ln cap="flat" cmpd="sng" w="38100">
                <a:solidFill>
                  <a:srgbClr val="0405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latin typeface="Montserrat SemiBold"/>
                  <a:ea typeface="Montserrat SemiBold"/>
                  <a:cs typeface="Montserrat SemiBold"/>
                  <a:sym typeface="Montserrat SemiBold"/>
                </a:endParaRPr>
              </a:p>
            </p:txBody>
          </p:sp>
          <p:sp>
            <p:nvSpPr>
              <p:cNvPr id="1030" name="Google Shape;1030;p84"/>
              <p:cNvSpPr txBox="1"/>
              <p:nvPr/>
            </p:nvSpPr>
            <p:spPr>
              <a:xfrm>
                <a:off x="14530280" y="4668976"/>
                <a:ext cx="2744100" cy="242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040531"/>
                    </a:solidFill>
                    <a:latin typeface="Montserrat SemiBold"/>
                    <a:ea typeface="Montserrat SemiBold"/>
                    <a:cs typeface="Montserrat SemiBold"/>
                    <a:sym typeface="Montserrat SemiBold"/>
                  </a:rPr>
                  <a:t>User: Bob</a:t>
                </a:r>
                <a:endParaRPr sz="2000">
                  <a:solidFill>
                    <a:srgbClr val="040531"/>
                  </a:solidFill>
                  <a:latin typeface="Montserrat SemiBold"/>
                  <a:ea typeface="Montserrat SemiBold"/>
                  <a:cs typeface="Montserrat SemiBold"/>
                  <a:sym typeface="Montserrat SemiBold"/>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7">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4" name="Shape 1034"/>
        <p:cNvGrpSpPr/>
        <p:nvPr/>
      </p:nvGrpSpPr>
      <p:grpSpPr>
        <a:xfrm>
          <a:off x="0" y="0"/>
          <a:ext cx="0" cy="0"/>
          <a:chOff x="0" y="0"/>
          <a:chExt cx="0" cy="0"/>
        </a:xfrm>
      </p:grpSpPr>
      <p:sp>
        <p:nvSpPr>
          <p:cNvPr id="1035" name="Google Shape;1035;p85"/>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Customizing access control</a:t>
            </a:r>
            <a:endParaRPr/>
          </a:p>
        </p:txBody>
      </p:sp>
      <p:sp>
        <p:nvSpPr>
          <p:cNvPr id="1036" name="Google Shape;1036;p85"/>
          <p:cNvSpPr txBox="1"/>
          <p:nvPr>
            <p:ph idx="1" type="body"/>
          </p:nvPr>
        </p:nvSpPr>
        <p:spPr>
          <a:xfrm>
            <a:off x="1218675" y="2635300"/>
            <a:ext cx="11905800" cy="6752100"/>
          </a:xfrm>
          <a:prstGeom prst="rect">
            <a:avLst/>
          </a:prstGeom>
        </p:spPr>
        <p:txBody>
          <a:bodyPr anchorCtr="0" anchor="t" bIns="91425" lIns="457200" spcFirstLastPara="1" rIns="91425" wrap="square" tIns="91425">
            <a:noAutofit/>
          </a:bodyPr>
          <a:lstStyle/>
          <a:p>
            <a:pPr indent="-444500" lvl="0" marL="457200" rtl="0" algn="l">
              <a:lnSpc>
                <a:spcPct val="115000"/>
              </a:lnSpc>
              <a:spcBef>
                <a:spcPts val="1000"/>
              </a:spcBef>
              <a:spcAft>
                <a:spcPts val="0"/>
              </a:spcAft>
              <a:buSzPts val="3400"/>
              <a:buChar char="●"/>
            </a:pPr>
            <a:r>
              <a:rPr lang="en" sz="3400"/>
              <a:t>Store user, group and role associations in e.g. an external LDAP server</a:t>
            </a:r>
            <a:endParaRPr sz="3400"/>
          </a:p>
          <a:p>
            <a:pPr indent="-444500" lvl="0" marL="457200" rtl="0" algn="l">
              <a:lnSpc>
                <a:spcPct val="115000"/>
              </a:lnSpc>
              <a:spcBef>
                <a:spcPts val="0"/>
              </a:spcBef>
              <a:spcAft>
                <a:spcPts val="0"/>
              </a:spcAft>
              <a:buSzPts val="3400"/>
              <a:buChar char="●"/>
            </a:pPr>
            <a:r>
              <a:rPr lang="en" sz="3400"/>
              <a:t>Add user, group and role permissions to the ACLs stored in ZooKeeper</a:t>
            </a:r>
            <a:endParaRPr sz="3400"/>
          </a:p>
          <a:p>
            <a:pPr indent="-444500" lvl="0" marL="457200" rtl="0" algn="l">
              <a:lnSpc>
                <a:spcPct val="115000"/>
              </a:lnSpc>
              <a:spcBef>
                <a:spcPts val="1000"/>
              </a:spcBef>
              <a:spcAft>
                <a:spcPts val="0"/>
              </a:spcAft>
              <a:buSzPts val="3400"/>
              <a:buChar char="●"/>
            </a:pPr>
            <a:r>
              <a:rPr lang="en" sz="3400"/>
              <a:t>Implement custom Authorizer that fetches a user’s groups and roles from LDAP, and resolves against a resource’s ACLs.</a:t>
            </a:r>
            <a:endParaRPr sz="3400"/>
          </a:p>
          <a:p>
            <a:pPr indent="0" lvl="0" marL="0" rtl="0" algn="l">
              <a:lnSpc>
                <a:spcPct val="115000"/>
              </a:lnSpc>
              <a:spcBef>
                <a:spcPts val="1000"/>
              </a:spcBef>
              <a:spcAft>
                <a:spcPts val="0"/>
              </a:spcAft>
              <a:buNone/>
            </a:pPr>
            <a:r>
              <a:t/>
            </a:r>
            <a:endParaRPr sz="3400"/>
          </a:p>
        </p:txBody>
      </p:sp>
      <p:grpSp>
        <p:nvGrpSpPr>
          <p:cNvPr id="1037" name="Google Shape;1037;p85"/>
          <p:cNvGrpSpPr/>
          <p:nvPr/>
        </p:nvGrpSpPr>
        <p:grpSpPr>
          <a:xfrm>
            <a:off x="9246423" y="6442844"/>
            <a:ext cx="14462402" cy="5382256"/>
            <a:chOff x="2549298" y="3952269"/>
            <a:chExt cx="14462402" cy="5382256"/>
          </a:xfrm>
        </p:grpSpPr>
        <p:grpSp>
          <p:nvGrpSpPr>
            <p:cNvPr id="1038" name="Google Shape;1038;p85"/>
            <p:cNvGrpSpPr/>
            <p:nvPr/>
          </p:nvGrpSpPr>
          <p:grpSpPr>
            <a:xfrm>
              <a:off x="2549298" y="7930238"/>
              <a:ext cx="2745264" cy="696874"/>
              <a:chOff x="7846135" y="4649149"/>
              <a:chExt cx="2055300" cy="3582900"/>
            </a:xfrm>
          </p:grpSpPr>
          <p:sp>
            <p:nvSpPr>
              <p:cNvPr id="1039" name="Google Shape;1039;p85"/>
              <p:cNvSpPr/>
              <p:nvPr/>
            </p:nvSpPr>
            <p:spPr>
              <a:xfrm>
                <a:off x="7846135" y="4649149"/>
                <a:ext cx="2055300" cy="3582900"/>
              </a:xfrm>
              <a:prstGeom prst="roundRect">
                <a:avLst>
                  <a:gd fmla="val 6746" name="adj"/>
                </a:avLst>
              </a:prstGeom>
              <a:solidFill>
                <a:schemeClr val="lt1"/>
              </a:solidFill>
              <a:ln cap="flat" cmpd="sng" w="38100">
                <a:solidFill>
                  <a:srgbClr val="0405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latin typeface="Montserrat SemiBold"/>
                  <a:ea typeface="Montserrat SemiBold"/>
                  <a:cs typeface="Montserrat SemiBold"/>
                  <a:sym typeface="Montserrat SemiBold"/>
                </a:endParaRPr>
              </a:p>
            </p:txBody>
          </p:sp>
          <p:sp>
            <p:nvSpPr>
              <p:cNvPr id="1040" name="Google Shape;1040;p85"/>
              <p:cNvSpPr txBox="1"/>
              <p:nvPr/>
            </p:nvSpPr>
            <p:spPr>
              <a:xfrm>
                <a:off x="7894201" y="5133082"/>
                <a:ext cx="1918200" cy="26526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040531"/>
                    </a:solidFill>
                    <a:latin typeface="Montserrat SemiBold"/>
                    <a:ea typeface="Montserrat SemiBold"/>
                    <a:cs typeface="Montserrat SemiBold"/>
                    <a:sym typeface="Montserrat SemiBold"/>
                  </a:rPr>
                  <a:t>Authentication</a:t>
                </a:r>
                <a:endParaRPr sz="2000">
                  <a:solidFill>
                    <a:srgbClr val="040531"/>
                  </a:solidFill>
                  <a:latin typeface="Montserrat SemiBold"/>
                  <a:ea typeface="Montserrat SemiBold"/>
                  <a:cs typeface="Montserrat SemiBold"/>
                  <a:sym typeface="Montserrat SemiBold"/>
                </a:endParaRPr>
              </a:p>
            </p:txBody>
          </p:sp>
        </p:grpSp>
        <p:grpSp>
          <p:nvGrpSpPr>
            <p:cNvPr id="1041" name="Google Shape;1041;p85"/>
            <p:cNvGrpSpPr/>
            <p:nvPr/>
          </p:nvGrpSpPr>
          <p:grpSpPr>
            <a:xfrm>
              <a:off x="6118900" y="7608775"/>
              <a:ext cx="2535900" cy="1339800"/>
              <a:chOff x="6118900" y="7608775"/>
              <a:chExt cx="2535900" cy="1339800"/>
            </a:xfrm>
          </p:grpSpPr>
          <p:sp>
            <p:nvSpPr>
              <p:cNvPr id="1042" name="Google Shape;1042;p85"/>
              <p:cNvSpPr/>
              <p:nvPr/>
            </p:nvSpPr>
            <p:spPr>
              <a:xfrm>
                <a:off x="6118900" y="7608775"/>
                <a:ext cx="2535900" cy="1339800"/>
              </a:xfrm>
              <a:prstGeom prst="roundRect">
                <a:avLst>
                  <a:gd fmla="val 6746" name="adj"/>
                </a:avLst>
              </a:prstGeom>
              <a:solidFill>
                <a:schemeClr val="lt1"/>
              </a:solidFill>
              <a:ln cap="flat" cmpd="sng" w="38100">
                <a:solidFill>
                  <a:srgbClr val="04053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Montserrat SemiBold"/>
                    <a:ea typeface="Montserrat SemiBold"/>
                    <a:cs typeface="Montserrat SemiBold"/>
                    <a:sym typeface="Montserrat SemiBold"/>
                  </a:rPr>
                  <a:t>Principal</a:t>
                </a:r>
                <a:endParaRPr sz="2000">
                  <a:latin typeface="Montserrat SemiBold"/>
                  <a:ea typeface="Montserrat SemiBold"/>
                  <a:cs typeface="Montserrat SemiBold"/>
                  <a:sym typeface="Montserrat SemiBold"/>
                </a:endParaRPr>
              </a:p>
            </p:txBody>
          </p:sp>
          <p:grpSp>
            <p:nvGrpSpPr>
              <p:cNvPr id="1043" name="Google Shape;1043;p85"/>
              <p:cNvGrpSpPr/>
              <p:nvPr/>
            </p:nvGrpSpPr>
            <p:grpSpPr>
              <a:xfrm>
                <a:off x="6389374" y="8065114"/>
                <a:ext cx="1994971" cy="527761"/>
                <a:chOff x="7454650" y="4649175"/>
                <a:chExt cx="2939400" cy="3582900"/>
              </a:xfrm>
            </p:grpSpPr>
            <p:sp>
              <p:nvSpPr>
                <p:cNvPr id="1044" name="Google Shape;1044;p85"/>
                <p:cNvSpPr/>
                <p:nvPr/>
              </p:nvSpPr>
              <p:spPr>
                <a:xfrm>
                  <a:off x="7454650" y="4649175"/>
                  <a:ext cx="2939400" cy="3582900"/>
                </a:xfrm>
                <a:prstGeom prst="roundRect">
                  <a:avLst>
                    <a:gd fmla="val 6746" name="adj"/>
                  </a:avLst>
                </a:prstGeom>
                <a:solidFill>
                  <a:schemeClr val="lt1"/>
                </a:solidFill>
                <a:ln cap="flat" cmpd="sng" w="38100">
                  <a:solidFill>
                    <a:srgbClr val="0405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latin typeface="Montserrat SemiBold"/>
                    <a:ea typeface="Montserrat SemiBold"/>
                    <a:cs typeface="Montserrat SemiBold"/>
                    <a:sym typeface="Montserrat SemiBold"/>
                  </a:endParaRPr>
                </a:p>
              </p:txBody>
            </p:sp>
            <p:sp>
              <p:nvSpPr>
                <p:cNvPr id="1045" name="Google Shape;1045;p85"/>
                <p:cNvSpPr txBox="1"/>
                <p:nvPr/>
              </p:nvSpPr>
              <p:spPr>
                <a:xfrm>
                  <a:off x="7846153" y="4787219"/>
                  <a:ext cx="2156400" cy="23484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040531"/>
                      </a:solidFill>
                      <a:latin typeface="Montserrat SemiBold"/>
                      <a:ea typeface="Montserrat SemiBold"/>
                      <a:cs typeface="Montserrat SemiBold"/>
                      <a:sym typeface="Montserrat SemiBold"/>
                    </a:rPr>
                    <a:t>User: Bob</a:t>
                  </a:r>
                  <a:endParaRPr sz="2000">
                    <a:solidFill>
                      <a:srgbClr val="040531"/>
                    </a:solidFill>
                    <a:latin typeface="Montserrat SemiBold"/>
                    <a:ea typeface="Montserrat SemiBold"/>
                    <a:cs typeface="Montserrat SemiBold"/>
                    <a:sym typeface="Montserrat SemiBold"/>
                  </a:endParaRPr>
                </a:p>
                <a:p>
                  <a:pPr indent="0" lvl="0" marL="0" rtl="0" algn="l">
                    <a:spcBef>
                      <a:spcPts val="0"/>
                    </a:spcBef>
                    <a:spcAft>
                      <a:spcPts val="0"/>
                    </a:spcAft>
                    <a:buNone/>
                  </a:pPr>
                  <a:r>
                    <a:t/>
                  </a:r>
                  <a:endParaRPr sz="2400">
                    <a:solidFill>
                      <a:srgbClr val="040531"/>
                    </a:solidFill>
                    <a:latin typeface="Montserrat SemiBold"/>
                    <a:ea typeface="Montserrat SemiBold"/>
                    <a:cs typeface="Montserrat SemiBold"/>
                    <a:sym typeface="Montserrat SemiBold"/>
                  </a:endParaRPr>
                </a:p>
              </p:txBody>
            </p:sp>
          </p:grpSp>
        </p:grpSp>
        <p:sp>
          <p:nvSpPr>
            <p:cNvPr id="1046" name="Google Shape;1046;p85"/>
            <p:cNvSpPr/>
            <p:nvPr/>
          </p:nvSpPr>
          <p:spPr>
            <a:xfrm>
              <a:off x="9479149" y="7537071"/>
              <a:ext cx="2396400" cy="1483200"/>
            </a:xfrm>
            <a:prstGeom prst="roundRect">
              <a:avLst>
                <a:gd fmla="val 6746" name="adj"/>
              </a:avLst>
            </a:prstGeom>
            <a:solidFill>
              <a:schemeClr val="lt1"/>
            </a:solidFill>
            <a:ln cap="flat" cmpd="sng" w="38100">
              <a:solidFill>
                <a:srgbClr val="0405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Montserrat SemiBold"/>
                  <a:ea typeface="Montserrat SemiBold"/>
                  <a:cs typeface="Montserrat SemiBold"/>
                  <a:sym typeface="Montserrat SemiBold"/>
                </a:rPr>
                <a:t>Custom Authorizer</a:t>
              </a:r>
              <a:endParaRPr sz="2000">
                <a:latin typeface="Montserrat SemiBold"/>
                <a:ea typeface="Montserrat SemiBold"/>
                <a:cs typeface="Montserrat SemiBold"/>
                <a:sym typeface="Montserrat SemiBold"/>
              </a:endParaRPr>
            </a:p>
          </p:txBody>
        </p:sp>
        <p:grpSp>
          <p:nvGrpSpPr>
            <p:cNvPr id="1047" name="Google Shape;1047;p85"/>
            <p:cNvGrpSpPr/>
            <p:nvPr/>
          </p:nvGrpSpPr>
          <p:grpSpPr>
            <a:xfrm>
              <a:off x="12781100" y="7222825"/>
              <a:ext cx="4230600" cy="2111700"/>
              <a:chOff x="14848075" y="8303475"/>
              <a:chExt cx="4230600" cy="2111700"/>
            </a:xfrm>
          </p:grpSpPr>
          <p:sp>
            <p:nvSpPr>
              <p:cNvPr id="1048" name="Google Shape;1048;p85"/>
              <p:cNvSpPr/>
              <p:nvPr/>
            </p:nvSpPr>
            <p:spPr>
              <a:xfrm>
                <a:off x="14848075" y="8303475"/>
                <a:ext cx="4230600" cy="2111700"/>
              </a:xfrm>
              <a:prstGeom prst="roundRect">
                <a:avLst>
                  <a:gd fmla="val 6746" name="adj"/>
                </a:avLst>
              </a:prstGeom>
              <a:solidFill>
                <a:schemeClr val="lt1"/>
              </a:solidFill>
              <a:ln cap="flat" cmpd="sng" w="38100">
                <a:solidFill>
                  <a:srgbClr val="04053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Montserrat SemiBold"/>
                    <a:ea typeface="Montserrat SemiBold"/>
                    <a:cs typeface="Montserrat SemiBold"/>
                    <a:sym typeface="Montserrat SemiBold"/>
                  </a:rPr>
                  <a:t>Topic: Finance</a:t>
                </a:r>
                <a:endParaRPr sz="2000">
                  <a:latin typeface="Montserrat SemiBold"/>
                  <a:ea typeface="Montserrat SemiBold"/>
                  <a:cs typeface="Montserrat SemiBold"/>
                  <a:sym typeface="Montserrat SemiBold"/>
                </a:endParaRPr>
              </a:p>
            </p:txBody>
          </p:sp>
          <p:grpSp>
            <p:nvGrpSpPr>
              <p:cNvPr id="1049" name="Google Shape;1049;p85"/>
              <p:cNvGrpSpPr/>
              <p:nvPr/>
            </p:nvGrpSpPr>
            <p:grpSpPr>
              <a:xfrm>
                <a:off x="15082649" y="8873171"/>
                <a:ext cx="3777458" cy="1249009"/>
                <a:chOff x="7477488" y="5575793"/>
                <a:chExt cx="2489100" cy="12126300"/>
              </a:xfrm>
            </p:grpSpPr>
            <p:sp>
              <p:nvSpPr>
                <p:cNvPr id="1050" name="Google Shape;1050;p85"/>
                <p:cNvSpPr/>
                <p:nvPr/>
              </p:nvSpPr>
              <p:spPr>
                <a:xfrm>
                  <a:off x="7477488" y="5575793"/>
                  <a:ext cx="2489100" cy="12126300"/>
                </a:xfrm>
                <a:prstGeom prst="roundRect">
                  <a:avLst>
                    <a:gd fmla="val 6746" name="adj"/>
                  </a:avLst>
                </a:prstGeom>
                <a:solidFill>
                  <a:schemeClr val="lt1"/>
                </a:solidFill>
                <a:ln cap="flat" cmpd="sng" w="38100">
                  <a:solidFill>
                    <a:srgbClr val="0405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latin typeface="Montserrat SemiBold"/>
                    <a:ea typeface="Montserrat SemiBold"/>
                    <a:cs typeface="Montserrat SemiBold"/>
                    <a:sym typeface="Montserrat SemiBold"/>
                  </a:endParaRPr>
                </a:p>
              </p:txBody>
            </p:sp>
            <p:sp>
              <p:nvSpPr>
                <p:cNvPr id="1051" name="Google Shape;1051;p85"/>
                <p:cNvSpPr txBox="1"/>
                <p:nvPr/>
              </p:nvSpPr>
              <p:spPr>
                <a:xfrm>
                  <a:off x="7555194" y="6361388"/>
                  <a:ext cx="2333700" cy="10998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rgbClr val="040531"/>
                      </a:solidFill>
                      <a:latin typeface="Montserrat SemiBold"/>
                      <a:ea typeface="Montserrat SemiBold"/>
                      <a:cs typeface="Montserrat SemiBold"/>
                      <a:sym typeface="Montserrat SemiBold"/>
                    </a:rPr>
                    <a:t>Group: Finance has </a:t>
                  </a:r>
                  <a:r>
                    <a:rPr lang="en" sz="1500">
                      <a:solidFill>
                        <a:srgbClr val="040531"/>
                      </a:solidFill>
                      <a:latin typeface="Montserrat SemiBold"/>
                      <a:ea typeface="Montserrat SemiBold"/>
                      <a:cs typeface="Montserrat SemiBold"/>
                      <a:sym typeface="Montserrat SemiBold"/>
                    </a:rPr>
                    <a:t>ALLOW</a:t>
                  </a:r>
                  <a:endParaRPr sz="1500">
                    <a:solidFill>
                      <a:srgbClr val="040531"/>
                    </a:solidFill>
                    <a:latin typeface="Montserrat SemiBold"/>
                    <a:ea typeface="Montserrat SemiBold"/>
                    <a:cs typeface="Montserrat SemiBold"/>
                    <a:sym typeface="Montserrat SemiBold"/>
                  </a:endParaRPr>
                </a:p>
                <a:p>
                  <a:pPr indent="0" lvl="0" marL="0" rtl="0" algn="l">
                    <a:spcBef>
                      <a:spcPts val="0"/>
                    </a:spcBef>
                    <a:spcAft>
                      <a:spcPts val="0"/>
                    </a:spcAft>
                    <a:buNone/>
                  </a:pPr>
                  <a:r>
                    <a:rPr lang="en" sz="2000">
                      <a:solidFill>
                        <a:srgbClr val="040531"/>
                      </a:solidFill>
                      <a:latin typeface="Montserrat SemiBold"/>
                      <a:ea typeface="Montserrat SemiBold"/>
                      <a:cs typeface="Montserrat SemiBold"/>
                      <a:sym typeface="Montserrat SemiBold"/>
                    </a:rPr>
                    <a:t>Role: Admin has </a:t>
                  </a:r>
                  <a:r>
                    <a:rPr lang="en" sz="1500">
                      <a:solidFill>
                        <a:srgbClr val="040531"/>
                      </a:solidFill>
                      <a:latin typeface="Montserrat SemiBold"/>
                      <a:ea typeface="Montserrat SemiBold"/>
                      <a:cs typeface="Montserrat SemiBold"/>
                      <a:sym typeface="Montserrat SemiBold"/>
                    </a:rPr>
                    <a:t>ALLOW</a:t>
                  </a:r>
                  <a:endParaRPr sz="1500">
                    <a:solidFill>
                      <a:srgbClr val="040531"/>
                    </a:solidFill>
                    <a:latin typeface="Montserrat SemiBold"/>
                    <a:ea typeface="Montserrat SemiBold"/>
                    <a:cs typeface="Montserrat SemiBold"/>
                    <a:sym typeface="Montserrat SemiBold"/>
                  </a:endParaRPr>
                </a:p>
                <a:p>
                  <a:pPr indent="0" lvl="0" marL="0" rtl="0" algn="l">
                    <a:spcBef>
                      <a:spcPts val="0"/>
                    </a:spcBef>
                    <a:spcAft>
                      <a:spcPts val="0"/>
                    </a:spcAft>
                    <a:buNone/>
                  </a:pPr>
                  <a:r>
                    <a:rPr lang="en" sz="2000">
                      <a:solidFill>
                        <a:srgbClr val="040531"/>
                      </a:solidFill>
                      <a:latin typeface="Montserrat SemiBold"/>
                      <a:ea typeface="Montserrat SemiBold"/>
                      <a:cs typeface="Montserrat SemiBold"/>
                      <a:sym typeface="Montserrat SemiBold"/>
                    </a:rPr>
                    <a:t>User: Bob has </a:t>
                  </a:r>
                  <a:r>
                    <a:rPr lang="en" sz="1500">
                      <a:solidFill>
                        <a:srgbClr val="040531"/>
                      </a:solidFill>
                      <a:latin typeface="Montserrat SemiBold"/>
                      <a:ea typeface="Montserrat SemiBold"/>
                      <a:cs typeface="Montserrat SemiBold"/>
                      <a:sym typeface="Montserrat SemiBold"/>
                    </a:rPr>
                    <a:t>DENY</a:t>
                  </a:r>
                  <a:endParaRPr sz="1500">
                    <a:solidFill>
                      <a:srgbClr val="040531"/>
                    </a:solidFill>
                    <a:latin typeface="Montserrat SemiBold"/>
                    <a:ea typeface="Montserrat SemiBold"/>
                    <a:cs typeface="Montserrat SemiBold"/>
                    <a:sym typeface="Montserrat SemiBold"/>
                  </a:endParaRPr>
                </a:p>
              </p:txBody>
            </p:sp>
          </p:grpSp>
        </p:grpSp>
        <p:sp>
          <p:nvSpPr>
            <p:cNvPr id="1052" name="Google Shape;1052;p85"/>
            <p:cNvSpPr/>
            <p:nvPr/>
          </p:nvSpPr>
          <p:spPr>
            <a:xfrm>
              <a:off x="7495550" y="4385275"/>
              <a:ext cx="6363600" cy="2176200"/>
            </a:xfrm>
            <a:prstGeom prst="roundRect">
              <a:avLst>
                <a:gd fmla="val 6746" name="adj"/>
              </a:avLst>
            </a:prstGeom>
            <a:noFill/>
            <a:ln cap="flat" cmpd="sng" w="38100">
              <a:solidFill>
                <a:srgbClr val="0405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latin typeface="Montserrat SemiBold"/>
                <a:ea typeface="Montserrat SemiBold"/>
                <a:cs typeface="Montserrat SemiBold"/>
                <a:sym typeface="Montserrat SemiBold"/>
              </a:endParaRPr>
            </a:p>
          </p:txBody>
        </p:sp>
        <p:grpSp>
          <p:nvGrpSpPr>
            <p:cNvPr id="1053" name="Google Shape;1053;p85"/>
            <p:cNvGrpSpPr/>
            <p:nvPr/>
          </p:nvGrpSpPr>
          <p:grpSpPr>
            <a:xfrm>
              <a:off x="7609352" y="4707974"/>
              <a:ext cx="2396493" cy="486200"/>
              <a:chOff x="14447150" y="4649075"/>
              <a:chExt cx="2939400" cy="3582900"/>
            </a:xfrm>
          </p:grpSpPr>
          <p:sp>
            <p:nvSpPr>
              <p:cNvPr id="1054" name="Google Shape;1054;p85"/>
              <p:cNvSpPr/>
              <p:nvPr/>
            </p:nvSpPr>
            <p:spPr>
              <a:xfrm>
                <a:off x="14447150" y="4649075"/>
                <a:ext cx="2939400" cy="3582900"/>
              </a:xfrm>
              <a:prstGeom prst="roundRect">
                <a:avLst>
                  <a:gd fmla="val 6746" name="adj"/>
                </a:avLst>
              </a:prstGeom>
              <a:solidFill>
                <a:schemeClr val="lt1"/>
              </a:solidFill>
              <a:ln cap="flat" cmpd="sng" w="38100">
                <a:solidFill>
                  <a:srgbClr val="0405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latin typeface="Montserrat SemiBold"/>
                  <a:ea typeface="Montserrat SemiBold"/>
                  <a:cs typeface="Montserrat SemiBold"/>
                  <a:sym typeface="Montserrat SemiBold"/>
                </a:endParaRPr>
              </a:p>
            </p:txBody>
          </p:sp>
          <p:sp>
            <p:nvSpPr>
              <p:cNvPr id="1055" name="Google Shape;1055;p85"/>
              <p:cNvSpPr txBox="1"/>
              <p:nvPr/>
            </p:nvSpPr>
            <p:spPr>
              <a:xfrm>
                <a:off x="14530280" y="4668976"/>
                <a:ext cx="2744100" cy="242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040531"/>
                    </a:solidFill>
                    <a:latin typeface="Montserrat SemiBold"/>
                    <a:ea typeface="Montserrat SemiBold"/>
                    <a:cs typeface="Montserrat SemiBold"/>
                    <a:sym typeface="Montserrat SemiBold"/>
                  </a:rPr>
                  <a:t>Group: Finance</a:t>
                </a:r>
                <a:endParaRPr sz="2000">
                  <a:solidFill>
                    <a:srgbClr val="040531"/>
                  </a:solidFill>
                  <a:latin typeface="Montserrat SemiBold"/>
                  <a:ea typeface="Montserrat SemiBold"/>
                  <a:cs typeface="Montserrat SemiBold"/>
                  <a:sym typeface="Montserrat SemiBold"/>
                </a:endParaRPr>
              </a:p>
            </p:txBody>
          </p:sp>
        </p:grpSp>
        <p:sp>
          <p:nvSpPr>
            <p:cNvPr id="1056" name="Google Shape;1056;p85"/>
            <p:cNvSpPr txBox="1"/>
            <p:nvPr/>
          </p:nvSpPr>
          <p:spPr>
            <a:xfrm>
              <a:off x="9287975" y="3952269"/>
              <a:ext cx="2880300" cy="60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040531"/>
                  </a:solidFill>
                  <a:latin typeface="Montserrat SemiBold"/>
                  <a:ea typeface="Montserrat SemiBold"/>
                  <a:cs typeface="Montserrat SemiBold"/>
                  <a:sym typeface="Montserrat SemiBold"/>
                </a:rPr>
                <a:t>LDAP Server</a:t>
              </a:r>
              <a:endParaRPr sz="2000">
                <a:solidFill>
                  <a:srgbClr val="040531"/>
                </a:solidFill>
                <a:latin typeface="Montserrat SemiBold"/>
                <a:ea typeface="Montserrat SemiBold"/>
                <a:cs typeface="Montserrat SemiBold"/>
                <a:sym typeface="Montserrat SemiBold"/>
              </a:endParaRPr>
            </a:p>
          </p:txBody>
        </p:sp>
        <p:cxnSp>
          <p:nvCxnSpPr>
            <p:cNvPr id="1057" name="Google Shape;1057;p85"/>
            <p:cNvCxnSpPr/>
            <p:nvPr/>
          </p:nvCxnSpPr>
          <p:spPr>
            <a:xfrm>
              <a:off x="9586875" y="5354675"/>
              <a:ext cx="281100" cy="305700"/>
            </a:xfrm>
            <a:prstGeom prst="straightConnector1">
              <a:avLst/>
            </a:prstGeom>
            <a:noFill/>
            <a:ln cap="flat" cmpd="sng" w="38100">
              <a:solidFill>
                <a:schemeClr val="dk2"/>
              </a:solidFill>
              <a:prstDash val="solid"/>
              <a:round/>
              <a:headEnd len="med" w="med" type="none"/>
              <a:tailEnd len="med" w="med" type="none"/>
            </a:ln>
          </p:spPr>
        </p:cxnSp>
        <p:cxnSp>
          <p:nvCxnSpPr>
            <p:cNvPr id="1058" name="Google Shape;1058;p85"/>
            <p:cNvCxnSpPr/>
            <p:nvPr/>
          </p:nvCxnSpPr>
          <p:spPr>
            <a:xfrm flipH="1">
              <a:off x="11320775" y="5326725"/>
              <a:ext cx="297900" cy="345900"/>
            </a:xfrm>
            <a:prstGeom prst="straightConnector1">
              <a:avLst/>
            </a:prstGeom>
            <a:noFill/>
            <a:ln cap="flat" cmpd="sng" w="38100">
              <a:solidFill>
                <a:schemeClr val="dk2"/>
              </a:solidFill>
              <a:prstDash val="solid"/>
              <a:round/>
              <a:headEnd len="med" w="med" type="none"/>
              <a:tailEnd len="med" w="med" type="none"/>
            </a:ln>
          </p:spPr>
        </p:cxnSp>
        <p:cxnSp>
          <p:nvCxnSpPr>
            <p:cNvPr id="1059" name="Google Shape;1059;p85"/>
            <p:cNvCxnSpPr/>
            <p:nvPr/>
          </p:nvCxnSpPr>
          <p:spPr>
            <a:xfrm>
              <a:off x="5462825" y="8278663"/>
              <a:ext cx="512700" cy="0"/>
            </a:xfrm>
            <a:prstGeom prst="straightConnector1">
              <a:avLst/>
            </a:prstGeom>
            <a:noFill/>
            <a:ln cap="flat" cmpd="sng" w="38100">
              <a:solidFill>
                <a:schemeClr val="dk1"/>
              </a:solidFill>
              <a:prstDash val="solid"/>
              <a:round/>
              <a:headEnd len="med" w="med" type="none"/>
              <a:tailEnd len="med" w="med" type="triangle"/>
            </a:ln>
          </p:spPr>
        </p:cxnSp>
        <p:cxnSp>
          <p:nvCxnSpPr>
            <p:cNvPr id="1060" name="Google Shape;1060;p85"/>
            <p:cNvCxnSpPr/>
            <p:nvPr/>
          </p:nvCxnSpPr>
          <p:spPr>
            <a:xfrm>
              <a:off x="8810625" y="8232088"/>
              <a:ext cx="512700" cy="0"/>
            </a:xfrm>
            <a:prstGeom prst="straightConnector1">
              <a:avLst/>
            </a:prstGeom>
            <a:noFill/>
            <a:ln cap="flat" cmpd="sng" w="38100">
              <a:solidFill>
                <a:schemeClr val="dk1"/>
              </a:solidFill>
              <a:prstDash val="solid"/>
              <a:round/>
              <a:headEnd len="med" w="med" type="none"/>
              <a:tailEnd len="med" w="med" type="triangle"/>
            </a:ln>
          </p:spPr>
        </p:cxnSp>
        <p:cxnSp>
          <p:nvCxnSpPr>
            <p:cNvPr id="1061" name="Google Shape;1061;p85"/>
            <p:cNvCxnSpPr/>
            <p:nvPr/>
          </p:nvCxnSpPr>
          <p:spPr>
            <a:xfrm>
              <a:off x="12071963" y="8278663"/>
              <a:ext cx="512700" cy="0"/>
            </a:xfrm>
            <a:prstGeom prst="straightConnector1">
              <a:avLst/>
            </a:prstGeom>
            <a:noFill/>
            <a:ln cap="flat" cmpd="sng" w="38100">
              <a:solidFill>
                <a:schemeClr val="dk1"/>
              </a:solidFill>
              <a:prstDash val="solid"/>
              <a:round/>
              <a:headEnd len="med" w="med" type="none"/>
              <a:tailEnd len="med" w="med" type="triangle"/>
            </a:ln>
          </p:spPr>
        </p:cxnSp>
        <p:sp>
          <p:nvSpPr>
            <p:cNvPr id="1062" name="Google Shape;1062;p85"/>
            <p:cNvSpPr txBox="1"/>
            <p:nvPr/>
          </p:nvSpPr>
          <p:spPr>
            <a:xfrm>
              <a:off x="14469800" y="6749450"/>
              <a:ext cx="8532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040531"/>
                  </a:solidFill>
                  <a:latin typeface="Montserrat SemiBold"/>
                  <a:ea typeface="Montserrat SemiBold"/>
                  <a:cs typeface="Montserrat SemiBold"/>
                  <a:sym typeface="Montserrat SemiBold"/>
                </a:rPr>
                <a:t>ACL</a:t>
              </a:r>
              <a:endParaRPr sz="2000">
                <a:solidFill>
                  <a:srgbClr val="040531"/>
                </a:solidFill>
                <a:latin typeface="Montserrat SemiBold"/>
                <a:ea typeface="Montserrat SemiBold"/>
                <a:cs typeface="Montserrat SemiBold"/>
                <a:sym typeface="Montserrat SemiBold"/>
              </a:endParaRPr>
            </a:p>
          </p:txBody>
        </p:sp>
        <p:cxnSp>
          <p:nvCxnSpPr>
            <p:cNvPr id="1063" name="Google Shape;1063;p85"/>
            <p:cNvCxnSpPr/>
            <p:nvPr/>
          </p:nvCxnSpPr>
          <p:spPr>
            <a:xfrm rot="10800000">
              <a:off x="10672250" y="6732775"/>
              <a:ext cx="10200" cy="572100"/>
            </a:xfrm>
            <a:prstGeom prst="straightConnector1">
              <a:avLst/>
            </a:prstGeom>
            <a:noFill/>
            <a:ln cap="flat" cmpd="sng" w="38100">
              <a:solidFill>
                <a:schemeClr val="dk1"/>
              </a:solidFill>
              <a:prstDash val="solid"/>
              <a:round/>
              <a:headEnd len="med" w="med" type="none"/>
              <a:tailEnd len="med" w="med" type="triangle"/>
            </a:ln>
          </p:spPr>
        </p:cxnSp>
        <p:grpSp>
          <p:nvGrpSpPr>
            <p:cNvPr id="1064" name="Google Shape;1064;p85"/>
            <p:cNvGrpSpPr/>
            <p:nvPr/>
          </p:nvGrpSpPr>
          <p:grpSpPr>
            <a:xfrm>
              <a:off x="11330902" y="4707974"/>
              <a:ext cx="2396493" cy="486200"/>
              <a:chOff x="14447150" y="4649075"/>
              <a:chExt cx="2939400" cy="3582900"/>
            </a:xfrm>
          </p:grpSpPr>
          <p:sp>
            <p:nvSpPr>
              <p:cNvPr id="1065" name="Google Shape;1065;p85"/>
              <p:cNvSpPr/>
              <p:nvPr/>
            </p:nvSpPr>
            <p:spPr>
              <a:xfrm>
                <a:off x="14447150" y="4649075"/>
                <a:ext cx="2939400" cy="3582900"/>
              </a:xfrm>
              <a:prstGeom prst="roundRect">
                <a:avLst>
                  <a:gd fmla="val 6746" name="adj"/>
                </a:avLst>
              </a:prstGeom>
              <a:solidFill>
                <a:schemeClr val="lt1"/>
              </a:solidFill>
              <a:ln cap="flat" cmpd="sng" w="38100">
                <a:solidFill>
                  <a:srgbClr val="0405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latin typeface="Montserrat SemiBold"/>
                  <a:ea typeface="Montserrat SemiBold"/>
                  <a:cs typeface="Montserrat SemiBold"/>
                  <a:sym typeface="Montserrat SemiBold"/>
                </a:endParaRPr>
              </a:p>
            </p:txBody>
          </p:sp>
          <p:sp>
            <p:nvSpPr>
              <p:cNvPr id="1066" name="Google Shape;1066;p85"/>
              <p:cNvSpPr txBox="1"/>
              <p:nvPr/>
            </p:nvSpPr>
            <p:spPr>
              <a:xfrm>
                <a:off x="14530280" y="4668976"/>
                <a:ext cx="2744100" cy="242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040531"/>
                    </a:solidFill>
                    <a:latin typeface="Montserrat SemiBold"/>
                    <a:ea typeface="Montserrat SemiBold"/>
                    <a:cs typeface="Montserrat SemiBold"/>
                    <a:sym typeface="Montserrat SemiBold"/>
                  </a:rPr>
                  <a:t>Role: Admin</a:t>
                </a:r>
                <a:endParaRPr sz="2000">
                  <a:solidFill>
                    <a:srgbClr val="040531"/>
                  </a:solidFill>
                  <a:latin typeface="Montserrat SemiBold"/>
                  <a:ea typeface="Montserrat SemiBold"/>
                  <a:cs typeface="Montserrat SemiBold"/>
                  <a:sym typeface="Montserrat SemiBold"/>
                </a:endParaRPr>
              </a:p>
            </p:txBody>
          </p:sp>
        </p:grpSp>
        <p:grpSp>
          <p:nvGrpSpPr>
            <p:cNvPr id="1067" name="Google Shape;1067;p85"/>
            <p:cNvGrpSpPr/>
            <p:nvPr/>
          </p:nvGrpSpPr>
          <p:grpSpPr>
            <a:xfrm>
              <a:off x="9342852" y="5805174"/>
              <a:ext cx="2396493" cy="486200"/>
              <a:chOff x="14447150" y="4649075"/>
              <a:chExt cx="2939400" cy="3582900"/>
            </a:xfrm>
          </p:grpSpPr>
          <p:sp>
            <p:nvSpPr>
              <p:cNvPr id="1068" name="Google Shape;1068;p85"/>
              <p:cNvSpPr/>
              <p:nvPr/>
            </p:nvSpPr>
            <p:spPr>
              <a:xfrm>
                <a:off x="14447150" y="4649075"/>
                <a:ext cx="2939400" cy="3582900"/>
              </a:xfrm>
              <a:prstGeom prst="roundRect">
                <a:avLst>
                  <a:gd fmla="val 6746" name="adj"/>
                </a:avLst>
              </a:prstGeom>
              <a:solidFill>
                <a:schemeClr val="lt1"/>
              </a:solidFill>
              <a:ln cap="flat" cmpd="sng" w="38100">
                <a:solidFill>
                  <a:srgbClr val="0405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latin typeface="Montserrat SemiBold"/>
                  <a:ea typeface="Montserrat SemiBold"/>
                  <a:cs typeface="Montserrat SemiBold"/>
                  <a:sym typeface="Montserrat SemiBold"/>
                </a:endParaRPr>
              </a:p>
            </p:txBody>
          </p:sp>
          <p:sp>
            <p:nvSpPr>
              <p:cNvPr id="1069" name="Google Shape;1069;p85"/>
              <p:cNvSpPr txBox="1"/>
              <p:nvPr/>
            </p:nvSpPr>
            <p:spPr>
              <a:xfrm>
                <a:off x="14530280" y="4668976"/>
                <a:ext cx="2744100" cy="242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040531"/>
                    </a:solidFill>
                    <a:latin typeface="Montserrat SemiBold"/>
                    <a:ea typeface="Montserrat SemiBold"/>
                    <a:cs typeface="Montserrat SemiBold"/>
                    <a:sym typeface="Montserrat SemiBold"/>
                  </a:rPr>
                  <a:t>User: Bob</a:t>
                </a:r>
                <a:endParaRPr sz="2000">
                  <a:solidFill>
                    <a:srgbClr val="040531"/>
                  </a:solidFill>
                  <a:latin typeface="Montserrat SemiBold"/>
                  <a:ea typeface="Montserrat SemiBold"/>
                  <a:cs typeface="Montserrat SemiBold"/>
                  <a:sym typeface="Montserrat SemiBold"/>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6">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3" name="Shape 1073"/>
        <p:cNvGrpSpPr/>
        <p:nvPr/>
      </p:nvGrpSpPr>
      <p:grpSpPr>
        <a:xfrm>
          <a:off x="0" y="0"/>
          <a:ext cx="0" cy="0"/>
          <a:chOff x="0" y="0"/>
          <a:chExt cx="0" cy="0"/>
        </a:xfrm>
      </p:grpSpPr>
      <p:sp>
        <p:nvSpPr>
          <p:cNvPr id="1074" name="Google Shape;1074;p86"/>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Considerations</a:t>
            </a:r>
            <a:endParaRPr/>
          </a:p>
        </p:txBody>
      </p:sp>
      <p:sp>
        <p:nvSpPr>
          <p:cNvPr id="1075" name="Google Shape;1075;p86"/>
          <p:cNvSpPr txBox="1"/>
          <p:nvPr>
            <p:ph idx="1" type="body"/>
          </p:nvPr>
        </p:nvSpPr>
        <p:spPr>
          <a:xfrm>
            <a:off x="2768550" y="2635300"/>
            <a:ext cx="18846900" cy="8652900"/>
          </a:xfrm>
          <a:prstGeom prst="rect">
            <a:avLst/>
          </a:prstGeom>
        </p:spPr>
        <p:txBody>
          <a:bodyPr anchorCtr="0" anchor="t" bIns="121875" lIns="0" spcFirstLastPara="1" rIns="121900" wrap="square" tIns="0">
            <a:noAutofit/>
          </a:bodyPr>
          <a:lstStyle/>
          <a:p>
            <a:pPr indent="-431800" lvl="0" marL="457200" rtl="0" algn="l">
              <a:spcBef>
                <a:spcPts val="1000"/>
              </a:spcBef>
              <a:spcAft>
                <a:spcPts val="0"/>
              </a:spcAft>
              <a:buSzPts val="3200"/>
              <a:buChar char="●"/>
            </a:pPr>
            <a:r>
              <a:rPr lang="en"/>
              <a:t>Use super users and allow.everyone.if.no.acl.found with caution – or not at all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5">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3"/>
          <p:cNvSpPr txBox="1"/>
          <p:nvPr/>
        </p:nvSpPr>
        <p:spPr>
          <a:xfrm>
            <a:off x="3713800" y="2901675"/>
            <a:ext cx="16333500" cy="7805700"/>
          </a:xfrm>
          <a:prstGeom prst="rect">
            <a:avLst/>
          </a:prstGeom>
          <a:solidFill>
            <a:srgbClr val="FFFFFF"/>
          </a:solidFill>
          <a:ln>
            <a:noFill/>
          </a:ln>
          <a:effectLst>
            <a:outerShdw blurRad="671513" rotWithShape="0" algn="bl" dir="5460000" dist="266700">
              <a:srgbClr val="000000">
                <a:alpha val="15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2900">
              <a:solidFill>
                <a:srgbClr val="040531"/>
              </a:solidFill>
              <a:latin typeface="Montserrat"/>
              <a:ea typeface="Montserrat"/>
              <a:cs typeface="Montserrat"/>
              <a:sym typeface="Montserrat"/>
            </a:endParaRPr>
          </a:p>
        </p:txBody>
      </p:sp>
      <p:sp>
        <p:nvSpPr>
          <p:cNvPr id="162" name="Google Shape;162;p33"/>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Data Flow in Kafka</a:t>
            </a:r>
            <a:endParaRPr/>
          </a:p>
        </p:txBody>
      </p:sp>
      <p:pic>
        <p:nvPicPr>
          <p:cNvPr id="163" name="Google Shape;163;p33"/>
          <p:cNvPicPr preferRelativeResize="0"/>
          <p:nvPr/>
        </p:nvPicPr>
        <p:blipFill>
          <a:blip r:embed="rId3">
            <a:alphaModFix/>
          </a:blip>
          <a:stretch>
            <a:fillRect/>
          </a:stretch>
        </p:blipFill>
        <p:spPr>
          <a:xfrm>
            <a:off x="12535076" y="4875751"/>
            <a:ext cx="375650" cy="375650"/>
          </a:xfrm>
          <a:prstGeom prst="rect">
            <a:avLst/>
          </a:prstGeom>
          <a:noFill/>
          <a:ln>
            <a:noFill/>
          </a:ln>
        </p:spPr>
      </p:pic>
      <p:pic>
        <p:nvPicPr>
          <p:cNvPr id="164" name="Google Shape;164;p33"/>
          <p:cNvPicPr preferRelativeResize="0"/>
          <p:nvPr/>
        </p:nvPicPr>
        <p:blipFill>
          <a:blip r:embed="rId4">
            <a:alphaModFix/>
          </a:blip>
          <a:stretch>
            <a:fillRect/>
          </a:stretch>
        </p:blipFill>
        <p:spPr>
          <a:xfrm>
            <a:off x="7434038" y="3446538"/>
            <a:ext cx="1398175" cy="1398175"/>
          </a:xfrm>
          <a:prstGeom prst="rect">
            <a:avLst/>
          </a:prstGeom>
          <a:noFill/>
          <a:ln>
            <a:noFill/>
          </a:ln>
        </p:spPr>
      </p:pic>
      <p:cxnSp>
        <p:nvCxnSpPr>
          <p:cNvPr id="165" name="Google Shape;165;p33"/>
          <p:cNvCxnSpPr/>
          <p:nvPr/>
        </p:nvCxnSpPr>
        <p:spPr>
          <a:xfrm flipH="1" rot="10800000">
            <a:off x="9431038" y="4171500"/>
            <a:ext cx="1366200" cy="2400"/>
          </a:xfrm>
          <a:prstGeom prst="straightConnector1">
            <a:avLst/>
          </a:prstGeom>
          <a:noFill/>
          <a:ln cap="flat" cmpd="sng" w="38100">
            <a:solidFill>
              <a:schemeClr val="dk1"/>
            </a:solidFill>
            <a:prstDash val="solid"/>
            <a:round/>
            <a:headEnd len="med" w="med" type="none"/>
            <a:tailEnd len="med" w="med" type="triangle"/>
          </a:ln>
        </p:spPr>
      </p:cxnSp>
      <p:sp>
        <p:nvSpPr>
          <p:cNvPr id="166" name="Google Shape;166;p33"/>
          <p:cNvSpPr txBox="1"/>
          <p:nvPr/>
        </p:nvSpPr>
        <p:spPr>
          <a:xfrm>
            <a:off x="7054925" y="494202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Producer</a:t>
            </a:r>
            <a:endParaRPr sz="2400">
              <a:solidFill>
                <a:srgbClr val="040531"/>
              </a:solidFill>
              <a:latin typeface="Montserrat SemiBold"/>
              <a:ea typeface="Montserrat SemiBold"/>
              <a:cs typeface="Montserrat SemiBold"/>
              <a:sym typeface="Montserrat SemiBold"/>
            </a:endParaRPr>
          </a:p>
        </p:txBody>
      </p:sp>
      <p:sp>
        <p:nvSpPr>
          <p:cNvPr id="167" name="Google Shape;167;p33"/>
          <p:cNvSpPr/>
          <p:nvPr/>
        </p:nvSpPr>
        <p:spPr>
          <a:xfrm>
            <a:off x="11016929" y="3876517"/>
            <a:ext cx="2589900" cy="587100"/>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 sz="1900">
                <a:solidFill>
                  <a:schemeClr val="dk1"/>
                </a:solidFill>
                <a:latin typeface="Montserrat SemiBold"/>
                <a:ea typeface="Montserrat SemiBold"/>
                <a:cs typeface="Montserrat SemiBold"/>
                <a:sym typeface="Montserrat SemiBold"/>
              </a:rPr>
              <a:t>Leader Broker</a:t>
            </a:r>
            <a:endParaRPr sz="1900">
              <a:solidFill>
                <a:schemeClr val="dk1"/>
              </a:solidFill>
              <a:latin typeface="Montserrat SemiBold"/>
              <a:ea typeface="Montserrat SemiBold"/>
              <a:cs typeface="Montserrat SemiBold"/>
              <a:sym typeface="Montserrat SemiBold"/>
            </a:endParaRPr>
          </a:p>
        </p:txBody>
      </p:sp>
      <p:sp>
        <p:nvSpPr>
          <p:cNvPr id="168" name="Google Shape;168;p33"/>
          <p:cNvSpPr/>
          <p:nvPr/>
        </p:nvSpPr>
        <p:spPr>
          <a:xfrm>
            <a:off x="11021377" y="3876517"/>
            <a:ext cx="186000" cy="587100"/>
          </a:xfrm>
          <a:prstGeom prst="roundRect">
            <a:avLst>
              <a:gd fmla="val 0" name="adj"/>
            </a:avLst>
          </a:prstGeom>
          <a:solidFill>
            <a:schemeClr val="accent5"/>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cxnSp>
        <p:nvCxnSpPr>
          <p:cNvPr id="169" name="Google Shape;169;p33"/>
          <p:cNvCxnSpPr/>
          <p:nvPr/>
        </p:nvCxnSpPr>
        <p:spPr>
          <a:xfrm>
            <a:off x="12311888" y="4700400"/>
            <a:ext cx="0" cy="590400"/>
          </a:xfrm>
          <a:prstGeom prst="straightConnector1">
            <a:avLst/>
          </a:prstGeom>
          <a:noFill/>
          <a:ln cap="flat" cmpd="sng" w="38100">
            <a:solidFill>
              <a:schemeClr val="dk1"/>
            </a:solidFill>
            <a:prstDash val="solid"/>
            <a:round/>
            <a:headEnd len="med" w="med" type="none"/>
            <a:tailEnd len="med" w="med" type="triangle"/>
          </a:ln>
        </p:spPr>
      </p:cxnSp>
      <p:pic>
        <p:nvPicPr>
          <p:cNvPr id="170" name="Google Shape;170;p33"/>
          <p:cNvPicPr preferRelativeResize="0"/>
          <p:nvPr/>
        </p:nvPicPr>
        <p:blipFill>
          <a:blip r:embed="rId5">
            <a:alphaModFix/>
          </a:blip>
          <a:stretch>
            <a:fillRect/>
          </a:stretch>
        </p:blipFill>
        <p:spPr>
          <a:xfrm>
            <a:off x="11885315" y="5527568"/>
            <a:ext cx="853150" cy="853150"/>
          </a:xfrm>
          <a:prstGeom prst="rect">
            <a:avLst/>
          </a:prstGeom>
          <a:noFill/>
          <a:ln>
            <a:noFill/>
          </a:ln>
        </p:spPr>
      </p:pic>
      <p:sp>
        <p:nvSpPr>
          <p:cNvPr id="171" name="Google Shape;171;p33"/>
          <p:cNvSpPr txBox="1"/>
          <p:nvPr/>
        </p:nvSpPr>
        <p:spPr>
          <a:xfrm>
            <a:off x="11233675" y="6656900"/>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Log</a:t>
            </a:r>
            <a:endParaRPr sz="2400">
              <a:solidFill>
                <a:srgbClr val="040531"/>
              </a:solidFill>
              <a:latin typeface="Montserrat SemiBold"/>
              <a:ea typeface="Montserrat SemiBold"/>
              <a:cs typeface="Montserrat SemiBold"/>
              <a:sym typeface="Montserrat SemiBold"/>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9" name="Shape 1079"/>
        <p:cNvGrpSpPr/>
        <p:nvPr/>
      </p:nvGrpSpPr>
      <p:grpSpPr>
        <a:xfrm>
          <a:off x="0" y="0"/>
          <a:ext cx="0" cy="0"/>
          <a:chOff x="0" y="0"/>
          <a:chExt cx="0" cy="0"/>
        </a:xfrm>
      </p:grpSpPr>
      <p:sp>
        <p:nvSpPr>
          <p:cNvPr id="1080" name="Google Shape;1080;p87"/>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Considerations</a:t>
            </a:r>
            <a:endParaRPr/>
          </a:p>
        </p:txBody>
      </p:sp>
      <p:sp>
        <p:nvSpPr>
          <p:cNvPr id="1081" name="Google Shape;1081;p87"/>
          <p:cNvSpPr txBox="1"/>
          <p:nvPr>
            <p:ph idx="1" type="body"/>
          </p:nvPr>
        </p:nvSpPr>
        <p:spPr>
          <a:xfrm>
            <a:off x="2768550" y="2635300"/>
            <a:ext cx="18846900" cy="8652900"/>
          </a:xfrm>
          <a:prstGeom prst="rect">
            <a:avLst/>
          </a:prstGeom>
        </p:spPr>
        <p:txBody>
          <a:bodyPr anchorCtr="0" anchor="t" bIns="121875" lIns="0" spcFirstLastPara="1" rIns="121900" wrap="square" tIns="0">
            <a:noAutofit/>
          </a:bodyPr>
          <a:lstStyle/>
          <a:p>
            <a:pPr indent="-431800" lvl="0" marL="457200" rtl="0" algn="l">
              <a:spcBef>
                <a:spcPts val="1000"/>
              </a:spcBef>
              <a:spcAft>
                <a:spcPts val="0"/>
              </a:spcAft>
              <a:buSzPts val="3200"/>
              <a:buChar char="●"/>
            </a:pPr>
            <a:r>
              <a:rPr lang="en"/>
              <a:t>Use super users and allow.everyone.if.no.acl.found with caution – or not at all</a:t>
            </a:r>
            <a:endParaRPr/>
          </a:p>
          <a:p>
            <a:pPr indent="-431800" lvl="0" marL="457200" rtl="0" algn="l">
              <a:spcBef>
                <a:spcPts val="0"/>
              </a:spcBef>
              <a:spcAft>
                <a:spcPts val="0"/>
              </a:spcAft>
              <a:buSzPts val="3200"/>
              <a:buChar char="●"/>
            </a:pPr>
            <a:r>
              <a:rPr lang="en"/>
              <a:t>Don’t grant access to ANONYMOUS principal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1">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5" name="Shape 1085"/>
        <p:cNvGrpSpPr/>
        <p:nvPr/>
      </p:nvGrpSpPr>
      <p:grpSpPr>
        <a:xfrm>
          <a:off x="0" y="0"/>
          <a:ext cx="0" cy="0"/>
          <a:chOff x="0" y="0"/>
          <a:chExt cx="0" cy="0"/>
        </a:xfrm>
      </p:grpSpPr>
      <p:sp>
        <p:nvSpPr>
          <p:cNvPr id="1086" name="Google Shape;1086;p88"/>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Considerations</a:t>
            </a:r>
            <a:endParaRPr/>
          </a:p>
        </p:txBody>
      </p:sp>
      <p:sp>
        <p:nvSpPr>
          <p:cNvPr id="1087" name="Google Shape;1087;p88"/>
          <p:cNvSpPr txBox="1"/>
          <p:nvPr>
            <p:ph idx="1" type="body"/>
          </p:nvPr>
        </p:nvSpPr>
        <p:spPr>
          <a:xfrm>
            <a:off x="2768550" y="2635300"/>
            <a:ext cx="18846900" cy="8652900"/>
          </a:xfrm>
          <a:prstGeom prst="rect">
            <a:avLst/>
          </a:prstGeom>
        </p:spPr>
        <p:txBody>
          <a:bodyPr anchorCtr="0" anchor="t" bIns="121875" lIns="0" spcFirstLastPara="1" rIns="121900" wrap="square" tIns="0">
            <a:noAutofit/>
          </a:bodyPr>
          <a:lstStyle/>
          <a:p>
            <a:pPr indent="-431800" lvl="0" marL="457200" rtl="0" algn="l">
              <a:spcBef>
                <a:spcPts val="1000"/>
              </a:spcBef>
              <a:spcAft>
                <a:spcPts val="0"/>
              </a:spcAft>
              <a:buSzPts val="3200"/>
              <a:buChar char="●"/>
            </a:pPr>
            <a:r>
              <a:rPr lang="en"/>
              <a:t>Use super users and allow.everyone.if.no.acl.found with caution – or not at all</a:t>
            </a:r>
            <a:endParaRPr/>
          </a:p>
          <a:p>
            <a:pPr indent="-431800" lvl="0" marL="457200" rtl="0" algn="l">
              <a:spcBef>
                <a:spcPts val="0"/>
              </a:spcBef>
              <a:spcAft>
                <a:spcPts val="0"/>
              </a:spcAft>
              <a:buSzPts val="3200"/>
              <a:buChar char="●"/>
            </a:pPr>
            <a:r>
              <a:rPr lang="en"/>
              <a:t>Don’t grant access to ANONYMOUS principal </a:t>
            </a:r>
            <a:endParaRPr/>
          </a:p>
          <a:p>
            <a:pPr indent="-431800" lvl="0" marL="457200" rtl="0" algn="l">
              <a:spcBef>
                <a:spcPts val="0"/>
              </a:spcBef>
              <a:spcAft>
                <a:spcPts val="0"/>
              </a:spcAft>
              <a:buSzPts val="3200"/>
              <a:buChar char="●"/>
            </a:pPr>
            <a:r>
              <a:rPr lang="en"/>
              <a:t>Automate the process of creating user credentials and assigning ACLs for all environments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7">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1" name="Shape 1091"/>
        <p:cNvGrpSpPr/>
        <p:nvPr/>
      </p:nvGrpSpPr>
      <p:grpSpPr>
        <a:xfrm>
          <a:off x="0" y="0"/>
          <a:ext cx="0" cy="0"/>
          <a:chOff x="0" y="0"/>
          <a:chExt cx="0" cy="0"/>
        </a:xfrm>
      </p:grpSpPr>
      <p:sp>
        <p:nvSpPr>
          <p:cNvPr id="1092" name="Google Shape;1092;p89"/>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Considerations</a:t>
            </a:r>
            <a:endParaRPr/>
          </a:p>
        </p:txBody>
      </p:sp>
      <p:sp>
        <p:nvSpPr>
          <p:cNvPr id="1093" name="Google Shape;1093;p89"/>
          <p:cNvSpPr txBox="1"/>
          <p:nvPr>
            <p:ph idx="1" type="body"/>
          </p:nvPr>
        </p:nvSpPr>
        <p:spPr>
          <a:xfrm>
            <a:off x="2768550" y="2635300"/>
            <a:ext cx="18846900" cy="8652900"/>
          </a:xfrm>
          <a:prstGeom prst="rect">
            <a:avLst/>
          </a:prstGeom>
        </p:spPr>
        <p:txBody>
          <a:bodyPr anchorCtr="0" anchor="t" bIns="121875" lIns="0" spcFirstLastPara="1" rIns="121900" wrap="square" tIns="0">
            <a:noAutofit/>
          </a:bodyPr>
          <a:lstStyle/>
          <a:p>
            <a:pPr indent="-431800" lvl="0" marL="457200" rtl="0" algn="l">
              <a:spcBef>
                <a:spcPts val="1000"/>
              </a:spcBef>
              <a:spcAft>
                <a:spcPts val="0"/>
              </a:spcAft>
              <a:buSzPts val="3200"/>
              <a:buChar char="●"/>
            </a:pPr>
            <a:r>
              <a:rPr lang="en"/>
              <a:t>Use super users and allow.everyone.if.no.acl.found with caution – or not at all</a:t>
            </a:r>
            <a:endParaRPr/>
          </a:p>
          <a:p>
            <a:pPr indent="-431800" lvl="0" marL="457200" rtl="0" algn="l">
              <a:spcBef>
                <a:spcPts val="0"/>
              </a:spcBef>
              <a:spcAft>
                <a:spcPts val="0"/>
              </a:spcAft>
              <a:buSzPts val="3200"/>
              <a:buChar char="●"/>
            </a:pPr>
            <a:r>
              <a:rPr lang="en"/>
              <a:t>Don’t grant access to ANONYMOUS principal </a:t>
            </a:r>
            <a:endParaRPr/>
          </a:p>
          <a:p>
            <a:pPr indent="-431800" lvl="0" marL="457200" rtl="0" algn="l">
              <a:spcBef>
                <a:spcPts val="0"/>
              </a:spcBef>
              <a:spcAft>
                <a:spcPts val="0"/>
              </a:spcAft>
              <a:buSzPts val="3200"/>
              <a:buChar char="●"/>
            </a:pPr>
            <a:r>
              <a:rPr lang="en"/>
              <a:t>Automate the process of creating user credentials and assigning ACLs for all environments</a:t>
            </a:r>
            <a:endParaRPr/>
          </a:p>
          <a:p>
            <a:pPr indent="-431800" lvl="0" marL="457200" rtl="0" algn="l">
              <a:spcBef>
                <a:spcPts val="0"/>
              </a:spcBef>
              <a:spcAft>
                <a:spcPts val="0"/>
              </a:spcAft>
              <a:buSzPts val="3200"/>
              <a:buChar char="●"/>
            </a:pPr>
            <a:r>
              <a:rPr lang="en"/>
              <a:t>Adjust connections.max.reauth.ms to force connection to reauthenticate at intervals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3">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7" name="Shape 1097"/>
        <p:cNvGrpSpPr/>
        <p:nvPr/>
      </p:nvGrpSpPr>
      <p:grpSpPr>
        <a:xfrm>
          <a:off x="0" y="0"/>
          <a:ext cx="0" cy="0"/>
          <a:chOff x="0" y="0"/>
          <a:chExt cx="0" cy="0"/>
        </a:xfrm>
      </p:grpSpPr>
      <p:sp>
        <p:nvSpPr>
          <p:cNvPr id="1098" name="Google Shape;1098;p90"/>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Considerations</a:t>
            </a:r>
            <a:endParaRPr/>
          </a:p>
        </p:txBody>
      </p:sp>
      <p:sp>
        <p:nvSpPr>
          <p:cNvPr id="1099" name="Google Shape;1099;p90"/>
          <p:cNvSpPr txBox="1"/>
          <p:nvPr>
            <p:ph idx="1" type="body"/>
          </p:nvPr>
        </p:nvSpPr>
        <p:spPr>
          <a:xfrm>
            <a:off x="2768550" y="2635300"/>
            <a:ext cx="18846900" cy="8652900"/>
          </a:xfrm>
          <a:prstGeom prst="rect">
            <a:avLst/>
          </a:prstGeom>
        </p:spPr>
        <p:txBody>
          <a:bodyPr anchorCtr="0" anchor="t" bIns="121875" lIns="0" spcFirstLastPara="1" rIns="121900" wrap="square" tIns="0">
            <a:noAutofit/>
          </a:bodyPr>
          <a:lstStyle/>
          <a:p>
            <a:pPr indent="-431800" lvl="0" marL="457200" rtl="0" algn="l">
              <a:spcBef>
                <a:spcPts val="1000"/>
              </a:spcBef>
              <a:spcAft>
                <a:spcPts val="0"/>
              </a:spcAft>
              <a:buSzPts val="3200"/>
              <a:buChar char="●"/>
            </a:pPr>
            <a:r>
              <a:rPr lang="en"/>
              <a:t>Use super users and allow.everyone.if.no.acl.found with caution – or not at all</a:t>
            </a:r>
            <a:endParaRPr/>
          </a:p>
          <a:p>
            <a:pPr indent="-431800" lvl="0" marL="457200" rtl="0" algn="l">
              <a:spcBef>
                <a:spcPts val="0"/>
              </a:spcBef>
              <a:spcAft>
                <a:spcPts val="0"/>
              </a:spcAft>
              <a:buSzPts val="3200"/>
              <a:buChar char="●"/>
            </a:pPr>
            <a:r>
              <a:rPr lang="en"/>
              <a:t>Don’t grant access to ANONYMOUS principal </a:t>
            </a:r>
            <a:endParaRPr/>
          </a:p>
          <a:p>
            <a:pPr indent="-431800" lvl="0" marL="457200" rtl="0" algn="l">
              <a:spcBef>
                <a:spcPts val="0"/>
              </a:spcBef>
              <a:spcAft>
                <a:spcPts val="0"/>
              </a:spcAft>
              <a:buSzPts val="3200"/>
              <a:buChar char="●"/>
            </a:pPr>
            <a:r>
              <a:rPr lang="en"/>
              <a:t>Automate the process of creating user credentials and assigning ACLs for all environments</a:t>
            </a:r>
            <a:endParaRPr/>
          </a:p>
          <a:p>
            <a:pPr indent="-431800" lvl="0" marL="457200" rtl="0" algn="l">
              <a:spcBef>
                <a:spcPts val="0"/>
              </a:spcBef>
              <a:spcAft>
                <a:spcPts val="0"/>
              </a:spcAft>
              <a:buSzPts val="3200"/>
              <a:buChar char="●"/>
            </a:pPr>
            <a:r>
              <a:rPr lang="en"/>
              <a:t>Adjust connections.max.reauth.ms to force connection to reauthenticate at intervals</a:t>
            </a:r>
            <a:endParaRPr/>
          </a:p>
          <a:p>
            <a:pPr indent="-431800" lvl="0" marL="457200" rtl="0" algn="l">
              <a:spcBef>
                <a:spcPts val="0"/>
              </a:spcBef>
              <a:spcAft>
                <a:spcPts val="0"/>
              </a:spcAft>
              <a:buSzPts val="3200"/>
              <a:buChar char="●"/>
            </a:pPr>
            <a:r>
              <a:rPr lang="en"/>
              <a:t>Use Deny ACLs to prevent actions from compromised users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9">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3" name="Shape 1103"/>
        <p:cNvGrpSpPr/>
        <p:nvPr/>
      </p:nvGrpSpPr>
      <p:grpSpPr>
        <a:xfrm>
          <a:off x="0" y="0"/>
          <a:ext cx="0" cy="0"/>
          <a:chOff x="0" y="0"/>
          <a:chExt cx="0" cy="0"/>
        </a:xfrm>
      </p:grpSpPr>
      <p:sp>
        <p:nvSpPr>
          <p:cNvPr id="1104" name="Google Shape;1104;p91"/>
          <p:cNvSpPr txBox="1"/>
          <p:nvPr>
            <p:ph type="ctrTitle"/>
          </p:nvPr>
        </p:nvSpPr>
        <p:spPr>
          <a:xfrm>
            <a:off x="1521343" y="4701067"/>
            <a:ext cx="20381700" cy="3012900"/>
          </a:xfrm>
          <a:prstGeom prst="rect">
            <a:avLst/>
          </a:prstGeom>
        </p:spPr>
        <p:txBody>
          <a:bodyPr anchorCtr="0" anchor="b" bIns="121875" lIns="0" spcFirstLastPara="1" rIns="243800" wrap="square" tIns="121875">
            <a:noAutofit/>
          </a:bodyPr>
          <a:lstStyle/>
          <a:p>
            <a:pPr indent="0" lvl="0" marL="0" rtl="0" algn="l">
              <a:spcBef>
                <a:spcPts val="0"/>
              </a:spcBef>
              <a:spcAft>
                <a:spcPts val="0"/>
              </a:spcAft>
              <a:buNone/>
            </a:pPr>
            <a:r>
              <a:rPr lang="en"/>
              <a:t>Encryption</a:t>
            </a:r>
            <a:endParaRPr/>
          </a:p>
        </p:txBody>
      </p:sp>
      <p:sp>
        <p:nvSpPr>
          <p:cNvPr id="1105" name="Google Shape;1105;p91"/>
          <p:cNvSpPr txBox="1"/>
          <p:nvPr>
            <p:ph idx="1" type="subTitle"/>
          </p:nvPr>
        </p:nvSpPr>
        <p:spPr>
          <a:xfrm>
            <a:off x="1521333" y="8562333"/>
            <a:ext cx="10223100" cy="1460100"/>
          </a:xfrm>
          <a:prstGeom prst="rect">
            <a:avLst/>
          </a:prstGeom>
        </p:spPr>
        <p:txBody>
          <a:bodyPr anchorCtr="0" anchor="t" bIns="121875" lIns="0" spcFirstLastPara="1" rIns="24380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9" name="Shape 1109"/>
        <p:cNvGrpSpPr/>
        <p:nvPr/>
      </p:nvGrpSpPr>
      <p:grpSpPr>
        <a:xfrm>
          <a:off x="0" y="0"/>
          <a:ext cx="0" cy="0"/>
          <a:chOff x="0" y="0"/>
          <a:chExt cx="0" cy="0"/>
        </a:xfrm>
      </p:grpSpPr>
      <p:sp>
        <p:nvSpPr>
          <p:cNvPr id="1110" name="Google Shape;1110;p92"/>
          <p:cNvSpPr txBox="1"/>
          <p:nvPr/>
        </p:nvSpPr>
        <p:spPr>
          <a:xfrm>
            <a:off x="4303763" y="2955138"/>
            <a:ext cx="16333500" cy="7805700"/>
          </a:xfrm>
          <a:prstGeom prst="rect">
            <a:avLst/>
          </a:prstGeom>
          <a:solidFill>
            <a:srgbClr val="FFFFFF"/>
          </a:solidFill>
          <a:ln>
            <a:noFill/>
          </a:ln>
          <a:effectLst>
            <a:outerShdw blurRad="671513" rotWithShape="0" algn="bl" dir="5460000" dist="266700">
              <a:srgbClr val="000000">
                <a:alpha val="15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2900">
              <a:solidFill>
                <a:srgbClr val="040531"/>
              </a:solidFill>
              <a:latin typeface="Montserrat"/>
              <a:ea typeface="Montserrat"/>
              <a:cs typeface="Montserrat"/>
              <a:sym typeface="Montserrat"/>
            </a:endParaRPr>
          </a:p>
        </p:txBody>
      </p:sp>
      <p:sp>
        <p:nvSpPr>
          <p:cNvPr id="1111" name="Google Shape;1111;p92"/>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Encryption</a:t>
            </a:r>
            <a:endParaRPr/>
          </a:p>
        </p:txBody>
      </p:sp>
      <p:pic>
        <p:nvPicPr>
          <p:cNvPr id="1112" name="Google Shape;1112;p92"/>
          <p:cNvPicPr preferRelativeResize="0"/>
          <p:nvPr/>
        </p:nvPicPr>
        <p:blipFill>
          <a:blip r:embed="rId3">
            <a:alphaModFix/>
          </a:blip>
          <a:stretch>
            <a:fillRect/>
          </a:stretch>
        </p:blipFill>
        <p:spPr>
          <a:xfrm>
            <a:off x="6939238" y="3470988"/>
            <a:ext cx="1398175" cy="1398175"/>
          </a:xfrm>
          <a:prstGeom prst="rect">
            <a:avLst/>
          </a:prstGeom>
          <a:noFill/>
          <a:ln>
            <a:noFill/>
          </a:ln>
        </p:spPr>
      </p:pic>
      <p:sp>
        <p:nvSpPr>
          <p:cNvPr id="1113" name="Google Shape;1113;p92"/>
          <p:cNvSpPr txBox="1"/>
          <p:nvPr/>
        </p:nvSpPr>
        <p:spPr>
          <a:xfrm>
            <a:off x="6560125" y="494202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Producer</a:t>
            </a:r>
            <a:endParaRPr sz="2400">
              <a:solidFill>
                <a:srgbClr val="040531"/>
              </a:solidFill>
              <a:latin typeface="Montserrat SemiBold"/>
              <a:ea typeface="Montserrat SemiBold"/>
              <a:cs typeface="Montserrat SemiBold"/>
              <a:sym typeface="Montserrat SemiBold"/>
            </a:endParaRPr>
          </a:p>
          <a:p>
            <a:pPr indent="0" lvl="0" marL="0" rtl="0" algn="l">
              <a:spcBef>
                <a:spcPts val="0"/>
              </a:spcBef>
              <a:spcAft>
                <a:spcPts val="0"/>
              </a:spcAft>
              <a:buNone/>
            </a:pPr>
            <a:r>
              <a:t/>
            </a:r>
            <a:endParaRPr sz="2400">
              <a:solidFill>
                <a:srgbClr val="040531"/>
              </a:solidFill>
              <a:latin typeface="Montserrat SemiBold"/>
              <a:ea typeface="Montserrat SemiBold"/>
              <a:cs typeface="Montserrat SemiBold"/>
              <a:sym typeface="Montserrat SemiBold"/>
            </a:endParaRPr>
          </a:p>
        </p:txBody>
      </p:sp>
      <p:grpSp>
        <p:nvGrpSpPr>
          <p:cNvPr id="1114" name="Google Shape;1114;p92"/>
          <p:cNvGrpSpPr/>
          <p:nvPr/>
        </p:nvGrpSpPr>
        <p:grpSpPr>
          <a:xfrm>
            <a:off x="11016929" y="3876517"/>
            <a:ext cx="2589900" cy="587100"/>
            <a:chOff x="10194491" y="2822204"/>
            <a:chExt cx="2589900" cy="587100"/>
          </a:xfrm>
        </p:grpSpPr>
        <p:sp>
          <p:nvSpPr>
            <p:cNvPr id="1115" name="Google Shape;1115;p92"/>
            <p:cNvSpPr/>
            <p:nvPr/>
          </p:nvSpPr>
          <p:spPr>
            <a:xfrm>
              <a:off x="10194491" y="2822204"/>
              <a:ext cx="2589900" cy="587100"/>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 sz="1900">
                  <a:solidFill>
                    <a:schemeClr val="dk1"/>
                  </a:solidFill>
                  <a:latin typeface="Montserrat SemiBold"/>
                  <a:ea typeface="Montserrat SemiBold"/>
                  <a:cs typeface="Montserrat SemiBold"/>
                  <a:sym typeface="Montserrat SemiBold"/>
                </a:rPr>
                <a:t>Leader Broker</a:t>
              </a:r>
              <a:endParaRPr sz="1900">
                <a:solidFill>
                  <a:schemeClr val="dk1"/>
                </a:solidFill>
                <a:latin typeface="Montserrat SemiBold"/>
                <a:ea typeface="Montserrat SemiBold"/>
                <a:cs typeface="Montserrat SemiBold"/>
                <a:sym typeface="Montserrat SemiBold"/>
              </a:endParaRPr>
            </a:p>
          </p:txBody>
        </p:sp>
        <p:sp>
          <p:nvSpPr>
            <p:cNvPr id="1116" name="Google Shape;1116;p92"/>
            <p:cNvSpPr/>
            <p:nvPr/>
          </p:nvSpPr>
          <p:spPr>
            <a:xfrm>
              <a:off x="10198940" y="2822204"/>
              <a:ext cx="186000" cy="587100"/>
            </a:xfrm>
            <a:prstGeom prst="roundRect">
              <a:avLst>
                <a:gd fmla="val 0" name="adj"/>
              </a:avLst>
            </a:prstGeom>
            <a:solidFill>
              <a:schemeClr val="accent5"/>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grpSp>
      <p:pic>
        <p:nvPicPr>
          <p:cNvPr id="1117" name="Google Shape;1117;p92"/>
          <p:cNvPicPr preferRelativeResize="0"/>
          <p:nvPr/>
        </p:nvPicPr>
        <p:blipFill>
          <a:blip r:embed="rId4">
            <a:alphaModFix/>
          </a:blip>
          <a:stretch>
            <a:fillRect/>
          </a:stretch>
        </p:blipFill>
        <p:spPr>
          <a:xfrm>
            <a:off x="7933025" y="7737903"/>
            <a:ext cx="1398175" cy="1398175"/>
          </a:xfrm>
          <a:prstGeom prst="rect">
            <a:avLst/>
          </a:prstGeom>
          <a:noFill/>
          <a:ln>
            <a:noFill/>
          </a:ln>
        </p:spPr>
      </p:pic>
      <p:cxnSp>
        <p:nvCxnSpPr>
          <p:cNvPr id="1118" name="Google Shape;1118;p92"/>
          <p:cNvCxnSpPr/>
          <p:nvPr/>
        </p:nvCxnSpPr>
        <p:spPr>
          <a:xfrm flipH="1" rot="10800000">
            <a:off x="8895063" y="4168875"/>
            <a:ext cx="1366200" cy="2400"/>
          </a:xfrm>
          <a:prstGeom prst="straightConnector1">
            <a:avLst/>
          </a:prstGeom>
          <a:noFill/>
          <a:ln cap="flat" cmpd="sng" w="38100">
            <a:solidFill>
              <a:schemeClr val="dk1"/>
            </a:solidFill>
            <a:prstDash val="solid"/>
            <a:round/>
            <a:headEnd len="med" w="med" type="triangle"/>
            <a:tailEnd len="med" w="med" type="triangle"/>
          </a:ln>
        </p:spPr>
      </p:cxnSp>
      <p:sp>
        <p:nvSpPr>
          <p:cNvPr id="1119" name="Google Shape;1119;p92"/>
          <p:cNvSpPr/>
          <p:nvPr/>
        </p:nvSpPr>
        <p:spPr>
          <a:xfrm flipH="1">
            <a:off x="9938929" y="4721850"/>
            <a:ext cx="1290333" cy="3970360"/>
          </a:xfrm>
          <a:custGeom>
            <a:rect b="b" l="l" r="r" t="t"/>
            <a:pathLst>
              <a:path extrusionOk="0" h="19787" w="20695">
                <a:moveTo>
                  <a:pt x="0" y="0"/>
                </a:moveTo>
                <a:lnTo>
                  <a:pt x="0" y="19787"/>
                </a:lnTo>
                <a:lnTo>
                  <a:pt x="20695" y="19787"/>
                </a:lnTo>
              </a:path>
            </a:pathLst>
          </a:custGeom>
          <a:noFill/>
          <a:ln cap="flat" cmpd="sng" w="38100">
            <a:solidFill>
              <a:schemeClr val="dk1"/>
            </a:solidFill>
            <a:prstDash val="solid"/>
            <a:round/>
            <a:headEnd len="med" w="med" type="triangle"/>
            <a:tailEnd len="med" w="med" type="triangle"/>
          </a:ln>
        </p:spPr>
      </p:sp>
      <p:grpSp>
        <p:nvGrpSpPr>
          <p:cNvPr id="1120" name="Google Shape;1120;p92"/>
          <p:cNvGrpSpPr/>
          <p:nvPr/>
        </p:nvGrpSpPr>
        <p:grpSpPr>
          <a:xfrm>
            <a:off x="9335025" y="3580500"/>
            <a:ext cx="1790875" cy="3369675"/>
            <a:chOff x="9335025" y="3580500"/>
            <a:chExt cx="1790875" cy="3369675"/>
          </a:xfrm>
        </p:grpSpPr>
        <p:pic>
          <p:nvPicPr>
            <p:cNvPr id="1121" name="Google Shape;1121;p92"/>
            <p:cNvPicPr preferRelativeResize="0"/>
            <p:nvPr/>
          </p:nvPicPr>
          <p:blipFill>
            <a:blip r:embed="rId5">
              <a:alphaModFix/>
            </a:blip>
            <a:stretch>
              <a:fillRect/>
            </a:stretch>
          </p:blipFill>
          <p:spPr>
            <a:xfrm>
              <a:off x="9335025" y="3580500"/>
              <a:ext cx="486300" cy="486300"/>
            </a:xfrm>
            <a:prstGeom prst="rect">
              <a:avLst/>
            </a:prstGeom>
            <a:noFill/>
            <a:ln>
              <a:noFill/>
            </a:ln>
          </p:spPr>
        </p:pic>
        <p:pic>
          <p:nvPicPr>
            <p:cNvPr id="1122" name="Google Shape;1122;p92"/>
            <p:cNvPicPr preferRelativeResize="0"/>
            <p:nvPr/>
          </p:nvPicPr>
          <p:blipFill>
            <a:blip r:embed="rId5">
              <a:alphaModFix/>
            </a:blip>
            <a:stretch>
              <a:fillRect/>
            </a:stretch>
          </p:blipFill>
          <p:spPr>
            <a:xfrm>
              <a:off x="10639600" y="6463875"/>
              <a:ext cx="486300" cy="486300"/>
            </a:xfrm>
            <a:prstGeom prst="rect">
              <a:avLst/>
            </a:prstGeom>
            <a:noFill/>
            <a:ln>
              <a:noFill/>
            </a:ln>
          </p:spPr>
        </p:pic>
      </p:grpSp>
      <p:sp>
        <p:nvSpPr>
          <p:cNvPr id="1123" name="Google Shape;1123;p92"/>
          <p:cNvSpPr txBox="1"/>
          <p:nvPr/>
        </p:nvSpPr>
        <p:spPr>
          <a:xfrm>
            <a:off x="7553913" y="913607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Consumer</a:t>
            </a:r>
            <a:endParaRPr sz="2400">
              <a:solidFill>
                <a:srgbClr val="040531"/>
              </a:solidFill>
              <a:latin typeface="Montserrat SemiBold"/>
              <a:ea typeface="Montserrat SemiBold"/>
              <a:cs typeface="Montserrat SemiBold"/>
              <a:sym typeface="Montserrat Semi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7" name="Shape 1127"/>
        <p:cNvGrpSpPr/>
        <p:nvPr/>
      </p:nvGrpSpPr>
      <p:grpSpPr>
        <a:xfrm>
          <a:off x="0" y="0"/>
          <a:ext cx="0" cy="0"/>
          <a:chOff x="0" y="0"/>
          <a:chExt cx="0" cy="0"/>
        </a:xfrm>
      </p:grpSpPr>
      <p:sp>
        <p:nvSpPr>
          <p:cNvPr id="1128" name="Google Shape;1128;p93"/>
          <p:cNvSpPr txBox="1"/>
          <p:nvPr/>
        </p:nvSpPr>
        <p:spPr>
          <a:xfrm>
            <a:off x="4303763" y="2955138"/>
            <a:ext cx="16333500" cy="7805700"/>
          </a:xfrm>
          <a:prstGeom prst="rect">
            <a:avLst/>
          </a:prstGeom>
          <a:solidFill>
            <a:srgbClr val="FFFFFF"/>
          </a:solidFill>
          <a:ln>
            <a:noFill/>
          </a:ln>
          <a:effectLst>
            <a:outerShdw blurRad="671513" rotWithShape="0" algn="bl" dir="5460000" dist="266700">
              <a:srgbClr val="000000">
                <a:alpha val="15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2900">
              <a:solidFill>
                <a:srgbClr val="040531"/>
              </a:solidFill>
              <a:latin typeface="Montserrat"/>
              <a:ea typeface="Montserrat"/>
              <a:cs typeface="Montserrat"/>
              <a:sym typeface="Montserrat"/>
            </a:endParaRPr>
          </a:p>
        </p:txBody>
      </p:sp>
      <p:sp>
        <p:nvSpPr>
          <p:cNvPr id="1129" name="Google Shape;1129;p93"/>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Encryption</a:t>
            </a:r>
            <a:endParaRPr/>
          </a:p>
        </p:txBody>
      </p:sp>
      <p:pic>
        <p:nvPicPr>
          <p:cNvPr id="1130" name="Google Shape;1130;p93"/>
          <p:cNvPicPr preferRelativeResize="0"/>
          <p:nvPr/>
        </p:nvPicPr>
        <p:blipFill>
          <a:blip r:embed="rId3">
            <a:alphaModFix/>
          </a:blip>
          <a:stretch>
            <a:fillRect/>
          </a:stretch>
        </p:blipFill>
        <p:spPr>
          <a:xfrm>
            <a:off x="6939238" y="3470988"/>
            <a:ext cx="1398175" cy="1398175"/>
          </a:xfrm>
          <a:prstGeom prst="rect">
            <a:avLst/>
          </a:prstGeom>
          <a:noFill/>
          <a:ln>
            <a:noFill/>
          </a:ln>
        </p:spPr>
      </p:pic>
      <p:sp>
        <p:nvSpPr>
          <p:cNvPr id="1131" name="Google Shape;1131;p93"/>
          <p:cNvSpPr txBox="1"/>
          <p:nvPr/>
        </p:nvSpPr>
        <p:spPr>
          <a:xfrm>
            <a:off x="6560125" y="494202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Producer</a:t>
            </a:r>
            <a:endParaRPr sz="2400">
              <a:solidFill>
                <a:srgbClr val="040531"/>
              </a:solidFill>
              <a:latin typeface="Montserrat SemiBold"/>
              <a:ea typeface="Montserrat SemiBold"/>
              <a:cs typeface="Montserrat SemiBold"/>
              <a:sym typeface="Montserrat SemiBold"/>
            </a:endParaRPr>
          </a:p>
          <a:p>
            <a:pPr indent="0" lvl="0" marL="0" rtl="0" algn="l">
              <a:spcBef>
                <a:spcPts val="0"/>
              </a:spcBef>
              <a:spcAft>
                <a:spcPts val="0"/>
              </a:spcAft>
              <a:buNone/>
            </a:pPr>
            <a:r>
              <a:t/>
            </a:r>
            <a:endParaRPr sz="2400">
              <a:solidFill>
                <a:srgbClr val="040531"/>
              </a:solidFill>
              <a:latin typeface="Montserrat SemiBold"/>
              <a:ea typeface="Montserrat SemiBold"/>
              <a:cs typeface="Montserrat SemiBold"/>
              <a:sym typeface="Montserrat SemiBold"/>
            </a:endParaRPr>
          </a:p>
        </p:txBody>
      </p:sp>
      <p:grpSp>
        <p:nvGrpSpPr>
          <p:cNvPr id="1132" name="Google Shape;1132;p93"/>
          <p:cNvGrpSpPr/>
          <p:nvPr/>
        </p:nvGrpSpPr>
        <p:grpSpPr>
          <a:xfrm>
            <a:off x="11016929" y="3876517"/>
            <a:ext cx="2589900" cy="587100"/>
            <a:chOff x="10194491" y="2822204"/>
            <a:chExt cx="2589900" cy="587100"/>
          </a:xfrm>
        </p:grpSpPr>
        <p:sp>
          <p:nvSpPr>
            <p:cNvPr id="1133" name="Google Shape;1133;p93"/>
            <p:cNvSpPr/>
            <p:nvPr/>
          </p:nvSpPr>
          <p:spPr>
            <a:xfrm>
              <a:off x="10194491" y="2822204"/>
              <a:ext cx="2589900" cy="587100"/>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 sz="1900">
                  <a:solidFill>
                    <a:schemeClr val="dk1"/>
                  </a:solidFill>
                  <a:latin typeface="Montserrat SemiBold"/>
                  <a:ea typeface="Montserrat SemiBold"/>
                  <a:cs typeface="Montserrat SemiBold"/>
                  <a:sym typeface="Montserrat SemiBold"/>
                </a:rPr>
                <a:t>Leader Broker</a:t>
              </a:r>
              <a:endParaRPr sz="1900">
                <a:solidFill>
                  <a:schemeClr val="dk1"/>
                </a:solidFill>
                <a:latin typeface="Montserrat SemiBold"/>
                <a:ea typeface="Montserrat SemiBold"/>
                <a:cs typeface="Montserrat SemiBold"/>
                <a:sym typeface="Montserrat SemiBold"/>
              </a:endParaRPr>
            </a:p>
          </p:txBody>
        </p:sp>
        <p:sp>
          <p:nvSpPr>
            <p:cNvPr id="1134" name="Google Shape;1134;p93"/>
            <p:cNvSpPr/>
            <p:nvPr/>
          </p:nvSpPr>
          <p:spPr>
            <a:xfrm>
              <a:off x="10198940" y="2822204"/>
              <a:ext cx="186000" cy="587100"/>
            </a:xfrm>
            <a:prstGeom prst="roundRect">
              <a:avLst>
                <a:gd fmla="val 0" name="adj"/>
              </a:avLst>
            </a:prstGeom>
            <a:solidFill>
              <a:schemeClr val="accent5"/>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grpSp>
      <p:cxnSp>
        <p:nvCxnSpPr>
          <p:cNvPr id="1135" name="Google Shape;1135;p93"/>
          <p:cNvCxnSpPr/>
          <p:nvPr/>
        </p:nvCxnSpPr>
        <p:spPr>
          <a:xfrm flipH="1" rot="10800000">
            <a:off x="8895038" y="4168875"/>
            <a:ext cx="1366200" cy="2400"/>
          </a:xfrm>
          <a:prstGeom prst="straightConnector1">
            <a:avLst/>
          </a:prstGeom>
          <a:noFill/>
          <a:ln cap="flat" cmpd="sng" w="38100">
            <a:solidFill>
              <a:schemeClr val="dk1"/>
            </a:solidFill>
            <a:prstDash val="solid"/>
            <a:round/>
            <a:headEnd len="med" w="med" type="triangle"/>
            <a:tailEnd len="med" w="med" type="triangle"/>
          </a:ln>
        </p:spPr>
      </p:cxnSp>
      <p:grpSp>
        <p:nvGrpSpPr>
          <p:cNvPr id="1136" name="Google Shape;1136;p93"/>
          <p:cNvGrpSpPr/>
          <p:nvPr/>
        </p:nvGrpSpPr>
        <p:grpSpPr>
          <a:xfrm>
            <a:off x="16421002" y="3876529"/>
            <a:ext cx="2589901" cy="587100"/>
            <a:chOff x="17109740" y="3416442"/>
            <a:chExt cx="2589901" cy="587100"/>
          </a:xfrm>
        </p:grpSpPr>
        <p:sp>
          <p:nvSpPr>
            <p:cNvPr id="1137" name="Google Shape;1137;p93"/>
            <p:cNvSpPr/>
            <p:nvPr/>
          </p:nvSpPr>
          <p:spPr>
            <a:xfrm>
              <a:off x="17109741" y="3416442"/>
              <a:ext cx="2589900" cy="587100"/>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 sz="1900">
                  <a:solidFill>
                    <a:schemeClr val="dk1"/>
                  </a:solidFill>
                  <a:latin typeface="Montserrat SemiBold"/>
                  <a:ea typeface="Montserrat SemiBold"/>
                  <a:cs typeface="Montserrat SemiBold"/>
                  <a:sym typeface="Montserrat SemiBold"/>
                </a:rPr>
                <a:t>Follower Broker</a:t>
              </a:r>
              <a:endParaRPr sz="1900">
                <a:solidFill>
                  <a:schemeClr val="dk1"/>
                </a:solidFill>
                <a:latin typeface="Montserrat SemiBold"/>
                <a:ea typeface="Montserrat SemiBold"/>
                <a:cs typeface="Montserrat SemiBold"/>
                <a:sym typeface="Montserrat SemiBold"/>
              </a:endParaRPr>
            </a:p>
          </p:txBody>
        </p:sp>
        <p:sp>
          <p:nvSpPr>
            <p:cNvPr id="1138" name="Google Shape;1138;p93"/>
            <p:cNvSpPr/>
            <p:nvPr/>
          </p:nvSpPr>
          <p:spPr>
            <a:xfrm>
              <a:off x="17109740" y="3416442"/>
              <a:ext cx="186000" cy="587100"/>
            </a:xfrm>
            <a:prstGeom prst="roundRect">
              <a:avLst>
                <a:gd fmla="val 0" name="adj"/>
              </a:avLst>
            </a:prstGeom>
            <a:solidFill>
              <a:schemeClr val="accent5"/>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grpSp>
      <p:grpSp>
        <p:nvGrpSpPr>
          <p:cNvPr id="1139" name="Google Shape;1139;p93"/>
          <p:cNvGrpSpPr/>
          <p:nvPr/>
        </p:nvGrpSpPr>
        <p:grpSpPr>
          <a:xfrm>
            <a:off x="13741488" y="8501100"/>
            <a:ext cx="2156400" cy="1946450"/>
            <a:chOff x="13804963" y="9458975"/>
            <a:chExt cx="2156400" cy="1946450"/>
          </a:xfrm>
        </p:grpSpPr>
        <p:pic>
          <p:nvPicPr>
            <p:cNvPr id="1140" name="Google Shape;1140;p93"/>
            <p:cNvPicPr preferRelativeResize="0"/>
            <p:nvPr/>
          </p:nvPicPr>
          <p:blipFill>
            <a:blip r:embed="rId4">
              <a:alphaModFix/>
            </a:blip>
            <a:stretch>
              <a:fillRect/>
            </a:stretch>
          </p:blipFill>
          <p:spPr>
            <a:xfrm>
              <a:off x="14211414" y="9458975"/>
              <a:ext cx="1343475" cy="1343475"/>
            </a:xfrm>
            <a:prstGeom prst="rect">
              <a:avLst/>
            </a:prstGeom>
            <a:noFill/>
            <a:ln>
              <a:noFill/>
            </a:ln>
          </p:spPr>
        </p:pic>
        <p:sp>
          <p:nvSpPr>
            <p:cNvPr id="1141" name="Google Shape;1141;p93"/>
            <p:cNvSpPr txBox="1"/>
            <p:nvPr/>
          </p:nvSpPr>
          <p:spPr>
            <a:xfrm>
              <a:off x="13804963" y="1091912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ZooKeeper</a:t>
              </a:r>
              <a:endParaRPr sz="2400">
                <a:solidFill>
                  <a:srgbClr val="040531"/>
                </a:solidFill>
                <a:latin typeface="Montserrat SemiBold"/>
                <a:ea typeface="Montserrat SemiBold"/>
                <a:cs typeface="Montserrat SemiBold"/>
                <a:sym typeface="Montserrat SemiBold"/>
              </a:endParaRPr>
            </a:p>
          </p:txBody>
        </p:sp>
      </p:grpSp>
      <p:cxnSp>
        <p:nvCxnSpPr>
          <p:cNvPr id="1142" name="Google Shape;1142;p93"/>
          <p:cNvCxnSpPr/>
          <p:nvPr/>
        </p:nvCxnSpPr>
        <p:spPr>
          <a:xfrm flipH="1" rot="10800000">
            <a:off x="14299113" y="4123588"/>
            <a:ext cx="1366200" cy="2400"/>
          </a:xfrm>
          <a:prstGeom prst="straightConnector1">
            <a:avLst/>
          </a:prstGeom>
          <a:noFill/>
          <a:ln cap="flat" cmpd="sng" w="38100">
            <a:solidFill>
              <a:schemeClr val="dk1"/>
            </a:solidFill>
            <a:prstDash val="solid"/>
            <a:round/>
            <a:headEnd len="med" w="med" type="triangle"/>
            <a:tailEnd len="med" w="med" type="triangle"/>
          </a:ln>
        </p:spPr>
      </p:cxnSp>
      <p:sp>
        <p:nvSpPr>
          <p:cNvPr id="1143" name="Google Shape;1143;p93"/>
          <p:cNvSpPr/>
          <p:nvPr/>
        </p:nvSpPr>
        <p:spPr>
          <a:xfrm flipH="1">
            <a:off x="9938929" y="4721850"/>
            <a:ext cx="1290333" cy="3970360"/>
          </a:xfrm>
          <a:custGeom>
            <a:rect b="b" l="l" r="r" t="t"/>
            <a:pathLst>
              <a:path extrusionOk="0" h="19787" w="20695">
                <a:moveTo>
                  <a:pt x="0" y="0"/>
                </a:moveTo>
                <a:lnTo>
                  <a:pt x="0" y="19787"/>
                </a:lnTo>
                <a:lnTo>
                  <a:pt x="20695" y="19787"/>
                </a:lnTo>
              </a:path>
            </a:pathLst>
          </a:custGeom>
          <a:noFill/>
          <a:ln cap="flat" cmpd="sng" w="38100">
            <a:solidFill>
              <a:schemeClr val="dk1"/>
            </a:solidFill>
            <a:prstDash val="solid"/>
            <a:round/>
            <a:headEnd len="med" w="med" type="triangle"/>
            <a:tailEnd len="med" w="med" type="triangle"/>
          </a:ln>
        </p:spPr>
      </p:sp>
      <p:pic>
        <p:nvPicPr>
          <p:cNvPr id="1144" name="Google Shape;1144;p93"/>
          <p:cNvPicPr preferRelativeResize="0"/>
          <p:nvPr/>
        </p:nvPicPr>
        <p:blipFill>
          <a:blip r:embed="rId5">
            <a:alphaModFix/>
          </a:blip>
          <a:stretch>
            <a:fillRect/>
          </a:stretch>
        </p:blipFill>
        <p:spPr>
          <a:xfrm>
            <a:off x="7933025" y="7737903"/>
            <a:ext cx="1398175" cy="1398175"/>
          </a:xfrm>
          <a:prstGeom prst="rect">
            <a:avLst/>
          </a:prstGeom>
          <a:noFill/>
          <a:ln>
            <a:noFill/>
          </a:ln>
        </p:spPr>
      </p:pic>
      <p:sp>
        <p:nvSpPr>
          <p:cNvPr id="1145" name="Google Shape;1145;p93"/>
          <p:cNvSpPr/>
          <p:nvPr/>
        </p:nvSpPr>
        <p:spPr>
          <a:xfrm>
            <a:off x="12240625" y="5197250"/>
            <a:ext cx="1090575" cy="3938850"/>
          </a:xfrm>
          <a:custGeom>
            <a:rect b="b" l="l" r="r" t="t"/>
            <a:pathLst>
              <a:path extrusionOk="0" h="19787" w="20695">
                <a:moveTo>
                  <a:pt x="0" y="0"/>
                </a:moveTo>
                <a:lnTo>
                  <a:pt x="0" y="19787"/>
                </a:lnTo>
                <a:lnTo>
                  <a:pt x="20695" y="19787"/>
                </a:lnTo>
              </a:path>
            </a:pathLst>
          </a:custGeom>
          <a:noFill/>
          <a:ln cap="flat" cmpd="sng" w="38100">
            <a:solidFill>
              <a:schemeClr val="dk1"/>
            </a:solidFill>
            <a:prstDash val="solid"/>
            <a:round/>
            <a:headEnd len="med" w="med" type="triangle"/>
            <a:tailEnd len="med" w="med" type="triangle"/>
          </a:ln>
        </p:spPr>
      </p:sp>
      <p:sp>
        <p:nvSpPr>
          <p:cNvPr id="1146" name="Google Shape;1146;p93"/>
          <p:cNvSpPr txBox="1"/>
          <p:nvPr/>
        </p:nvSpPr>
        <p:spPr>
          <a:xfrm>
            <a:off x="7553913" y="913607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Consumer</a:t>
            </a:r>
            <a:endParaRPr sz="2400">
              <a:solidFill>
                <a:srgbClr val="040531"/>
              </a:solidFill>
              <a:latin typeface="Montserrat SemiBold"/>
              <a:ea typeface="Montserrat SemiBold"/>
              <a:cs typeface="Montserrat SemiBold"/>
              <a:sym typeface="Montserrat SemiBold"/>
            </a:endParaRPr>
          </a:p>
        </p:txBody>
      </p:sp>
      <p:grpSp>
        <p:nvGrpSpPr>
          <p:cNvPr id="1147" name="Google Shape;1147;p93"/>
          <p:cNvGrpSpPr/>
          <p:nvPr/>
        </p:nvGrpSpPr>
        <p:grpSpPr>
          <a:xfrm>
            <a:off x="9335025" y="3580500"/>
            <a:ext cx="1790875" cy="3369675"/>
            <a:chOff x="9335025" y="3580500"/>
            <a:chExt cx="1790875" cy="3369675"/>
          </a:xfrm>
        </p:grpSpPr>
        <p:pic>
          <p:nvPicPr>
            <p:cNvPr id="1148" name="Google Shape;1148;p93"/>
            <p:cNvPicPr preferRelativeResize="0"/>
            <p:nvPr/>
          </p:nvPicPr>
          <p:blipFill>
            <a:blip r:embed="rId6">
              <a:alphaModFix/>
            </a:blip>
            <a:stretch>
              <a:fillRect/>
            </a:stretch>
          </p:blipFill>
          <p:spPr>
            <a:xfrm>
              <a:off x="10639600" y="6463875"/>
              <a:ext cx="486300" cy="486300"/>
            </a:xfrm>
            <a:prstGeom prst="rect">
              <a:avLst/>
            </a:prstGeom>
            <a:noFill/>
            <a:ln>
              <a:noFill/>
            </a:ln>
          </p:spPr>
        </p:pic>
        <p:pic>
          <p:nvPicPr>
            <p:cNvPr id="1149" name="Google Shape;1149;p93"/>
            <p:cNvPicPr preferRelativeResize="0"/>
            <p:nvPr/>
          </p:nvPicPr>
          <p:blipFill>
            <a:blip r:embed="rId6">
              <a:alphaModFix/>
            </a:blip>
            <a:stretch>
              <a:fillRect/>
            </a:stretch>
          </p:blipFill>
          <p:spPr>
            <a:xfrm>
              <a:off x="9335025" y="3580500"/>
              <a:ext cx="486300" cy="486300"/>
            </a:xfrm>
            <a:prstGeom prst="rect">
              <a:avLst/>
            </a:prstGeom>
            <a:noFill/>
            <a:ln>
              <a:noFill/>
            </a:ln>
          </p:spPr>
        </p:pic>
      </p:grpSp>
      <p:grpSp>
        <p:nvGrpSpPr>
          <p:cNvPr id="1150" name="Google Shape;1150;p93"/>
          <p:cNvGrpSpPr/>
          <p:nvPr/>
        </p:nvGrpSpPr>
        <p:grpSpPr>
          <a:xfrm>
            <a:off x="12350975" y="3471000"/>
            <a:ext cx="2874400" cy="3938825"/>
            <a:chOff x="12350975" y="3471000"/>
            <a:chExt cx="2874400" cy="3938825"/>
          </a:xfrm>
        </p:grpSpPr>
        <p:pic>
          <p:nvPicPr>
            <p:cNvPr id="1151" name="Google Shape;1151;p93"/>
            <p:cNvPicPr preferRelativeResize="0"/>
            <p:nvPr/>
          </p:nvPicPr>
          <p:blipFill>
            <a:blip r:embed="rId6">
              <a:alphaModFix/>
            </a:blip>
            <a:stretch>
              <a:fillRect/>
            </a:stretch>
          </p:blipFill>
          <p:spPr>
            <a:xfrm>
              <a:off x="14739075" y="3471000"/>
              <a:ext cx="486300" cy="486300"/>
            </a:xfrm>
            <a:prstGeom prst="rect">
              <a:avLst/>
            </a:prstGeom>
            <a:noFill/>
            <a:ln>
              <a:noFill/>
            </a:ln>
          </p:spPr>
        </p:pic>
        <p:pic>
          <p:nvPicPr>
            <p:cNvPr id="1152" name="Google Shape;1152;p93"/>
            <p:cNvPicPr preferRelativeResize="0"/>
            <p:nvPr/>
          </p:nvPicPr>
          <p:blipFill>
            <a:blip r:embed="rId6">
              <a:alphaModFix/>
            </a:blip>
            <a:stretch>
              <a:fillRect/>
            </a:stretch>
          </p:blipFill>
          <p:spPr>
            <a:xfrm>
              <a:off x="12350975" y="6923525"/>
              <a:ext cx="486300" cy="48630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6" name="Shape 1156"/>
        <p:cNvGrpSpPr/>
        <p:nvPr/>
      </p:nvGrpSpPr>
      <p:grpSpPr>
        <a:xfrm>
          <a:off x="0" y="0"/>
          <a:ext cx="0" cy="0"/>
          <a:chOff x="0" y="0"/>
          <a:chExt cx="0" cy="0"/>
        </a:xfrm>
      </p:grpSpPr>
      <p:sp>
        <p:nvSpPr>
          <p:cNvPr id="1157" name="Google Shape;1157;p94"/>
          <p:cNvSpPr txBox="1"/>
          <p:nvPr/>
        </p:nvSpPr>
        <p:spPr>
          <a:xfrm>
            <a:off x="4303763" y="2955138"/>
            <a:ext cx="16333500" cy="7805700"/>
          </a:xfrm>
          <a:prstGeom prst="rect">
            <a:avLst/>
          </a:prstGeom>
          <a:solidFill>
            <a:srgbClr val="FFFFFF"/>
          </a:solidFill>
          <a:ln>
            <a:noFill/>
          </a:ln>
          <a:effectLst>
            <a:outerShdw blurRad="671513" rotWithShape="0" algn="bl" dir="5460000" dist="266700">
              <a:srgbClr val="000000">
                <a:alpha val="15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2900">
              <a:solidFill>
                <a:srgbClr val="040531"/>
              </a:solidFill>
              <a:latin typeface="Montserrat"/>
              <a:ea typeface="Montserrat"/>
              <a:cs typeface="Montserrat"/>
              <a:sym typeface="Montserrat"/>
            </a:endParaRPr>
          </a:p>
        </p:txBody>
      </p:sp>
      <p:sp>
        <p:nvSpPr>
          <p:cNvPr id="1158" name="Google Shape;1158;p94"/>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Encryption</a:t>
            </a:r>
            <a:endParaRPr/>
          </a:p>
        </p:txBody>
      </p:sp>
      <p:pic>
        <p:nvPicPr>
          <p:cNvPr id="1159" name="Google Shape;1159;p94"/>
          <p:cNvPicPr preferRelativeResize="0"/>
          <p:nvPr/>
        </p:nvPicPr>
        <p:blipFill>
          <a:blip r:embed="rId3">
            <a:alphaModFix/>
          </a:blip>
          <a:stretch>
            <a:fillRect/>
          </a:stretch>
        </p:blipFill>
        <p:spPr>
          <a:xfrm>
            <a:off x="6939238" y="3470988"/>
            <a:ext cx="1398175" cy="1398175"/>
          </a:xfrm>
          <a:prstGeom prst="rect">
            <a:avLst/>
          </a:prstGeom>
          <a:noFill/>
          <a:ln>
            <a:noFill/>
          </a:ln>
        </p:spPr>
      </p:pic>
      <p:sp>
        <p:nvSpPr>
          <p:cNvPr id="1160" name="Google Shape;1160;p94"/>
          <p:cNvSpPr txBox="1"/>
          <p:nvPr/>
        </p:nvSpPr>
        <p:spPr>
          <a:xfrm>
            <a:off x="6560125" y="494202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Producer</a:t>
            </a:r>
            <a:endParaRPr sz="2400">
              <a:solidFill>
                <a:srgbClr val="040531"/>
              </a:solidFill>
              <a:latin typeface="Montserrat SemiBold"/>
              <a:ea typeface="Montserrat SemiBold"/>
              <a:cs typeface="Montserrat SemiBold"/>
              <a:sym typeface="Montserrat SemiBold"/>
            </a:endParaRPr>
          </a:p>
          <a:p>
            <a:pPr indent="0" lvl="0" marL="0" rtl="0" algn="l">
              <a:spcBef>
                <a:spcPts val="0"/>
              </a:spcBef>
              <a:spcAft>
                <a:spcPts val="0"/>
              </a:spcAft>
              <a:buNone/>
            </a:pPr>
            <a:r>
              <a:t/>
            </a:r>
            <a:endParaRPr sz="2400">
              <a:solidFill>
                <a:srgbClr val="040531"/>
              </a:solidFill>
              <a:latin typeface="Montserrat SemiBold"/>
              <a:ea typeface="Montserrat SemiBold"/>
              <a:cs typeface="Montserrat SemiBold"/>
              <a:sym typeface="Montserrat SemiBold"/>
            </a:endParaRPr>
          </a:p>
        </p:txBody>
      </p:sp>
      <p:grpSp>
        <p:nvGrpSpPr>
          <p:cNvPr id="1161" name="Google Shape;1161;p94"/>
          <p:cNvGrpSpPr/>
          <p:nvPr/>
        </p:nvGrpSpPr>
        <p:grpSpPr>
          <a:xfrm>
            <a:off x="11016929" y="3876517"/>
            <a:ext cx="2589900" cy="587100"/>
            <a:chOff x="10194491" y="2822204"/>
            <a:chExt cx="2589900" cy="587100"/>
          </a:xfrm>
        </p:grpSpPr>
        <p:sp>
          <p:nvSpPr>
            <p:cNvPr id="1162" name="Google Shape;1162;p94"/>
            <p:cNvSpPr/>
            <p:nvPr/>
          </p:nvSpPr>
          <p:spPr>
            <a:xfrm>
              <a:off x="10194491" y="2822204"/>
              <a:ext cx="2589900" cy="587100"/>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 sz="1900">
                  <a:solidFill>
                    <a:schemeClr val="dk1"/>
                  </a:solidFill>
                  <a:latin typeface="Montserrat SemiBold"/>
                  <a:ea typeface="Montserrat SemiBold"/>
                  <a:cs typeface="Montserrat SemiBold"/>
                  <a:sym typeface="Montserrat SemiBold"/>
                </a:rPr>
                <a:t>Leader Broker</a:t>
              </a:r>
              <a:endParaRPr sz="1900">
                <a:solidFill>
                  <a:schemeClr val="dk1"/>
                </a:solidFill>
                <a:latin typeface="Montserrat SemiBold"/>
                <a:ea typeface="Montserrat SemiBold"/>
                <a:cs typeface="Montserrat SemiBold"/>
                <a:sym typeface="Montserrat SemiBold"/>
              </a:endParaRPr>
            </a:p>
          </p:txBody>
        </p:sp>
        <p:sp>
          <p:nvSpPr>
            <p:cNvPr id="1163" name="Google Shape;1163;p94"/>
            <p:cNvSpPr/>
            <p:nvPr/>
          </p:nvSpPr>
          <p:spPr>
            <a:xfrm>
              <a:off x="10198940" y="2822204"/>
              <a:ext cx="186000" cy="587100"/>
            </a:xfrm>
            <a:prstGeom prst="roundRect">
              <a:avLst>
                <a:gd fmla="val 0" name="adj"/>
              </a:avLst>
            </a:prstGeom>
            <a:solidFill>
              <a:schemeClr val="accent5"/>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grpSp>
      <p:cxnSp>
        <p:nvCxnSpPr>
          <p:cNvPr id="1164" name="Google Shape;1164;p94"/>
          <p:cNvCxnSpPr/>
          <p:nvPr/>
        </p:nvCxnSpPr>
        <p:spPr>
          <a:xfrm flipH="1" rot="10800000">
            <a:off x="8895038" y="4168875"/>
            <a:ext cx="1366200" cy="2400"/>
          </a:xfrm>
          <a:prstGeom prst="straightConnector1">
            <a:avLst/>
          </a:prstGeom>
          <a:noFill/>
          <a:ln cap="flat" cmpd="sng" w="38100">
            <a:solidFill>
              <a:schemeClr val="dk1"/>
            </a:solidFill>
            <a:prstDash val="solid"/>
            <a:round/>
            <a:headEnd len="med" w="med" type="triangle"/>
            <a:tailEnd len="med" w="med" type="triangle"/>
          </a:ln>
        </p:spPr>
      </p:cxnSp>
      <p:grpSp>
        <p:nvGrpSpPr>
          <p:cNvPr id="1165" name="Google Shape;1165;p94"/>
          <p:cNvGrpSpPr/>
          <p:nvPr/>
        </p:nvGrpSpPr>
        <p:grpSpPr>
          <a:xfrm>
            <a:off x="16421002" y="3876529"/>
            <a:ext cx="2589901" cy="587100"/>
            <a:chOff x="17109740" y="3416442"/>
            <a:chExt cx="2589901" cy="587100"/>
          </a:xfrm>
        </p:grpSpPr>
        <p:sp>
          <p:nvSpPr>
            <p:cNvPr id="1166" name="Google Shape;1166;p94"/>
            <p:cNvSpPr/>
            <p:nvPr/>
          </p:nvSpPr>
          <p:spPr>
            <a:xfrm>
              <a:off x="17109741" y="3416442"/>
              <a:ext cx="2589900" cy="587100"/>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 sz="1900">
                  <a:solidFill>
                    <a:schemeClr val="dk1"/>
                  </a:solidFill>
                  <a:latin typeface="Montserrat SemiBold"/>
                  <a:ea typeface="Montserrat SemiBold"/>
                  <a:cs typeface="Montserrat SemiBold"/>
                  <a:sym typeface="Montserrat SemiBold"/>
                </a:rPr>
                <a:t>Follower Broker</a:t>
              </a:r>
              <a:endParaRPr sz="1900">
                <a:solidFill>
                  <a:schemeClr val="dk1"/>
                </a:solidFill>
                <a:latin typeface="Montserrat SemiBold"/>
                <a:ea typeface="Montserrat SemiBold"/>
                <a:cs typeface="Montserrat SemiBold"/>
                <a:sym typeface="Montserrat SemiBold"/>
              </a:endParaRPr>
            </a:p>
          </p:txBody>
        </p:sp>
        <p:sp>
          <p:nvSpPr>
            <p:cNvPr id="1167" name="Google Shape;1167;p94"/>
            <p:cNvSpPr/>
            <p:nvPr/>
          </p:nvSpPr>
          <p:spPr>
            <a:xfrm>
              <a:off x="17109740" y="3416442"/>
              <a:ext cx="186000" cy="587100"/>
            </a:xfrm>
            <a:prstGeom prst="roundRect">
              <a:avLst>
                <a:gd fmla="val 0" name="adj"/>
              </a:avLst>
            </a:prstGeom>
            <a:solidFill>
              <a:schemeClr val="accent5"/>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grpSp>
      <p:grpSp>
        <p:nvGrpSpPr>
          <p:cNvPr id="1168" name="Google Shape;1168;p94"/>
          <p:cNvGrpSpPr/>
          <p:nvPr/>
        </p:nvGrpSpPr>
        <p:grpSpPr>
          <a:xfrm>
            <a:off x="13741488" y="8501100"/>
            <a:ext cx="2156400" cy="1946450"/>
            <a:chOff x="13804963" y="9458975"/>
            <a:chExt cx="2156400" cy="1946450"/>
          </a:xfrm>
        </p:grpSpPr>
        <p:pic>
          <p:nvPicPr>
            <p:cNvPr id="1169" name="Google Shape;1169;p94"/>
            <p:cNvPicPr preferRelativeResize="0"/>
            <p:nvPr/>
          </p:nvPicPr>
          <p:blipFill>
            <a:blip r:embed="rId4">
              <a:alphaModFix/>
            </a:blip>
            <a:stretch>
              <a:fillRect/>
            </a:stretch>
          </p:blipFill>
          <p:spPr>
            <a:xfrm>
              <a:off x="14211414" y="9458975"/>
              <a:ext cx="1343475" cy="1343475"/>
            </a:xfrm>
            <a:prstGeom prst="rect">
              <a:avLst/>
            </a:prstGeom>
            <a:noFill/>
            <a:ln>
              <a:noFill/>
            </a:ln>
          </p:spPr>
        </p:pic>
        <p:sp>
          <p:nvSpPr>
            <p:cNvPr id="1170" name="Google Shape;1170;p94"/>
            <p:cNvSpPr txBox="1"/>
            <p:nvPr/>
          </p:nvSpPr>
          <p:spPr>
            <a:xfrm>
              <a:off x="13804963" y="1091912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ZooKeeper</a:t>
              </a:r>
              <a:endParaRPr sz="2400">
                <a:solidFill>
                  <a:srgbClr val="040531"/>
                </a:solidFill>
                <a:latin typeface="Montserrat SemiBold"/>
                <a:ea typeface="Montserrat SemiBold"/>
                <a:cs typeface="Montserrat SemiBold"/>
                <a:sym typeface="Montserrat SemiBold"/>
              </a:endParaRPr>
            </a:p>
          </p:txBody>
        </p:sp>
      </p:grpSp>
      <p:cxnSp>
        <p:nvCxnSpPr>
          <p:cNvPr id="1171" name="Google Shape;1171;p94"/>
          <p:cNvCxnSpPr/>
          <p:nvPr/>
        </p:nvCxnSpPr>
        <p:spPr>
          <a:xfrm flipH="1" rot="10800000">
            <a:off x="14299113" y="4123588"/>
            <a:ext cx="1366200" cy="2400"/>
          </a:xfrm>
          <a:prstGeom prst="straightConnector1">
            <a:avLst/>
          </a:prstGeom>
          <a:noFill/>
          <a:ln cap="flat" cmpd="sng" w="38100">
            <a:solidFill>
              <a:schemeClr val="dk1"/>
            </a:solidFill>
            <a:prstDash val="solid"/>
            <a:round/>
            <a:headEnd len="med" w="med" type="triangle"/>
            <a:tailEnd len="med" w="med" type="triangle"/>
          </a:ln>
        </p:spPr>
      </p:cxnSp>
      <p:sp>
        <p:nvSpPr>
          <p:cNvPr id="1172" name="Google Shape;1172;p94"/>
          <p:cNvSpPr/>
          <p:nvPr/>
        </p:nvSpPr>
        <p:spPr>
          <a:xfrm flipH="1">
            <a:off x="9938929" y="4721850"/>
            <a:ext cx="1290333" cy="3970360"/>
          </a:xfrm>
          <a:custGeom>
            <a:rect b="b" l="l" r="r" t="t"/>
            <a:pathLst>
              <a:path extrusionOk="0" h="19787" w="20695">
                <a:moveTo>
                  <a:pt x="0" y="0"/>
                </a:moveTo>
                <a:lnTo>
                  <a:pt x="0" y="19787"/>
                </a:lnTo>
                <a:lnTo>
                  <a:pt x="20695" y="19787"/>
                </a:lnTo>
              </a:path>
            </a:pathLst>
          </a:custGeom>
          <a:noFill/>
          <a:ln cap="flat" cmpd="sng" w="38100">
            <a:solidFill>
              <a:schemeClr val="dk1"/>
            </a:solidFill>
            <a:prstDash val="solid"/>
            <a:round/>
            <a:headEnd len="med" w="med" type="triangle"/>
            <a:tailEnd len="med" w="med" type="triangle"/>
          </a:ln>
        </p:spPr>
      </p:sp>
      <p:pic>
        <p:nvPicPr>
          <p:cNvPr id="1173" name="Google Shape;1173;p94"/>
          <p:cNvPicPr preferRelativeResize="0"/>
          <p:nvPr/>
        </p:nvPicPr>
        <p:blipFill>
          <a:blip r:embed="rId5">
            <a:alphaModFix/>
          </a:blip>
          <a:stretch>
            <a:fillRect/>
          </a:stretch>
        </p:blipFill>
        <p:spPr>
          <a:xfrm>
            <a:off x="7933025" y="7737903"/>
            <a:ext cx="1398175" cy="1398175"/>
          </a:xfrm>
          <a:prstGeom prst="rect">
            <a:avLst/>
          </a:prstGeom>
          <a:noFill/>
          <a:ln>
            <a:noFill/>
          </a:ln>
        </p:spPr>
      </p:pic>
      <p:sp>
        <p:nvSpPr>
          <p:cNvPr id="1174" name="Google Shape;1174;p94"/>
          <p:cNvSpPr/>
          <p:nvPr/>
        </p:nvSpPr>
        <p:spPr>
          <a:xfrm>
            <a:off x="12240625" y="5197250"/>
            <a:ext cx="1090575" cy="3938850"/>
          </a:xfrm>
          <a:custGeom>
            <a:rect b="b" l="l" r="r" t="t"/>
            <a:pathLst>
              <a:path extrusionOk="0" h="19787" w="20695">
                <a:moveTo>
                  <a:pt x="0" y="0"/>
                </a:moveTo>
                <a:lnTo>
                  <a:pt x="0" y="19787"/>
                </a:lnTo>
                <a:lnTo>
                  <a:pt x="20695" y="19787"/>
                </a:lnTo>
              </a:path>
            </a:pathLst>
          </a:custGeom>
          <a:noFill/>
          <a:ln cap="flat" cmpd="sng" w="38100">
            <a:solidFill>
              <a:schemeClr val="dk1"/>
            </a:solidFill>
            <a:prstDash val="solid"/>
            <a:round/>
            <a:headEnd len="med" w="med" type="triangle"/>
            <a:tailEnd len="med" w="med" type="triangle"/>
          </a:ln>
        </p:spPr>
      </p:sp>
      <p:sp>
        <p:nvSpPr>
          <p:cNvPr id="1175" name="Google Shape;1175;p94"/>
          <p:cNvSpPr txBox="1"/>
          <p:nvPr/>
        </p:nvSpPr>
        <p:spPr>
          <a:xfrm>
            <a:off x="7553913" y="913607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Consumer</a:t>
            </a:r>
            <a:endParaRPr sz="2400">
              <a:solidFill>
                <a:srgbClr val="040531"/>
              </a:solidFill>
              <a:latin typeface="Montserrat SemiBold"/>
              <a:ea typeface="Montserrat SemiBold"/>
              <a:cs typeface="Montserrat SemiBold"/>
              <a:sym typeface="Montserrat SemiBold"/>
            </a:endParaRPr>
          </a:p>
        </p:txBody>
      </p:sp>
      <p:pic>
        <p:nvPicPr>
          <p:cNvPr id="1176" name="Google Shape;1176;p94"/>
          <p:cNvPicPr preferRelativeResize="0"/>
          <p:nvPr/>
        </p:nvPicPr>
        <p:blipFill>
          <a:blip r:embed="rId6">
            <a:alphaModFix/>
          </a:blip>
          <a:stretch>
            <a:fillRect/>
          </a:stretch>
        </p:blipFill>
        <p:spPr>
          <a:xfrm>
            <a:off x="10639600" y="6463875"/>
            <a:ext cx="486300" cy="486300"/>
          </a:xfrm>
          <a:prstGeom prst="rect">
            <a:avLst/>
          </a:prstGeom>
          <a:noFill/>
          <a:ln>
            <a:noFill/>
          </a:ln>
        </p:spPr>
      </p:pic>
      <p:pic>
        <p:nvPicPr>
          <p:cNvPr id="1177" name="Google Shape;1177;p94"/>
          <p:cNvPicPr preferRelativeResize="0"/>
          <p:nvPr/>
        </p:nvPicPr>
        <p:blipFill>
          <a:blip r:embed="rId6">
            <a:alphaModFix/>
          </a:blip>
          <a:stretch>
            <a:fillRect/>
          </a:stretch>
        </p:blipFill>
        <p:spPr>
          <a:xfrm>
            <a:off x="9335025" y="3580500"/>
            <a:ext cx="486300" cy="486300"/>
          </a:xfrm>
          <a:prstGeom prst="rect">
            <a:avLst/>
          </a:prstGeom>
          <a:noFill/>
          <a:ln>
            <a:noFill/>
          </a:ln>
        </p:spPr>
      </p:pic>
      <p:pic>
        <p:nvPicPr>
          <p:cNvPr id="1178" name="Google Shape;1178;p94"/>
          <p:cNvPicPr preferRelativeResize="0"/>
          <p:nvPr/>
        </p:nvPicPr>
        <p:blipFill>
          <a:blip r:embed="rId6">
            <a:alphaModFix/>
          </a:blip>
          <a:stretch>
            <a:fillRect/>
          </a:stretch>
        </p:blipFill>
        <p:spPr>
          <a:xfrm>
            <a:off x="14739075" y="3471000"/>
            <a:ext cx="486300" cy="486300"/>
          </a:xfrm>
          <a:prstGeom prst="rect">
            <a:avLst/>
          </a:prstGeom>
          <a:noFill/>
          <a:ln>
            <a:noFill/>
          </a:ln>
        </p:spPr>
      </p:pic>
      <p:pic>
        <p:nvPicPr>
          <p:cNvPr id="1179" name="Google Shape;1179;p94"/>
          <p:cNvPicPr preferRelativeResize="0"/>
          <p:nvPr/>
        </p:nvPicPr>
        <p:blipFill>
          <a:blip r:embed="rId6">
            <a:alphaModFix/>
          </a:blip>
          <a:stretch>
            <a:fillRect/>
          </a:stretch>
        </p:blipFill>
        <p:spPr>
          <a:xfrm>
            <a:off x="12350975" y="6923525"/>
            <a:ext cx="486300" cy="486300"/>
          </a:xfrm>
          <a:prstGeom prst="rect">
            <a:avLst/>
          </a:prstGeom>
          <a:noFill/>
          <a:ln>
            <a:noFill/>
          </a:ln>
        </p:spPr>
      </p:pic>
      <p:grpSp>
        <p:nvGrpSpPr>
          <p:cNvPr id="1180" name="Google Shape;1180;p94"/>
          <p:cNvGrpSpPr/>
          <p:nvPr/>
        </p:nvGrpSpPr>
        <p:grpSpPr>
          <a:xfrm>
            <a:off x="13331200" y="4721849"/>
            <a:ext cx="6476125" cy="3683925"/>
            <a:chOff x="13331200" y="4721849"/>
            <a:chExt cx="6476125" cy="3683925"/>
          </a:xfrm>
        </p:grpSpPr>
        <p:pic>
          <p:nvPicPr>
            <p:cNvPr id="1181" name="Google Shape;1181;p94"/>
            <p:cNvPicPr preferRelativeResize="0"/>
            <p:nvPr/>
          </p:nvPicPr>
          <p:blipFill>
            <a:blip r:embed="rId7">
              <a:alphaModFix/>
            </a:blip>
            <a:stretch>
              <a:fillRect/>
            </a:stretch>
          </p:blipFill>
          <p:spPr>
            <a:xfrm>
              <a:off x="17922850" y="6833913"/>
              <a:ext cx="1398175" cy="1398175"/>
            </a:xfrm>
            <a:prstGeom prst="rect">
              <a:avLst/>
            </a:prstGeom>
            <a:noFill/>
            <a:ln>
              <a:noFill/>
            </a:ln>
          </p:spPr>
        </p:pic>
        <p:sp>
          <p:nvSpPr>
            <p:cNvPr id="1182" name="Google Shape;1182;p94"/>
            <p:cNvSpPr/>
            <p:nvPr/>
          </p:nvSpPr>
          <p:spPr>
            <a:xfrm>
              <a:off x="16937375" y="4721849"/>
              <a:ext cx="930602" cy="2687965"/>
            </a:xfrm>
            <a:custGeom>
              <a:rect b="b" l="l" r="r" t="t"/>
              <a:pathLst>
                <a:path extrusionOk="0" h="19787" w="20695">
                  <a:moveTo>
                    <a:pt x="0" y="0"/>
                  </a:moveTo>
                  <a:lnTo>
                    <a:pt x="0" y="19787"/>
                  </a:lnTo>
                  <a:lnTo>
                    <a:pt x="20695" y="19787"/>
                  </a:lnTo>
                </a:path>
              </a:pathLst>
            </a:custGeom>
            <a:noFill/>
            <a:ln cap="flat" cmpd="sng" w="38100">
              <a:solidFill>
                <a:schemeClr val="dk1"/>
              </a:solidFill>
              <a:prstDash val="solid"/>
              <a:round/>
              <a:headEnd len="med" w="med" type="triangle"/>
              <a:tailEnd len="med" w="med" type="triangle"/>
            </a:ln>
          </p:spPr>
        </p:sp>
        <p:sp>
          <p:nvSpPr>
            <p:cNvPr id="1183" name="Google Shape;1183;p94"/>
            <p:cNvSpPr/>
            <p:nvPr/>
          </p:nvSpPr>
          <p:spPr>
            <a:xfrm>
              <a:off x="13331200" y="4942025"/>
              <a:ext cx="4536758" cy="2687965"/>
            </a:xfrm>
            <a:custGeom>
              <a:rect b="b" l="l" r="r" t="t"/>
              <a:pathLst>
                <a:path extrusionOk="0" h="19787" w="20695">
                  <a:moveTo>
                    <a:pt x="0" y="0"/>
                  </a:moveTo>
                  <a:lnTo>
                    <a:pt x="0" y="19787"/>
                  </a:lnTo>
                  <a:lnTo>
                    <a:pt x="20695" y="19787"/>
                  </a:lnTo>
                </a:path>
              </a:pathLst>
            </a:custGeom>
            <a:noFill/>
            <a:ln cap="flat" cmpd="sng" w="38100">
              <a:solidFill>
                <a:schemeClr val="dk1"/>
              </a:solidFill>
              <a:prstDash val="solid"/>
              <a:round/>
              <a:headEnd len="med" w="med" type="triangle"/>
              <a:tailEnd len="med" w="med" type="triangle"/>
            </a:ln>
          </p:spPr>
        </p:sp>
        <p:sp>
          <p:nvSpPr>
            <p:cNvPr id="1184" name="Google Shape;1184;p94"/>
            <p:cNvSpPr/>
            <p:nvPr/>
          </p:nvSpPr>
          <p:spPr>
            <a:xfrm flipH="1" rot="10800000">
              <a:off x="14810775" y="7889828"/>
              <a:ext cx="3057738" cy="515946"/>
            </a:xfrm>
            <a:custGeom>
              <a:rect b="b" l="l" r="r" t="t"/>
              <a:pathLst>
                <a:path extrusionOk="0" h="19787" w="20695">
                  <a:moveTo>
                    <a:pt x="0" y="0"/>
                  </a:moveTo>
                  <a:lnTo>
                    <a:pt x="0" y="19787"/>
                  </a:lnTo>
                  <a:lnTo>
                    <a:pt x="20695" y="19787"/>
                  </a:lnTo>
                </a:path>
              </a:pathLst>
            </a:custGeom>
            <a:noFill/>
            <a:ln cap="flat" cmpd="sng" w="38100">
              <a:solidFill>
                <a:schemeClr val="dk1"/>
              </a:solidFill>
              <a:prstDash val="solid"/>
              <a:round/>
              <a:headEnd len="med" w="med" type="triangle"/>
              <a:tailEnd len="med" w="med" type="triangle"/>
            </a:ln>
          </p:spPr>
        </p:sp>
        <p:pic>
          <p:nvPicPr>
            <p:cNvPr id="1185" name="Google Shape;1185;p94"/>
            <p:cNvPicPr preferRelativeResize="0"/>
            <p:nvPr/>
          </p:nvPicPr>
          <p:blipFill>
            <a:blip r:embed="rId6">
              <a:alphaModFix/>
            </a:blip>
            <a:stretch>
              <a:fillRect/>
            </a:stretch>
          </p:blipFill>
          <p:spPr>
            <a:xfrm>
              <a:off x="19321025" y="7289850"/>
              <a:ext cx="486300" cy="486300"/>
            </a:xfrm>
            <a:prstGeom prst="rect">
              <a:avLst/>
            </a:prstGeom>
            <a:noFill/>
            <a:ln>
              <a:noFill/>
            </a:ln>
          </p:spPr>
        </p:pic>
      </p:gr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9" name="Shape 1189"/>
        <p:cNvGrpSpPr/>
        <p:nvPr/>
      </p:nvGrpSpPr>
      <p:grpSpPr>
        <a:xfrm>
          <a:off x="0" y="0"/>
          <a:ext cx="0" cy="0"/>
          <a:chOff x="0" y="0"/>
          <a:chExt cx="0" cy="0"/>
        </a:xfrm>
      </p:grpSpPr>
      <p:sp>
        <p:nvSpPr>
          <p:cNvPr id="1190" name="Google Shape;1190;p95"/>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SSL</a:t>
            </a:r>
            <a:endParaRPr/>
          </a:p>
        </p:txBody>
      </p:sp>
      <p:sp>
        <p:nvSpPr>
          <p:cNvPr id="1191" name="Google Shape;1191;p95"/>
          <p:cNvSpPr txBox="1"/>
          <p:nvPr>
            <p:ph idx="1" type="body"/>
          </p:nvPr>
        </p:nvSpPr>
        <p:spPr>
          <a:xfrm>
            <a:off x="2768550" y="2635300"/>
            <a:ext cx="18846900" cy="8652900"/>
          </a:xfrm>
          <a:prstGeom prst="rect">
            <a:avLst/>
          </a:prstGeom>
        </p:spPr>
        <p:txBody>
          <a:bodyPr anchorCtr="0" anchor="t" bIns="121875" lIns="0" spcFirstLastPara="1" rIns="121900" wrap="square" tIns="0">
            <a:noAutofit/>
          </a:bodyPr>
          <a:lstStyle/>
          <a:p>
            <a:pPr indent="0" lvl="0" marL="0" rtl="0" algn="l">
              <a:spcBef>
                <a:spcPts val="1000"/>
              </a:spcBef>
              <a:spcAft>
                <a:spcPts val="0"/>
              </a:spcAft>
              <a:buNone/>
            </a:pPr>
            <a:r>
              <a:rPr b="1" lang="en"/>
              <a:t>Broker configuration</a:t>
            </a:r>
            <a:endParaRPr b="1"/>
          </a:p>
          <a:p>
            <a:pPr indent="0" lvl="0" marL="457200" rtl="0" algn="l">
              <a:spcBef>
                <a:spcPts val="1000"/>
              </a:spcBef>
              <a:spcAft>
                <a:spcPts val="0"/>
              </a:spcAft>
              <a:buNone/>
            </a:pPr>
            <a:r>
              <a:rPr b="1" lang="en"/>
              <a:t>ssl.client.auth</a:t>
            </a:r>
            <a:r>
              <a:rPr lang="en"/>
              <a:t>=required</a:t>
            </a:r>
            <a:endParaRPr/>
          </a:p>
        </p:txBody>
      </p:sp>
      <p:sp>
        <p:nvSpPr>
          <p:cNvPr id="1192" name="Google Shape;1192;p95"/>
          <p:cNvSpPr txBox="1"/>
          <p:nvPr/>
        </p:nvSpPr>
        <p:spPr>
          <a:xfrm>
            <a:off x="3421263" y="4995888"/>
            <a:ext cx="16333500" cy="7805700"/>
          </a:xfrm>
          <a:prstGeom prst="rect">
            <a:avLst/>
          </a:prstGeom>
          <a:solidFill>
            <a:srgbClr val="FFFFFF"/>
          </a:solidFill>
          <a:ln>
            <a:noFill/>
          </a:ln>
          <a:effectLst>
            <a:outerShdw blurRad="671513" rotWithShape="0" algn="bl" dir="5460000" dist="266700">
              <a:srgbClr val="000000">
                <a:alpha val="15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2900">
              <a:solidFill>
                <a:srgbClr val="040531"/>
              </a:solidFill>
              <a:latin typeface="Montserrat"/>
              <a:ea typeface="Montserrat"/>
              <a:cs typeface="Montserrat"/>
              <a:sym typeface="Montserrat"/>
            </a:endParaRPr>
          </a:p>
        </p:txBody>
      </p:sp>
      <p:pic>
        <p:nvPicPr>
          <p:cNvPr id="1193" name="Google Shape;1193;p95"/>
          <p:cNvPicPr preferRelativeResize="0"/>
          <p:nvPr/>
        </p:nvPicPr>
        <p:blipFill>
          <a:blip r:embed="rId3">
            <a:alphaModFix/>
          </a:blip>
          <a:stretch>
            <a:fillRect/>
          </a:stretch>
        </p:blipFill>
        <p:spPr>
          <a:xfrm>
            <a:off x="8188075" y="8198463"/>
            <a:ext cx="1398175" cy="1398175"/>
          </a:xfrm>
          <a:prstGeom prst="rect">
            <a:avLst/>
          </a:prstGeom>
          <a:noFill/>
          <a:ln>
            <a:noFill/>
          </a:ln>
        </p:spPr>
      </p:pic>
      <p:sp>
        <p:nvSpPr>
          <p:cNvPr id="1194" name="Google Shape;1194;p95"/>
          <p:cNvSpPr txBox="1"/>
          <p:nvPr/>
        </p:nvSpPr>
        <p:spPr>
          <a:xfrm>
            <a:off x="7808963" y="976037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Client</a:t>
            </a:r>
            <a:endParaRPr sz="2400">
              <a:solidFill>
                <a:srgbClr val="040531"/>
              </a:solidFill>
              <a:latin typeface="Montserrat SemiBold"/>
              <a:ea typeface="Montserrat SemiBold"/>
              <a:cs typeface="Montserrat SemiBold"/>
              <a:sym typeface="Montserrat SemiBold"/>
            </a:endParaRPr>
          </a:p>
          <a:p>
            <a:pPr indent="0" lvl="0" marL="0" rtl="0" algn="l">
              <a:spcBef>
                <a:spcPts val="0"/>
              </a:spcBef>
              <a:spcAft>
                <a:spcPts val="0"/>
              </a:spcAft>
              <a:buNone/>
            </a:pPr>
            <a:r>
              <a:t/>
            </a:r>
            <a:endParaRPr sz="2400">
              <a:solidFill>
                <a:srgbClr val="040531"/>
              </a:solidFill>
              <a:latin typeface="Montserrat SemiBold"/>
              <a:ea typeface="Montserrat SemiBold"/>
              <a:cs typeface="Montserrat SemiBold"/>
              <a:sym typeface="Montserrat SemiBold"/>
            </a:endParaRPr>
          </a:p>
        </p:txBody>
      </p:sp>
      <p:pic>
        <p:nvPicPr>
          <p:cNvPr id="1195" name="Google Shape;1195;p95"/>
          <p:cNvPicPr preferRelativeResize="0"/>
          <p:nvPr/>
        </p:nvPicPr>
        <p:blipFill>
          <a:blip r:embed="rId4">
            <a:alphaModFix/>
          </a:blip>
          <a:stretch>
            <a:fillRect/>
          </a:stretch>
        </p:blipFill>
        <p:spPr>
          <a:xfrm>
            <a:off x="13217700" y="8655600"/>
            <a:ext cx="486300" cy="486300"/>
          </a:xfrm>
          <a:prstGeom prst="rect">
            <a:avLst/>
          </a:prstGeom>
          <a:noFill/>
          <a:ln>
            <a:noFill/>
          </a:ln>
        </p:spPr>
      </p:pic>
      <p:grpSp>
        <p:nvGrpSpPr>
          <p:cNvPr id="1196" name="Google Shape;1196;p95"/>
          <p:cNvGrpSpPr/>
          <p:nvPr/>
        </p:nvGrpSpPr>
        <p:grpSpPr>
          <a:xfrm>
            <a:off x="14002779" y="8550517"/>
            <a:ext cx="2589900" cy="587100"/>
            <a:chOff x="10194491" y="2822204"/>
            <a:chExt cx="2589900" cy="587100"/>
          </a:xfrm>
        </p:grpSpPr>
        <p:sp>
          <p:nvSpPr>
            <p:cNvPr id="1197" name="Google Shape;1197;p95"/>
            <p:cNvSpPr/>
            <p:nvPr/>
          </p:nvSpPr>
          <p:spPr>
            <a:xfrm>
              <a:off x="10194491" y="2822204"/>
              <a:ext cx="2589900" cy="587100"/>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 sz="1900">
                  <a:solidFill>
                    <a:schemeClr val="dk1"/>
                  </a:solidFill>
                  <a:latin typeface="Montserrat SemiBold"/>
                  <a:ea typeface="Montserrat SemiBold"/>
                  <a:cs typeface="Montserrat SemiBold"/>
                  <a:sym typeface="Montserrat SemiBold"/>
                </a:rPr>
                <a:t>Leader Broker</a:t>
              </a:r>
              <a:endParaRPr sz="1900">
                <a:solidFill>
                  <a:schemeClr val="dk1"/>
                </a:solidFill>
                <a:latin typeface="Montserrat SemiBold"/>
                <a:ea typeface="Montserrat SemiBold"/>
                <a:cs typeface="Montserrat SemiBold"/>
                <a:sym typeface="Montserrat SemiBold"/>
              </a:endParaRPr>
            </a:p>
          </p:txBody>
        </p:sp>
        <p:sp>
          <p:nvSpPr>
            <p:cNvPr id="1198" name="Google Shape;1198;p95"/>
            <p:cNvSpPr/>
            <p:nvPr/>
          </p:nvSpPr>
          <p:spPr>
            <a:xfrm>
              <a:off x="10198940" y="2822204"/>
              <a:ext cx="186000" cy="587100"/>
            </a:xfrm>
            <a:prstGeom prst="roundRect">
              <a:avLst>
                <a:gd fmla="val 0" name="adj"/>
              </a:avLst>
            </a:prstGeom>
            <a:solidFill>
              <a:schemeClr val="accent5"/>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grpSp>
      <p:cxnSp>
        <p:nvCxnSpPr>
          <p:cNvPr id="1199" name="Google Shape;1199;p95"/>
          <p:cNvCxnSpPr/>
          <p:nvPr/>
        </p:nvCxnSpPr>
        <p:spPr>
          <a:xfrm>
            <a:off x="10133413" y="8897538"/>
            <a:ext cx="2785500" cy="0"/>
          </a:xfrm>
          <a:prstGeom prst="straightConnector1">
            <a:avLst/>
          </a:prstGeom>
          <a:noFill/>
          <a:ln cap="flat" cmpd="sng" w="38100">
            <a:solidFill>
              <a:schemeClr val="dk1"/>
            </a:solidFill>
            <a:prstDash val="solid"/>
            <a:round/>
            <a:headEnd len="med" w="med" type="none"/>
            <a:tailEnd len="med" w="med" type="triangle"/>
          </a:ln>
        </p:spPr>
      </p:cxnSp>
      <p:pic>
        <p:nvPicPr>
          <p:cNvPr id="1200" name="Google Shape;1200;p95"/>
          <p:cNvPicPr preferRelativeResize="0"/>
          <p:nvPr/>
        </p:nvPicPr>
        <p:blipFill>
          <a:blip r:embed="rId5">
            <a:alphaModFix/>
          </a:blip>
          <a:stretch>
            <a:fillRect/>
          </a:stretch>
        </p:blipFill>
        <p:spPr>
          <a:xfrm>
            <a:off x="12432622" y="8198475"/>
            <a:ext cx="486300" cy="486300"/>
          </a:xfrm>
          <a:prstGeom prst="rect">
            <a:avLst/>
          </a:prstGeom>
          <a:noFill/>
          <a:ln>
            <a:noFill/>
          </a:ln>
        </p:spPr>
      </p:pic>
      <p:cxnSp>
        <p:nvCxnSpPr>
          <p:cNvPr id="1201" name="Google Shape;1201;p95"/>
          <p:cNvCxnSpPr/>
          <p:nvPr/>
        </p:nvCxnSpPr>
        <p:spPr>
          <a:xfrm>
            <a:off x="10133413" y="9141888"/>
            <a:ext cx="2785500" cy="0"/>
          </a:xfrm>
          <a:prstGeom prst="straightConnector1">
            <a:avLst/>
          </a:prstGeom>
          <a:noFill/>
          <a:ln cap="flat" cmpd="sng" w="38100">
            <a:solidFill>
              <a:schemeClr val="dk1"/>
            </a:solidFill>
            <a:prstDash val="solid"/>
            <a:round/>
            <a:headEnd len="med" w="med" type="triangle"/>
            <a:tailEnd len="med" w="med" type="none"/>
          </a:ln>
        </p:spPr>
      </p:cxnSp>
      <p:pic>
        <p:nvPicPr>
          <p:cNvPr id="1202" name="Google Shape;1202;p95"/>
          <p:cNvPicPr preferRelativeResize="0"/>
          <p:nvPr/>
        </p:nvPicPr>
        <p:blipFill>
          <a:blip r:embed="rId4">
            <a:alphaModFix/>
          </a:blip>
          <a:stretch>
            <a:fillRect/>
          </a:stretch>
        </p:blipFill>
        <p:spPr>
          <a:xfrm>
            <a:off x="9586250" y="8898750"/>
            <a:ext cx="486300" cy="48630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6" name="Shape 1206"/>
        <p:cNvGrpSpPr/>
        <p:nvPr/>
      </p:nvGrpSpPr>
      <p:grpSpPr>
        <a:xfrm>
          <a:off x="0" y="0"/>
          <a:ext cx="0" cy="0"/>
          <a:chOff x="0" y="0"/>
          <a:chExt cx="0" cy="0"/>
        </a:xfrm>
      </p:grpSpPr>
      <p:sp>
        <p:nvSpPr>
          <p:cNvPr id="1207" name="Google Shape;1207;p96"/>
          <p:cNvSpPr txBox="1"/>
          <p:nvPr/>
        </p:nvSpPr>
        <p:spPr>
          <a:xfrm>
            <a:off x="4303763" y="2955138"/>
            <a:ext cx="16333500" cy="7805700"/>
          </a:xfrm>
          <a:prstGeom prst="rect">
            <a:avLst/>
          </a:prstGeom>
          <a:solidFill>
            <a:srgbClr val="FFFFFF"/>
          </a:solidFill>
          <a:ln>
            <a:noFill/>
          </a:ln>
          <a:effectLst>
            <a:outerShdw blurRad="671513" rotWithShape="0" algn="bl" dir="5460000" dist="266700">
              <a:srgbClr val="000000">
                <a:alpha val="15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2900">
              <a:solidFill>
                <a:srgbClr val="040531"/>
              </a:solidFill>
              <a:latin typeface="Montserrat"/>
              <a:ea typeface="Montserrat"/>
              <a:cs typeface="Montserrat"/>
              <a:sym typeface="Montserrat"/>
            </a:endParaRPr>
          </a:p>
        </p:txBody>
      </p:sp>
      <p:sp>
        <p:nvSpPr>
          <p:cNvPr id="1208" name="Google Shape;1208;p96"/>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TLS</a:t>
            </a:r>
            <a:endParaRPr/>
          </a:p>
        </p:txBody>
      </p:sp>
      <p:pic>
        <p:nvPicPr>
          <p:cNvPr id="1209" name="Google Shape;1209;p96"/>
          <p:cNvPicPr preferRelativeResize="0"/>
          <p:nvPr/>
        </p:nvPicPr>
        <p:blipFill>
          <a:blip r:embed="rId3">
            <a:alphaModFix/>
          </a:blip>
          <a:stretch>
            <a:fillRect/>
          </a:stretch>
        </p:blipFill>
        <p:spPr>
          <a:xfrm>
            <a:off x="6939238" y="3470988"/>
            <a:ext cx="1398175" cy="1398175"/>
          </a:xfrm>
          <a:prstGeom prst="rect">
            <a:avLst/>
          </a:prstGeom>
          <a:noFill/>
          <a:ln>
            <a:noFill/>
          </a:ln>
        </p:spPr>
      </p:pic>
      <p:sp>
        <p:nvSpPr>
          <p:cNvPr id="1210" name="Google Shape;1210;p96"/>
          <p:cNvSpPr txBox="1"/>
          <p:nvPr/>
        </p:nvSpPr>
        <p:spPr>
          <a:xfrm>
            <a:off x="6560125" y="494202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Client</a:t>
            </a:r>
            <a:endParaRPr sz="2400">
              <a:solidFill>
                <a:srgbClr val="040531"/>
              </a:solidFill>
              <a:latin typeface="Montserrat SemiBold"/>
              <a:ea typeface="Montserrat SemiBold"/>
              <a:cs typeface="Montserrat SemiBold"/>
              <a:sym typeface="Montserrat SemiBold"/>
            </a:endParaRPr>
          </a:p>
          <a:p>
            <a:pPr indent="0" lvl="0" marL="0" rtl="0" algn="l">
              <a:spcBef>
                <a:spcPts val="0"/>
              </a:spcBef>
              <a:spcAft>
                <a:spcPts val="0"/>
              </a:spcAft>
              <a:buNone/>
            </a:pPr>
            <a:r>
              <a:t/>
            </a:r>
            <a:endParaRPr sz="2400">
              <a:solidFill>
                <a:srgbClr val="040531"/>
              </a:solidFill>
              <a:latin typeface="Montserrat SemiBold"/>
              <a:ea typeface="Montserrat SemiBold"/>
              <a:cs typeface="Montserrat SemiBold"/>
              <a:sym typeface="Montserrat SemiBold"/>
            </a:endParaRPr>
          </a:p>
        </p:txBody>
      </p:sp>
      <p:grpSp>
        <p:nvGrpSpPr>
          <p:cNvPr id="1211" name="Google Shape;1211;p96"/>
          <p:cNvGrpSpPr/>
          <p:nvPr/>
        </p:nvGrpSpPr>
        <p:grpSpPr>
          <a:xfrm>
            <a:off x="11016929" y="3876517"/>
            <a:ext cx="2589900" cy="587100"/>
            <a:chOff x="10194491" y="2822204"/>
            <a:chExt cx="2589900" cy="587100"/>
          </a:xfrm>
        </p:grpSpPr>
        <p:sp>
          <p:nvSpPr>
            <p:cNvPr id="1212" name="Google Shape;1212;p96"/>
            <p:cNvSpPr/>
            <p:nvPr/>
          </p:nvSpPr>
          <p:spPr>
            <a:xfrm>
              <a:off x="10194491" y="2822204"/>
              <a:ext cx="2589900" cy="587100"/>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 sz="1900">
                  <a:solidFill>
                    <a:schemeClr val="dk1"/>
                  </a:solidFill>
                  <a:latin typeface="Montserrat SemiBold"/>
                  <a:ea typeface="Montserrat SemiBold"/>
                  <a:cs typeface="Montserrat SemiBold"/>
                  <a:sym typeface="Montserrat SemiBold"/>
                </a:rPr>
                <a:t>Leader Broker</a:t>
              </a:r>
              <a:endParaRPr sz="1900">
                <a:solidFill>
                  <a:schemeClr val="dk1"/>
                </a:solidFill>
                <a:latin typeface="Montserrat SemiBold"/>
                <a:ea typeface="Montserrat SemiBold"/>
                <a:cs typeface="Montserrat SemiBold"/>
                <a:sym typeface="Montserrat SemiBold"/>
              </a:endParaRPr>
            </a:p>
          </p:txBody>
        </p:sp>
        <p:sp>
          <p:nvSpPr>
            <p:cNvPr id="1213" name="Google Shape;1213;p96"/>
            <p:cNvSpPr/>
            <p:nvPr/>
          </p:nvSpPr>
          <p:spPr>
            <a:xfrm>
              <a:off x="10198940" y="2822204"/>
              <a:ext cx="186000" cy="587100"/>
            </a:xfrm>
            <a:prstGeom prst="roundRect">
              <a:avLst>
                <a:gd fmla="val 0" name="adj"/>
              </a:avLst>
            </a:prstGeom>
            <a:solidFill>
              <a:schemeClr val="accent5"/>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grpSp>
      <p:cxnSp>
        <p:nvCxnSpPr>
          <p:cNvPr id="1214" name="Google Shape;1214;p96"/>
          <p:cNvCxnSpPr/>
          <p:nvPr/>
        </p:nvCxnSpPr>
        <p:spPr>
          <a:xfrm flipH="1" rot="10800000">
            <a:off x="8895038" y="4168875"/>
            <a:ext cx="1366200" cy="2400"/>
          </a:xfrm>
          <a:prstGeom prst="straightConnector1">
            <a:avLst/>
          </a:prstGeom>
          <a:noFill/>
          <a:ln cap="flat" cmpd="sng" w="38100">
            <a:solidFill>
              <a:schemeClr val="dk1"/>
            </a:solidFill>
            <a:prstDash val="solid"/>
            <a:round/>
            <a:headEnd len="med" w="med" type="triangle"/>
            <a:tailEnd len="med" w="med" type="triangle"/>
          </a:ln>
        </p:spPr>
      </p:cxnSp>
      <p:grpSp>
        <p:nvGrpSpPr>
          <p:cNvPr id="1215" name="Google Shape;1215;p96"/>
          <p:cNvGrpSpPr/>
          <p:nvPr/>
        </p:nvGrpSpPr>
        <p:grpSpPr>
          <a:xfrm>
            <a:off x="16421002" y="3876529"/>
            <a:ext cx="2589901" cy="587100"/>
            <a:chOff x="17109740" y="3416442"/>
            <a:chExt cx="2589901" cy="587100"/>
          </a:xfrm>
        </p:grpSpPr>
        <p:sp>
          <p:nvSpPr>
            <p:cNvPr id="1216" name="Google Shape;1216;p96"/>
            <p:cNvSpPr/>
            <p:nvPr/>
          </p:nvSpPr>
          <p:spPr>
            <a:xfrm>
              <a:off x="17109741" y="3416442"/>
              <a:ext cx="2589900" cy="587100"/>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 sz="1900">
                  <a:solidFill>
                    <a:schemeClr val="dk1"/>
                  </a:solidFill>
                  <a:latin typeface="Montserrat SemiBold"/>
                  <a:ea typeface="Montserrat SemiBold"/>
                  <a:cs typeface="Montserrat SemiBold"/>
                  <a:sym typeface="Montserrat SemiBold"/>
                </a:rPr>
                <a:t>Follower Broker</a:t>
              </a:r>
              <a:endParaRPr sz="1900">
                <a:solidFill>
                  <a:schemeClr val="dk1"/>
                </a:solidFill>
                <a:latin typeface="Montserrat SemiBold"/>
                <a:ea typeface="Montserrat SemiBold"/>
                <a:cs typeface="Montserrat SemiBold"/>
                <a:sym typeface="Montserrat SemiBold"/>
              </a:endParaRPr>
            </a:p>
          </p:txBody>
        </p:sp>
        <p:sp>
          <p:nvSpPr>
            <p:cNvPr id="1217" name="Google Shape;1217;p96"/>
            <p:cNvSpPr/>
            <p:nvPr/>
          </p:nvSpPr>
          <p:spPr>
            <a:xfrm>
              <a:off x="17109740" y="3416442"/>
              <a:ext cx="186000" cy="587100"/>
            </a:xfrm>
            <a:prstGeom prst="roundRect">
              <a:avLst>
                <a:gd fmla="val 0" name="adj"/>
              </a:avLst>
            </a:prstGeom>
            <a:solidFill>
              <a:schemeClr val="accent5"/>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grpSp>
      <p:cxnSp>
        <p:nvCxnSpPr>
          <p:cNvPr id="1218" name="Google Shape;1218;p96"/>
          <p:cNvCxnSpPr/>
          <p:nvPr/>
        </p:nvCxnSpPr>
        <p:spPr>
          <a:xfrm flipH="1" rot="10800000">
            <a:off x="14299113" y="4123588"/>
            <a:ext cx="1366200" cy="2400"/>
          </a:xfrm>
          <a:prstGeom prst="straightConnector1">
            <a:avLst/>
          </a:prstGeom>
          <a:noFill/>
          <a:ln cap="flat" cmpd="sng" w="38100">
            <a:solidFill>
              <a:schemeClr val="dk1"/>
            </a:solidFill>
            <a:prstDash val="solid"/>
            <a:round/>
            <a:headEnd len="med" w="med" type="triangle"/>
            <a:tailEnd len="med" w="med" type="triangle"/>
          </a:ln>
        </p:spPr>
      </p:cxnSp>
      <p:sp>
        <p:nvSpPr>
          <p:cNvPr id="1219" name="Google Shape;1219;p96"/>
          <p:cNvSpPr/>
          <p:nvPr/>
        </p:nvSpPr>
        <p:spPr>
          <a:xfrm flipH="1">
            <a:off x="9938929" y="4721850"/>
            <a:ext cx="1290333" cy="3970360"/>
          </a:xfrm>
          <a:custGeom>
            <a:rect b="b" l="l" r="r" t="t"/>
            <a:pathLst>
              <a:path extrusionOk="0" h="19787" w="20695">
                <a:moveTo>
                  <a:pt x="0" y="0"/>
                </a:moveTo>
                <a:lnTo>
                  <a:pt x="0" y="19787"/>
                </a:lnTo>
                <a:lnTo>
                  <a:pt x="20695" y="19787"/>
                </a:lnTo>
              </a:path>
            </a:pathLst>
          </a:custGeom>
          <a:noFill/>
          <a:ln cap="flat" cmpd="sng" w="38100">
            <a:solidFill>
              <a:schemeClr val="dk1"/>
            </a:solidFill>
            <a:prstDash val="solid"/>
            <a:round/>
            <a:headEnd len="med" w="med" type="triangle"/>
            <a:tailEnd len="med" w="med" type="triangle"/>
          </a:ln>
        </p:spPr>
      </p:sp>
      <p:pic>
        <p:nvPicPr>
          <p:cNvPr id="1220" name="Google Shape;1220;p96"/>
          <p:cNvPicPr preferRelativeResize="0"/>
          <p:nvPr/>
        </p:nvPicPr>
        <p:blipFill>
          <a:blip r:embed="rId4">
            <a:alphaModFix/>
          </a:blip>
          <a:stretch>
            <a:fillRect/>
          </a:stretch>
        </p:blipFill>
        <p:spPr>
          <a:xfrm>
            <a:off x="7933025" y="7737903"/>
            <a:ext cx="1398175" cy="1398175"/>
          </a:xfrm>
          <a:prstGeom prst="rect">
            <a:avLst/>
          </a:prstGeom>
          <a:noFill/>
          <a:ln>
            <a:noFill/>
          </a:ln>
        </p:spPr>
      </p:pic>
      <p:sp>
        <p:nvSpPr>
          <p:cNvPr id="1221" name="Google Shape;1221;p96"/>
          <p:cNvSpPr txBox="1"/>
          <p:nvPr/>
        </p:nvSpPr>
        <p:spPr>
          <a:xfrm>
            <a:off x="7553913" y="913607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Consumer</a:t>
            </a:r>
            <a:endParaRPr sz="2400">
              <a:solidFill>
                <a:srgbClr val="040531"/>
              </a:solidFill>
              <a:latin typeface="Montserrat SemiBold"/>
              <a:ea typeface="Montserrat SemiBold"/>
              <a:cs typeface="Montserrat SemiBold"/>
              <a:sym typeface="Montserrat SemiBo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4"/>
          <p:cNvSpPr txBox="1"/>
          <p:nvPr/>
        </p:nvSpPr>
        <p:spPr>
          <a:xfrm>
            <a:off x="3713800" y="2901675"/>
            <a:ext cx="16333500" cy="7805700"/>
          </a:xfrm>
          <a:prstGeom prst="rect">
            <a:avLst/>
          </a:prstGeom>
          <a:solidFill>
            <a:srgbClr val="FFFFFF"/>
          </a:solidFill>
          <a:ln>
            <a:noFill/>
          </a:ln>
          <a:effectLst>
            <a:outerShdw blurRad="671513" rotWithShape="0" algn="bl" dir="5460000" dist="266700">
              <a:srgbClr val="000000">
                <a:alpha val="15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2900">
              <a:solidFill>
                <a:srgbClr val="040531"/>
              </a:solidFill>
              <a:latin typeface="Montserrat"/>
              <a:ea typeface="Montserrat"/>
              <a:cs typeface="Montserrat"/>
              <a:sym typeface="Montserrat"/>
            </a:endParaRPr>
          </a:p>
        </p:txBody>
      </p:sp>
      <p:sp>
        <p:nvSpPr>
          <p:cNvPr id="177" name="Google Shape;177;p34"/>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Data Flow in Kafka</a:t>
            </a:r>
            <a:endParaRPr/>
          </a:p>
        </p:txBody>
      </p:sp>
      <p:pic>
        <p:nvPicPr>
          <p:cNvPr id="178" name="Google Shape;178;p34"/>
          <p:cNvPicPr preferRelativeResize="0"/>
          <p:nvPr/>
        </p:nvPicPr>
        <p:blipFill>
          <a:blip r:embed="rId3">
            <a:alphaModFix/>
          </a:blip>
          <a:stretch>
            <a:fillRect/>
          </a:stretch>
        </p:blipFill>
        <p:spPr>
          <a:xfrm>
            <a:off x="12535076" y="4875751"/>
            <a:ext cx="375650" cy="375650"/>
          </a:xfrm>
          <a:prstGeom prst="rect">
            <a:avLst/>
          </a:prstGeom>
          <a:noFill/>
          <a:ln>
            <a:noFill/>
          </a:ln>
        </p:spPr>
      </p:pic>
      <p:pic>
        <p:nvPicPr>
          <p:cNvPr id="179" name="Google Shape;179;p34"/>
          <p:cNvPicPr preferRelativeResize="0"/>
          <p:nvPr/>
        </p:nvPicPr>
        <p:blipFill>
          <a:blip r:embed="rId4">
            <a:alphaModFix/>
          </a:blip>
          <a:stretch>
            <a:fillRect/>
          </a:stretch>
        </p:blipFill>
        <p:spPr>
          <a:xfrm>
            <a:off x="7434038" y="3446538"/>
            <a:ext cx="1398175" cy="1398175"/>
          </a:xfrm>
          <a:prstGeom prst="rect">
            <a:avLst/>
          </a:prstGeom>
          <a:noFill/>
          <a:ln>
            <a:noFill/>
          </a:ln>
        </p:spPr>
      </p:pic>
      <p:cxnSp>
        <p:nvCxnSpPr>
          <p:cNvPr id="180" name="Google Shape;180;p34"/>
          <p:cNvCxnSpPr/>
          <p:nvPr/>
        </p:nvCxnSpPr>
        <p:spPr>
          <a:xfrm flipH="1" rot="10800000">
            <a:off x="9431038" y="4171500"/>
            <a:ext cx="1366200" cy="2400"/>
          </a:xfrm>
          <a:prstGeom prst="straightConnector1">
            <a:avLst/>
          </a:prstGeom>
          <a:noFill/>
          <a:ln cap="flat" cmpd="sng" w="38100">
            <a:solidFill>
              <a:schemeClr val="dk1"/>
            </a:solidFill>
            <a:prstDash val="solid"/>
            <a:round/>
            <a:headEnd len="med" w="med" type="none"/>
            <a:tailEnd len="med" w="med" type="triangle"/>
          </a:ln>
        </p:spPr>
      </p:cxnSp>
      <p:sp>
        <p:nvSpPr>
          <p:cNvPr id="181" name="Google Shape;181;p34"/>
          <p:cNvSpPr txBox="1"/>
          <p:nvPr/>
        </p:nvSpPr>
        <p:spPr>
          <a:xfrm>
            <a:off x="7054925" y="494202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Producer</a:t>
            </a:r>
            <a:endParaRPr sz="2400">
              <a:solidFill>
                <a:srgbClr val="040531"/>
              </a:solidFill>
              <a:latin typeface="Montserrat SemiBold"/>
              <a:ea typeface="Montserrat SemiBold"/>
              <a:cs typeface="Montserrat SemiBold"/>
              <a:sym typeface="Montserrat SemiBold"/>
            </a:endParaRPr>
          </a:p>
        </p:txBody>
      </p:sp>
      <p:sp>
        <p:nvSpPr>
          <p:cNvPr id="182" name="Google Shape;182;p34"/>
          <p:cNvSpPr/>
          <p:nvPr/>
        </p:nvSpPr>
        <p:spPr>
          <a:xfrm>
            <a:off x="11016929" y="3876517"/>
            <a:ext cx="2589900" cy="587100"/>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 sz="1900">
                <a:solidFill>
                  <a:schemeClr val="dk1"/>
                </a:solidFill>
                <a:latin typeface="Montserrat SemiBold"/>
                <a:ea typeface="Montserrat SemiBold"/>
                <a:cs typeface="Montserrat SemiBold"/>
                <a:sym typeface="Montserrat SemiBold"/>
              </a:rPr>
              <a:t>Leader Broker</a:t>
            </a:r>
            <a:endParaRPr sz="1900">
              <a:solidFill>
                <a:schemeClr val="dk1"/>
              </a:solidFill>
              <a:latin typeface="Montserrat SemiBold"/>
              <a:ea typeface="Montserrat SemiBold"/>
              <a:cs typeface="Montserrat SemiBold"/>
              <a:sym typeface="Montserrat SemiBold"/>
            </a:endParaRPr>
          </a:p>
        </p:txBody>
      </p:sp>
      <p:sp>
        <p:nvSpPr>
          <p:cNvPr id="183" name="Google Shape;183;p34"/>
          <p:cNvSpPr/>
          <p:nvPr/>
        </p:nvSpPr>
        <p:spPr>
          <a:xfrm>
            <a:off x="11021377" y="3876517"/>
            <a:ext cx="186000" cy="587100"/>
          </a:xfrm>
          <a:prstGeom prst="roundRect">
            <a:avLst>
              <a:gd fmla="val 0" name="adj"/>
            </a:avLst>
          </a:prstGeom>
          <a:solidFill>
            <a:schemeClr val="accent5"/>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cxnSp>
        <p:nvCxnSpPr>
          <p:cNvPr id="184" name="Google Shape;184;p34"/>
          <p:cNvCxnSpPr/>
          <p:nvPr/>
        </p:nvCxnSpPr>
        <p:spPr>
          <a:xfrm>
            <a:off x="12311888" y="4700400"/>
            <a:ext cx="0" cy="590400"/>
          </a:xfrm>
          <a:prstGeom prst="straightConnector1">
            <a:avLst/>
          </a:prstGeom>
          <a:noFill/>
          <a:ln cap="flat" cmpd="sng" w="38100">
            <a:solidFill>
              <a:schemeClr val="dk1"/>
            </a:solidFill>
            <a:prstDash val="solid"/>
            <a:round/>
            <a:headEnd len="med" w="med" type="none"/>
            <a:tailEnd len="med" w="med" type="triangle"/>
          </a:ln>
        </p:spPr>
      </p:cxnSp>
      <p:pic>
        <p:nvPicPr>
          <p:cNvPr id="185" name="Google Shape;185;p34"/>
          <p:cNvPicPr preferRelativeResize="0"/>
          <p:nvPr/>
        </p:nvPicPr>
        <p:blipFill>
          <a:blip r:embed="rId5">
            <a:alphaModFix/>
          </a:blip>
          <a:stretch>
            <a:fillRect/>
          </a:stretch>
        </p:blipFill>
        <p:spPr>
          <a:xfrm>
            <a:off x="11885315" y="5527568"/>
            <a:ext cx="853150" cy="853150"/>
          </a:xfrm>
          <a:prstGeom prst="rect">
            <a:avLst/>
          </a:prstGeom>
          <a:noFill/>
          <a:ln>
            <a:noFill/>
          </a:ln>
        </p:spPr>
      </p:pic>
      <p:sp>
        <p:nvSpPr>
          <p:cNvPr id="186" name="Google Shape;186;p34"/>
          <p:cNvSpPr txBox="1"/>
          <p:nvPr/>
        </p:nvSpPr>
        <p:spPr>
          <a:xfrm>
            <a:off x="11233675" y="6656900"/>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Log</a:t>
            </a:r>
            <a:endParaRPr sz="2400">
              <a:solidFill>
                <a:srgbClr val="040531"/>
              </a:solidFill>
              <a:latin typeface="Montserrat SemiBold"/>
              <a:ea typeface="Montserrat SemiBold"/>
              <a:cs typeface="Montserrat SemiBold"/>
              <a:sym typeface="Montserrat SemiBold"/>
            </a:endParaRPr>
          </a:p>
        </p:txBody>
      </p:sp>
      <p:cxnSp>
        <p:nvCxnSpPr>
          <p:cNvPr id="187" name="Google Shape;187;p34"/>
          <p:cNvCxnSpPr/>
          <p:nvPr/>
        </p:nvCxnSpPr>
        <p:spPr>
          <a:xfrm>
            <a:off x="13837750" y="4161363"/>
            <a:ext cx="670500" cy="17400"/>
          </a:xfrm>
          <a:prstGeom prst="straightConnector1">
            <a:avLst/>
          </a:prstGeom>
          <a:noFill/>
          <a:ln cap="flat" cmpd="sng" w="38100">
            <a:solidFill>
              <a:schemeClr val="dk1"/>
            </a:solidFill>
            <a:prstDash val="solid"/>
            <a:round/>
            <a:headEnd len="med" w="med" type="none"/>
            <a:tailEnd len="med" w="med" type="triangle"/>
          </a:ln>
        </p:spPr>
      </p:cxnSp>
      <p:sp>
        <p:nvSpPr>
          <p:cNvPr id="188" name="Google Shape;188;p34"/>
          <p:cNvSpPr/>
          <p:nvPr/>
        </p:nvSpPr>
        <p:spPr>
          <a:xfrm>
            <a:off x="14739154" y="3876529"/>
            <a:ext cx="2589900" cy="587100"/>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 sz="1900">
                <a:solidFill>
                  <a:schemeClr val="dk1"/>
                </a:solidFill>
                <a:latin typeface="Montserrat SemiBold"/>
                <a:ea typeface="Montserrat SemiBold"/>
                <a:cs typeface="Montserrat SemiBold"/>
                <a:sym typeface="Montserrat SemiBold"/>
              </a:rPr>
              <a:t>Follower Broker</a:t>
            </a:r>
            <a:endParaRPr sz="1900">
              <a:solidFill>
                <a:schemeClr val="dk1"/>
              </a:solidFill>
              <a:latin typeface="Montserrat SemiBold"/>
              <a:ea typeface="Montserrat SemiBold"/>
              <a:cs typeface="Montserrat SemiBold"/>
              <a:sym typeface="Montserrat SemiBold"/>
            </a:endParaRPr>
          </a:p>
        </p:txBody>
      </p:sp>
      <p:sp>
        <p:nvSpPr>
          <p:cNvPr id="189" name="Google Shape;189;p34"/>
          <p:cNvSpPr/>
          <p:nvPr/>
        </p:nvSpPr>
        <p:spPr>
          <a:xfrm>
            <a:off x="14739152" y="3876529"/>
            <a:ext cx="186000" cy="587100"/>
          </a:xfrm>
          <a:prstGeom prst="roundRect">
            <a:avLst>
              <a:gd fmla="val 0" name="adj"/>
            </a:avLst>
          </a:prstGeom>
          <a:solidFill>
            <a:schemeClr val="accent5"/>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pic>
        <p:nvPicPr>
          <p:cNvPr id="190" name="Google Shape;190;p34"/>
          <p:cNvPicPr preferRelativeResize="0"/>
          <p:nvPr/>
        </p:nvPicPr>
        <p:blipFill>
          <a:blip r:embed="rId5">
            <a:alphaModFix/>
          </a:blip>
          <a:stretch>
            <a:fillRect/>
          </a:stretch>
        </p:blipFill>
        <p:spPr>
          <a:xfrm>
            <a:off x="15607540" y="5527568"/>
            <a:ext cx="853150" cy="853150"/>
          </a:xfrm>
          <a:prstGeom prst="rect">
            <a:avLst/>
          </a:prstGeom>
          <a:noFill/>
          <a:ln>
            <a:noFill/>
          </a:ln>
        </p:spPr>
      </p:pic>
      <p:cxnSp>
        <p:nvCxnSpPr>
          <p:cNvPr id="191" name="Google Shape;191;p34"/>
          <p:cNvCxnSpPr/>
          <p:nvPr/>
        </p:nvCxnSpPr>
        <p:spPr>
          <a:xfrm>
            <a:off x="16092663" y="4700400"/>
            <a:ext cx="0" cy="590400"/>
          </a:xfrm>
          <a:prstGeom prst="straightConnector1">
            <a:avLst/>
          </a:prstGeom>
          <a:noFill/>
          <a:ln cap="flat" cmpd="sng" w="38100">
            <a:solidFill>
              <a:schemeClr val="dk1"/>
            </a:solidFill>
            <a:prstDash val="solid"/>
            <a:round/>
            <a:headEnd len="med" w="med" type="none"/>
            <a:tailEnd len="med" w="med" type="triangle"/>
          </a:ln>
        </p:spPr>
      </p:cxnSp>
      <p:sp>
        <p:nvSpPr>
          <p:cNvPr id="192" name="Google Shape;192;p34"/>
          <p:cNvSpPr txBox="1"/>
          <p:nvPr/>
        </p:nvSpPr>
        <p:spPr>
          <a:xfrm>
            <a:off x="14955900" y="6656900"/>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Log</a:t>
            </a:r>
            <a:endParaRPr sz="2400">
              <a:solidFill>
                <a:srgbClr val="040531"/>
              </a:solidFill>
              <a:latin typeface="Montserrat SemiBold"/>
              <a:ea typeface="Montserrat SemiBold"/>
              <a:cs typeface="Montserrat SemiBold"/>
              <a:sym typeface="Montserrat SemiBold"/>
            </a:endParaRPr>
          </a:p>
        </p:txBody>
      </p:sp>
      <p:pic>
        <p:nvPicPr>
          <p:cNvPr id="193" name="Google Shape;193;p34"/>
          <p:cNvPicPr preferRelativeResize="0"/>
          <p:nvPr/>
        </p:nvPicPr>
        <p:blipFill>
          <a:blip r:embed="rId3">
            <a:alphaModFix/>
          </a:blip>
          <a:stretch>
            <a:fillRect/>
          </a:stretch>
        </p:blipFill>
        <p:spPr>
          <a:xfrm>
            <a:off x="16268876" y="4875751"/>
            <a:ext cx="375650" cy="37565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5" name="Shape 1225"/>
        <p:cNvGrpSpPr/>
        <p:nvPr/>
      </p:nvGrpSpPr>
      <p:grpSpPr>
        <a:xfrm>
          <a:off x="0" y="0"/>
          <a:ext cx="0" cy="0"/>
          <a:chOff x="0" y="0"/>
          <a:chExt cx="0" cy="0"/>
        </a:xfrm>
      </p:grpSpPr>
      <p:sp>
        <p:nvSpPr>
          <p:cNvPr id="1226" name="Google Shape;1226;p97"/>
          <p:cNvSpPr txBox="1"/>
          <p:nvPr/>
        </p:nvSpPr>
        <p:spPr>
          <a:xfrm>
            <a:off x="4303763" y="2955138"/>
            <a:ext cx="16333500" cy="7805700"/>
          </a:xfrm>
          <a:prstGeom prst="rect">
            <a:avLst/>
          </a:prstGeom>
          <a:solidFill>
            <a:srgbClr val="FFFFFF"/>
          </a:solidFill>
          <a:ln>
            <a:noFill/>
          </a:ln>
          <a:effectLst>
            <a:outerShdw blurRad="671513" rotWithShape="0" algn="bl" dir="5460000" dist="266700">
              <a:srgbClr val="000000">
                <a:alpha val="15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2900">
              <a:solidFill>
                <a:srgbClr val="040531"/>
              </a:solidFill>
              <a:latin typeface="Montserrat"/>
              <a:ea typeface="Montserrat"/>
              <a:cs typeface="Montserrat"/>
              <a:sym typeface="Montserrat"/>
            </a:endParaRPr>
          </a:p>
        </p:txBody>
      </p:sp>
      <p:sp>
        <p:nvSpPr>
          <p:cNvPr id="1227" name="Google Shape;1227;p97"/>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TLS</a:t>
            </a:r>
            <a:endParaRPr/>
          </a:p>
        </p:txBody>
      </p:sp>
      <p:pic>
        <p:nvPicPr>
          <p:cNvPr id="1228" name="Google Shape;1228;p97"/>
          <p:cNvPicPr preferRelativeResize="0"/>
          <p:nvPr/>
        </p:nvPicPr>
        <p:blipFill>
          <a:blip r:embed="rId3">
            <a:alphaModFix/>
          </a:blip>
          <a:stretch>
            <a:fillRect/>
          </a:stretch>
        </p:blipFill>
        <p:spPr>
          <a:xfrm>
            <a:off x="6939238" y="3470988"/>
            <a:ext cx="1398175" cy="1398175"/>
          </a:xfrm>
          <a:prstGeom prst="rect">
            <a:avLst/>
          </a:prstGeom>
          <a:noFill/>
          <a:ln>
            <a:noFill/>
          </a:ln>
        </p:spPr>
      </p:pic>
      <p:sp>
        <p:nvSpPr>
          <p:cNvPr id="1229" name="Google Shape;1229;p97"/>
          <p:cNvSpPr txBox="1"/>
          <p:nvPr/>
        </p:nvSpPr>
        <p:spPr>
          <a:xfrm>
            <a:off x="6560125" y="494202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Client</a:t>
            </a:r>
            <a:endParaRPr sz="2400">
              <a:solidFill>
                <a:srgbClr val="040531"/>
              </a:solidFill>
              <a:latin typeface="Montserrat SemiBold"/>
              <a:ea typeface="Montserrat SemiBold"/>
              <a:cs typeface="Montserrat SemiBold"/>
              <a:sym typeface="Montserrat SemiBold"/>
            </a:endParaRPr>
          </a:p>
          <a:p>
            <a:pPr indent="0" lvl="0" marL="0" rtl="0" algn="l">
              <a:spcBef>
                <a:spcPts val="0"/>
              </a:spcBef>
              <a:spcAft>
                <a:spcPts val="0"/>
              </a:spcAft>
              <a:buNone/>
            </a:pPr>
            <a:r>
              <a:t/>
            </a:r>
            <a:endParaRPr sz="2400">
              <a:solidFill>
                <a:srgbClr val="040531"/>
              </a:solidFill>
              <a:latin typeface="Montserrat SemiBold"/>
              <a:ea typeface="Montserrat SemiBold"/>
              <a:cs typeface="Montserrat SemiBold"/>
              <a:sym typeface="Montserrat SemiBold"/>
            </a:endParaRPr>
          </a:p>
        </p:txBody>
      </p:sp>
      <p:grpSp>
        <p:nvGrpSpPr>
          <p:cNvPr id="1230" name="Google Shape;1230;p97"/>
          <p:cNvGrpSpPr/>
          <p:nvPr/>
        </p:nvGrpSpPr>
        <p:grpSpPr>
          <a:xfrm>
            <a:off x="11016929" y="3876517"/>
            <a:ext cx="2589900" cy="587100"/>
            <a:chOff x="10194491" y="2822204"/>
            <a:chExt cx="2589900" cy="587100"/>
          </a:xfrm>
        </p:grpSpPr>
        <p:sp>
          <p:nvSpPr>
            <p:cNvPr id="1231" name="Google Shape;1231;p97"/>
            <p:cNvSpPr/>
            <p:nvPr/>
          </p:nvSpPr>
          <p:spPr>
            <a:xfrm>
              <a:off x="10194491" y="2822204"/>
              <a:ext cx="2589900" cy="587100"/>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 sz="1900">
                  <a:solidFill>
                    <a:schemeClr val="dk1"/>
                  </a:solidFill>
                  <a:latin typeface="Montserrat SemiBold"/>
                  <a:ea typeface="Montserrat SemiBold"/>
                  <a:cs typeface="Montserrat SemiBold"/>
                  <a:sym typeface="Montserrat SemiBold"/>
                </a:rPr>
                <a:t>Leader Broker</a:t>
              </a:r>
              <a:endParaRPr sz="1900">
                <a:solidFill>
                  <a:schemeClr val="dk1"/>
                </a:solidFill>
                <a:latin typeface="Montserrat SemiBold"/>
                <a:ea typeface="Montserrat SemiBold"/>
                <a:cs typeface="Montserrat SemiBold"/>
                <a:sym typeface="Montserrat SemiBold"/>
              </a:endParaRPr>
            </a:p>
          </p:txBody>
        </p:sp>
        <p:sp>
          <p:nvSpPr>
            <p:cNvPr id="1232" name="Google Shape;1232;p97"/>
            <p:cNvSpPr/>
            <p:nvPr/>
          </p:nvSpPr>
          <p:spPr>
            <a:xfrm>
              <a:off x="10198940" y="2822204"/>
              <a:ext cx="186000" cy="587100"/>
            </a:xfrm>
            <a:prstGeom prst="roundRect">
              <a:avLst>
                <a:gd fmla="val 0" name="adj"/>
              </a:avLst>
            </a:prstGeom>
            <a:solidFill>
              <a:schemeClr val="accent5"/>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grpSp>
      <p:cxnSp>
        <p:nvCxnSpPr>
          <p:cNvPr id="1233" name="Google Shape;1233;p97"/>
          <p:cNvCxnSpPr/>
          <p:nvPr/>
        </p:nvCxnSpPr>
        <p:spPr>
          <a:xfrm flipH="1" rot="10800000">
            <a:off x="8895038" y="4168875"/>
            <a:ext cx="1366200" cy="2400"/>
          </a:xfrm>
          <a:prstGeom prst="straightConnector1">
            <a:avLst/>
          </a:prstGeom>
          <a:noFill/>
          <a:ln cap="flat" cmpd="sng" w="38100">
            <a:solidFill>
              <a:schemeClr val="dk1"/>
            </a:solidFill>
            <a:prstDash val="solid"/>
            <a:round/>
            <a:headEnd len="med" w="med" type="triangle"/>
            <a:tailEnd len="med" w="med" type="triangle"/>
          </a:ln>
        </p:spPr>
      </p:cxnSp>
      <p:grpSp>
        <p:nvGrpSpPr>
          <p:cNvPr id="1234" name="Google Shape;1234;p97"/>
          <p:cNvGrpSpPr/>
          <p:nvPr/>
        </p:nvGrpSpPr>
        <p:grpSpPr>
          <a:xfrm>
            <a:off x="16421002" y="3876529"/>
            <a:ext cx="2589901" cy="587100"/>
            <a:chOff x="17109740" y="3416442"/>
            <a:chExt cx="2589901" cy="587100"/>
          </a:xfrm>
        </p:grpSpPr>
        <p:sp>
          <p:nvSpPr>
            <p:cNvPr id="1235" name="Google Shape;1235;p97"/>
            <p:cNvSpPr/>
            <p:nvPr/>
          </p:nvSpPr>
          <p:spPr>
            <a:xfrm>
              <a:off x="17109741" y="3416442"/>
              <a:ext cx="2589900" cy="587100"/>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 sz="1900">
                  <a:solidFill>
                    <a:schemeClr val="dk1"/>
                  </a:solidFill>
                  <a:latin typeface="Montserrat SemiBold"/>
                  <a:ea typeface="Montserrat SemiBold"/>
                  <a:cs typeface="Montserrat SemiBold"/>
                  <a:sym typeface="Montserrat SemiBold"/>
                </a:rPr>
                <a:t>Follower Broker</a:t>
              </a:r>
              <a:endParaRPr sz="1900">
                <a:solidFill>
                  <a:schemeClr val="dk1"/>
                </a:solidFill>
                <a:latin typeface="Montserrat SemiBold"/>
                <a:ea typeface="Montserrat SemiBold"/>
                <a:cs typeface="Montserrat SemiBold"/>
                <a:sym typeface="Montserrat SemiBold"/>
              </a:endParaRPr>
            </a:p>
          </p:txBody>
        </p:sp>
        <p:sp>
          <p:nvSpPr>
            <p:cNvPr id="1236" name="Google Shape;1236;p97"/>
            <p:cNvSpPr/>
            <p:nvPr/>
          </p:nvSpPr>
          <p:spPr>
            <a:xfrm>
              <a:off x="17109740" y="3416442"/>
              <a:ext cx="186000" cy="587100"/>
            </a:xfrm>
            <a:prstGeom prst="roundRect">
              <a:avLst>
                <a:gd fmla="val 0" name="adj"/>
              </a:avLst>
            </a:prstGeom>
            <a:solidFill>
              <a:schemeClr val="accent5"/>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grpSp>
      <p:cxnSp>
        <p:nvCxnSpPr>
          <p:cNvPr id="1237" name="Google Shape;1237;p97"/>
          <p:cNvCxnSpPr/>
          <p:nvPr/>
        </p:nvCxnSpPr>
        <p:spPr>
          <a:xfrm flipH="1" rot="10800000">
            <a:off x="14299113" y="4123588"/>
            <a:ext cx="1366200" cy="2400"/>
          </a:xfrm>
          <a:prstGeom prst="straightConnector1">
            <a:avLst/>
          </a:prstGeom>
          <a:noFill/>
          <a:ln cap="flat" cmpd="sng" w="38100">
            <a:solidFill>
              <a:schemeClr val="dk1"/>
            </a:solidFill>
            <a:prstDash val="solid"/>
            <a:round/>
            <a:headEnd len="med" w="med" type="triangle"/>
            <a:tailEnd len="med" w="med" type="triangle"/>
          </a:ln>
        </p:spPr>
      </p:cxnSp>
      <p:sp>
        <p:nvSpPr>
          <p:cNvPr id="1238" name="Google Shape;1238;p97"/>
          <p:cNvSpPr/>
          <p:nvPr/>
        </p:nvSpPr>
        <p:spPr>
          <a:xfrm flipH="1">
            <a:off x="9938929" y="4721850"/>
            <a:ext cx="1290333" cy="3970360"/>
          </a:xfrm>
          <a:custGeom>
            <a:rect b="b" l="l" r="r" t="t"/>
            <a:pathLst>
              <a:path extrusionOk="0" h="19787" w="20695">
                <a:moveTo>
                  <a:pt x="0" y="0"/>
                </a:moveTo>
                <a:lnTo>
                  <a:pt x="0" y="19787"/>
                </a:lnTo>
                <a:lnTo>
                  <a:pt x="20695" y="19787"/>
                </a:lnTo>
              </a:path>
            </a:pathLst>
          </a:custGeom>
          <a:noFill/>
          <a:ln cap="flat" cmpd="sng" w="38100">
            <a:solidFill>
              <a:schemeClr val="dk1"/>
            </a:solidFill>
            <a:prstDash val="solid"/>
            <a:round/>
            <a:headEnd len="med" w="med" type="triangle"/>
            <a:tailEnd len="med" w="med" type="triangle"/>
          </a:ln>
        </p:spPr>
      </p:sp>
      <p:pic>
        <p:nvPicPr>
          <p:cNvPr id="1239" name="Google Shape;1239;p97"/>
          <p:cNvPicPr preferRelativeResize="0"/>
          <p:nvPr/>
        </p:nvPicPr>
        <p:blipFill>
          <a:blip r:embed="rId4">
            <a:alphaModFix/>
          </a:blip>
          <a:stretch>
            <a:fillRect/>
          </a:stretch>
        </p:blipFill>
        <p:spPr>
          <a:xfrm>
            <a:off x="7933025" y="7737903"/>
            <a:ext cx="1398175" cy="1398175"/>
          </a:xfrm>
          <a:prstGeom prst="rect">
            <a:avLst/>
          </a:prstGeom>
          <a:noFill/>
          <a:ln>
            <a:noFill/>
          </a:ln>
        </p:spPr>
      </p:pic>
      <p:sp>
        <p:nvSpPr>
          <p:cNvPr id="1240" name="Google Shape;1240;p97"/>
          <p:cNvSpPr txBox="1"/>
          <p:nvPr/>
        </p:nvSpPr>
        <p:spPr>
          <a:xfrm>
            <a:off x="7553913" y="913607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Consumer</a:t>
            </a:r>
            <a:endParaRPr sz="2400">
              <a:solidFill>
                <a:srgbClr val="040531"/>
              </a:solidFill>
              <a:latin typeface="Montserrat SemiBold"/>
              <a:ea typeface="Montserrat SemiBold"/>
              <a:cs typeface="Montserrat SemiBold"/>
              <a:sym typeface="Montserrat SemiBold"/>
            </a:endParaRPr>
          </a:p>
        </p:txBody>
      </p:sp>
      <p:grpSp>
        <p:nvGrpSpPr>
          <p:cNvPr id="1241" name="Google Shape;1241;p97"/>
          <p:cNvGrpSpPr/>
          <p:nvPr/>
        </p:nvGrpSpPr>
        <p:grpSpPr>
          <a:xfrm>
            <a:off x="16421000" y="3277925"/>
            <a:ext cx="920722" cy="486300"/>
            <a:chOff x="26709700" y="4221675"/>
            <a:chExt cx="920722" cy="486300"/>
          </a:xfrm>
        </p:grpSpPr>
        <p:pic>
          <p:nvPicPr>
            <p:cNvPr id="1242" name="Google Shape;1242;p97"/>
            <p:cNvPicPr preferRelativeResize="0"/>
            <p:nvPr/>
          </p:nvPicPr>
          <p:blipFill>
            <a:blip r:embed="rId5">
              <a:alphaModFix/>
            </a:blip>
            <a:stretch>
              <a:fillRect/>
            </a:stretch>
          </p:blipFill>
          <p:spPr>
            <a:xfrm>
              <a:off x="27144122" y="4221675"/>
              <a:ext cx="486300" cy="486300"/>
            </a:xfrm>
            <a:prstGeom prst="rect">
              <a:avLst/>
            </a:prstGeom>
            <a:noFill/>
            <a:ln>
              <a:noFill/>
            </a:ln>
          </p:spPr>
        </p:pic>
        <p:pic>
          <p:nvPicPr>
            <p:cNvPr id="1243" name="Google Shape;1243;p97"/>
            <p:cNvPicPr preferRelativeResize="0"/>
            <p:nvPr/>
          </p:nvPicPr>
          <p:blipFill>
            <a:blip r:embed="rId6">
              <a:alphaModFix/>
            </a:blip>
            <a:stretch>
              <a:fillRect/>
            </a:stretch>
          </p:blipFill>
          <p:spPr>
            <a:xfrm>
              <a:off x="26709700" y="4221675"/>
              <a:ext cx="486300" cy="486300"/>
            </a:xfrm>
            <a:prstGeom prst="rect">
              <a:avLst/>
            </a:prstGeom>
            <a:noFill/>
            <a:ln>
              <a:noFill/>
            </a:ln>
          </p:spPr>
        </p:pic>
      </p:grpSp>
      <p:grpSp>
        <p:nvGrpSpPr>
          <p:cNvPr id="1244" name="Google Shape;1244;p97"/>
          <p:cNvGrpSpPr/>
          <p:nvPr/>
        </p:nvGrpSpPr>
        <p:grpSpPr>
          <a:xfrm>
            <a:off x="11016925" y="3277925"/>
            <a:ext cx="920722" cy="486300"/>
            <a:chOff x="26709700" y="4221675"/>
            <a:chExt cx="920722" cy="486300"/>
          </a:xfrm>
        </p:grpSpPr>
        <p:pic>
          <p:nvPicPr>
            <p:cNvPr id="1245" name="Google Shape;1245;p97"/>
            <p:cNvPicPr preferRelativeResize="0"/>
            <p:nvPr/>
          </p:nvPicPr>
          <p:blipFill>
            <a:blip r:embed="rId5">
              <a:alphaModFix/>
            </a:blip>
            <a:stretch>
              <a:fillRect/>
            </a:stretch>
          </p:blipFill>
          <p:spPr>
            <a:xfrm>
              <a:off x="27144122" y="4221675"/>
              <a:ext cx="486300" cy="486300"/>
            </a:xfrm>
            <a:prstGeom prst="rect">
              <a:avLst/>
            </a:prstGeom>
            <a:noFill/>
            <a:ln>
              <a:noFill/>
            </a:ln>
          </p:spPr>
        </p:pic>
        <p:pic>
          <p:nvPicPr>
            <p:cNvPr id="1246" name="Google Shape;1246;p97"/>
            <p:cNvPicPr preferRelativeResize="0"/>
            <p:nvPr/>
          </p:nvPicPr>
          <p:blipFill>
            <a:blip r:embed="rId6">
              <a:alphaModFix/>
            </a:blip>
            <a:stretch>
              <a:fillRect/>
            </a:stretch>
          </p:blipFill>
          <p:spPr>
            <a:xfrm>
              <a:off x="26709700" y="4221675"/>
              <a:ext cx="486300" cy="48630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0" name="Shape 1250"/>
        <p:cNvGrpSpPr/>
        <p:nvPr/>
      </p:nvGrpSpPr>
      <p:grpSpPr>
        <a:xfrm>
          <a:off x="0" y="0"/>
          <a:ext cx="0" cy="0"/>
          <a:chOff x="0" y="0"/>
          <a:chExt cx="0" cy="0"/>
        </a:xfrm>
      </p:grpSpPr>
      <p:sp>
        <p:nvSpPr>
          <p:cNvPr id="1251" name="Google Shape;1251;p98"/>
          <p:cNvSpPr txBox="1"/>
          <p:nvPr/>
        </p:nvSpPr>
        <p:spPr>
          <a:xfrm>
            <a:off x="4303763" y="2955138"/>
            <a:ext cx="16333500" cy="7805700"/>
          </a:xfrm>
          <a:prstGeom prst="rect">
            <a:avLst/>
          </a:prstGeom>
          <a:solidFill>
            <a:srgbClr val="FFFFFF"/>
          </a:solidFill>
          <a:ln>
            <a:noFill/>
          </a:ln>
          <a:effectLst>
            <a:outerShdw blurRad="671513" rotWithShape="0" algn="bl" dir="5460000" dist="266700">
              <a:srgbClr val="000000">
                <a:alpha val="15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2900">
              <a:solidFill>
                <a:srgbClr val="040531"/>
              </a:solidFill>
              <a:latin typeface="Montserrat"/>
              <a:ea typeface="Montserrat"/>
              <a:cs typeface="Montserrat"/>
              <a:sym typeface="Montserrat"/>
            </a:endParaRPr>
          </a:p>
        </p:txBody>
      </p:sp>
      <p:sp>
        <p:nvSpPr>
          <p:cNvPr id="1252" name="Google Shape;1252;p98"/>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TLS</a:t>
            </a:r>
            <a:endParaRPr/>
          </a:p>
        </p:txBody>
      </p:sp>
      <p:pic>
        <p:nvPicPr>
          <p:cNvPr id="1253" name="Google Shape;1253;p98"/>
          <p:cNvPicPr preferRelativeResize="0"/>
          <p:nvPr/>
        </p:nvPicPr>
        <p:blipFill>
          <a:blip r:embed="rId3">
            <a:alphaModFix/>
          </a:blip>
          <a:stretch>
            <a:fillRect/>
          </a:stretch>
        </p:blipFill>
        <p:spPr>
          <a:xfrm>
            <a:off x="6939238" y="3470988"/>
            <a:ext cx="1398175" cy="1398175"/>
          </a:xfrm>
          <a:prstGeom prst="rect">
            <a:avLst/>
          </a:prstGeom>
          <a:noFill/>
          <a:ln>
            <a:noFill/>
          </a:ln>
        </p:spPr>
      </p:pic>
      <p:sp>
        <p:nvSpPr>
          <p:cNvPr id="1254" name="Google Shape;1254;p98"/>
          <p:cNvSpPr txBox="1"/>
          <p:nvPr/>
        </p:nvSpPr>
        <p:spPr>
          <a:xfrm>
            <a:off x="6560125" y="494202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Client</a:t>
            </a:r>
            <a:endParaRPr sz="2400">
              <a:solidFill>
                <a:srgbClr val="040531"/>
              </a:solidFill>
              <a:latin typeface="Montserrat SemiBold"/>
              <a:ea typeface="Montserrat SemiBold"/>
              <a:cs typeface="Montserrat SemiBold"/>
              <a:sym typeface="Montserrat SemiBold"/>
            </a:endParaRPr>
          </a:p>
          <a:p>
            <a:pPr indent="0" lvl="0" marL="0" rtl="0" algn="l">
              <a:spcBef>
                <a:spcPts val="0"/>
              </a:spcBef>
              <a:spcAft>
                <a:spcPts val="0"/>
              </a:spcAft>
              <a:buNone/>
            </a:pPr>
            <a:r>
              <a:t/>
            </a:r>
            <a:endParaRPr sz="2400">
              <a:solidFill>
                <a:srgbClr val="040531"/>
              </a:solidFill>
              <a:latin typeface="Montserrat SemiBold"/>
              <a:ea typeface="Montserrat SemiBold"/>
              <a:cs typeface="Montserrat SemiBold"/>
              <a:sym typeface="Montserrat SemiBold"/>
            </a:endParaRPr>
          </a:p>
        </p:txBody>
      </p:sp>
      <p:grpSp>
        <p:nvGrpSpPr>
          <p:cNvPr id="1255" name="Google Shape;1255;p98"/>
          <p:cNvGrpSpPr/>
          <p:nvPr/>
        </p:nvGrpSpPr>
        <p:grpSpPr>
          <a:xfrm>
            <a:off x="11016929" y="3876517"/>
            <a:ext cx="2589900" cy="587100"/>
            <a:chOff x="10194491" y="2822204"/>
            <a:chExt cx="2589900" cy="587100"/>
          </a:xfrm>
        </p:grpSpPr>
        <p:sp>
          <p:nvSpPr>
            <p:cNvPr id="1256" name="Google Shape;1256;p98"/>
            <p:cNvSpPr/>
            <p:nvPr/>
          </p:nvSpPr>
          <p:spPr>
            <a:xfrm>
              <a:off x="10194491" y="2822204"/>
              <a:ext cx="2589900" cy="587100"/>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 sz="1900">
                  <a:solidFill>
                    <a:schemeClr val="dk1"/>
                  </a:solidFill>
                  <a:latin typeface="Montserrat SemiBold"/>
                  <a:ea typeface="Montserrat SemiBold"/>
                  <a:cs typeface="Montserrat SemiBold"/>
                  <a:sym typeface="Montserrat SemiBold"/>
                </a:rPr>
                <a:t>Leader Broker</a:t>
              </a:r>
              <a:endParaRPr sz="1900">
                <a:solidFill>
                  <a:schemeClr val="dk1"/>
                </a:solidFill>
                <a:latin typeface="Montserrat SemiBold"/>
                <a:ea typeface="Montserrat SemiBold"/>
                <a:cs typeface="Montserrat SemiBold"/>
                <a:sym typeface="Montserrat SemiBold"/>
              </a:endParaRPr>
            </a:p>
          </p:txBody>
        </p:sp>
        <p:sp>
          <p:nvSpPr>
            <p:cNvPr id="1257" name="Google Shape;1257;p98"/>
            <p:cNvSpPr/>
            <p:nvPr/>
          </p:nvSpPr>
          <p:spPr>
            <a:xfrm>
              <a:off x="10198940" y="2822204"/>
              <a:ext cx="186000" cy="587100"/>
            </a:xfrm>
            <a:prstGeom prst="roundRect">
              <a:avLst>
                <a:gd fmla="val 0" name="adj"/>
              </a:avLst>
            </a:prstGeom>
            <a:solidFill>
              <a:schemeClr val="accent5"/>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grpSp>
      <p:cxnSp>
        <p:nvCxnSpPr>
          <p:cNvPr id="1258" name="Google Shape;1258;p98"/>
          <p:cNvCxnSpPr/>
          <p:nvPr/>
        </p:nvCxnSpPr>
        <p:spPr>
          <a:xfrm flipH="1" rot="10800000">
            <a:off x="8895038" y="4168875"/>
            <a:ext cx="1366200" cy="2400"/>
          </a:xfrm>
          <a:prstGeom prst="straightConnector1">
            <a:avLst/>
          </a:prstGeom>
          <a:noFill/>
          <a:ln cap="flat" cmpd="sng" w="38100">
            <a:solidFill>
              <a:schemeClr val="dk1"/>
            </a:solidFill>
            <a:prstDash val="solid"/>
            <a:round/>
            <a:headEnd len="med" w="med" type="triangle"/>
            <a:tailEnd len="med" w="med" type="triangle"/>
          </a:ln>
        </p:spPr>
      </p:cxnSp>
      <p:grpSp>
        <p:nvGrpSpPr>
          <p:cNvPr id="1259" name="Google Shape;1259;p98"/>
          <p:cNvGrpSpPr/>
          <p:nvPr/>
        </p:nvGrpSpPr>
        <p:grpSpPr>
          <a:xfrm>
            <a:off x="16421002" y="3876529"/>
            <a:ext cx="2589901" cy="587100"/>
            <a:chOff x="17109740" y="3416442"/>
            <a:chExt cx="2589901" cy="587100"/>
          </a:xfrm>
        </p:grpSpPr>
        <p:sp>
          <p:nvSpPr>
            <p:cNvPr id="1260" name="Google Shape;1260;p98"/>
            <p:cNvSpPr/>
            <p:nvPr/>
          </p:nvSpPr>
          <p:spPr>
            <a:xfrm>
              <a:off x="17109741" y="3416442"/>
              <a:ext cx="2589900" cy="587100"/>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 sz="1900">
                  <a:solidFill>
                    <a:schemeClr val="dk1"/>
                  </a:solidFill>
                  <a:latin typeface="Montserrat SemiBold"/>
                  <a:ea typeface="Montserrat SemiBold"/>
                  <a:cs typeface="Montserrat SemiBold"/>
                  <a:sym typeface="Montserrat SemiBold"/>
                </a:rPr>
                <a:t>Follower Broker</a:t>
              </a:r>
              <a:endParaRPr sz="1900">
                <a:solidFill>
                  <a:schemeClr val="dk1"/>
                </a:solidFill>
                <a:latin typeface="Montserrat SemiBold"/>
                <a:ea typeface="Montserrat SemiBold"/>
                <a:cs typeface="Montserrat SemiBold"/>
                <a:sym typeface="Montserrat SemiBold"/>
              </a:endParaRPr>
            </a:p>
          </p:txBody>
        </p:sp>
        <p:sp>
          <p:nvSpPr>
            <p:cNvPr id="1261" name="Google Shape;1261;p98"/>
            <p:cNvSpPr/>
            <p:nvPr/>
          </p:nvSpPr>
          <p:spPr>
            <a:xfrm>
              <a:off x="17109740" y="3416442"/>
              <a:ext cx="186000" cy="587100"/>
            </a:xfrm>
            <a:prstGeom prst="roundRect">
              <a:avLst>
                <a:gd fmla="val 0" name="adj"/>
              </a:avLst>
            </a:prstGeom>
            <a:solidFill>
              <a:schemeClr val="accent5"/>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grpSp>
      <p:cxnSp>
        <p:nvCxnSpPr>
          <p:cNvPr id="1262" name="Google Shape;1262;p98"/>
          <p:cNvCxnSpPr/>
          <p:nvPr/>
        </p:nvCxnSpPr>
        <p:spPr>
          <a:xfrm flipH="1" rot="10800000">
            <a:off x="14299113" y="4123588"/>
            <a:ext cx="1366200" cy="2400"/>
          </a:xfrm>
          <a:prstGeom prst="straightConnector1">
            <a:avLst/>
          </a:prstGeom>
          <a:noFill/>
          <a:ln cap="flat" cmpd="sng" w="38100">
            <a:solidFill>
              <a:schemeClr val="dk1"/>
            </a:solidFill>
            <a:prstDash val="solid"/>
            <a:round/>
            <a:headEnd len="med" w="med" type="triangle"/>
            <a:tailEnd len="med" w="med" type="triangle"/>
          </a:ln>
        </p:spPr>
      </p:cxnSp>
      <p:sp>
        <p:nvSpPr>
          <p:cNvPr id="1263" name="Google Shape;1263;p98"/>
          <p:cNvSpPr/>
          <p:nvPr/>
        </p:nvSpPr>
        <p:spPr>
          <a:xfrm flipH="1">
            <a:off x="9938929" y="4721850"/>
            <a:ext cx="1290333" cy="3970360"/>
          </a:xfrm>
          <a:custGeom>
            <a:rect b="b" l="l" r="r" t="t"/>
            <a:pathLst>
              <a:path extrusionOk="0" h="19787" w="20695">
                <a:moveTo>
                  <a:pt x="0" y="0"/>
                </a:moveTo>
                <a:lnTo>
                  <a:pt x="0" y="19787"/>
                </a:lnTo>
                <a:lnTo>
                  <a:pt x="20695" y="19787"/>
                </a:lnTo>
              </a:path>
            </a:pathLst>
          </a:custGeom>
          <a:noFill/>
          <a:ln cap="flat" cmpd="sng" w="38100">
            <a:solidFill>
              <a:schemeClr val="dk1"/>
            </a:solidFill>
            <a:prstDash val="solid"/>
            <a:round/>
            <a:headEnd len="med" w="med" type="triangle"/>
            <a:tailEnd len="med" w="med" type="triangle"/>
          </a:ln>
        </p:spPr>
      </p:sp>
      <p:pic>
        <p:nvPicPr>
          <p:cNvPr id="1264" name="Google Shape;1264;p98"/>
          <p:cNvPicPr preferRelativeResize="0"/>
          <p:nvPr/>
        </p:nvPicPr>
        <p:blipFill>
          <a:blip r:embed="rId4">
            <a:alphaModFix/>
          </a:blip>
          <a:stretch>
            <a:fillRect/>
          </a:stretch>
        </p:blipFill>
        <p:spPr>
          <a:xfrm>
            <a:off x="7933025" y="7737903"/>
            <a:ext cx="1398175" cy="1398175"/>
          </a:xfrm>
          <a:prstGeom prst="rect">
            <a:avLst/>
          </a:prstGeom>
          <a:noFill/>
          <a:ln>
            <a:noFill/>
          </a:ln>
        </p:spPr>
      </p:pic>
      <p:sp>
        <p:nvSpPr>
          <p:cNvPr id="1265" name="Google Shape;1265;p98"/>
          <p:cNvSpPr txBox="1"/>
          <p:nvPr/>
        </p:nvSpPr>
        <p:spPr>
          <a:xfrm>
            <a:off x="7553913" y="913607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Consumer</a:t>
            </a:r>
            <a:endParaRPr sz="2400">
              <a:solidFill>
                <a:srgbClr val="040531"/>
              </a:solidFill>
              <a:latin typeface="Montserrat SemiBold"/>
              <a:ea typeface="Montserrat SemiBold"/>
              <a:cs typeface="Montserrat SemiBold"/>
              <a:sym typeface="Montserrat SemiBold"/>
            </a:endParaRPr>
          </a:p>
        </p:txBody>
      </p:sp>
      <p:grpSp>
        <p:nvGrpSpPr>
          <p:cNvPr id="1266" name="Google Shape;1266;p98"/>
          <p:cNvGrpSpPr/>
          <p:nvPr/>
        </p:nvGrpSpPr>
        <p:grpSpPr>
          <a:xfrm>
            <a:off x="16421000" y="3277925"/>
            <a:ext cx="920722" cy="486300"/>
            <a:chOff x="26709700" y="4221675"/>
            <a:chExt cx="920722" cy="486300"/>
          </a:xfrm>
        </p:grpSpPr>
        <p:pic>
          <p:nvPicPr>
            <p:cNvPr id="1267" name="Google Shape;1267;p98"/>
            <p:cNvPicPr preferRelativeResize="0"/>
            <p:nvPr/>
          </p:nvPicPr>
          <p:blipFill>
            <a:blip r:embed="rId5">
              <a:alphaModFix/>
            </a:blip>
            <a:stretch>
              <a:fillRect/>
            </a:stretch>
          </p:blipFill>
          <p:spPr>
            <a:xfrm>
              <a:off x="27144122" y="4221675"/>
              <a:ext cx="486300" cy="486300"/>
            </a:xfrm>
            <a:prstGeom prst="rect">
              <a:avLst/>
            </a:prstGeom>
            <a:noFill/>
            <a:ln>
              <a:noFill/>
            </a:ln>
          </p:spPr>
        </p:pic>
        <p:pic>
          <p:nvPicPr>
            <p:cNvPr id="1268" name="Google Shape;1268;p98"/>
            <p:cNvPicPr preferRelativeResize="0"/>
            <p:nvPr/>
          </p:nvPicPr>
          <p:blipFill>
            <a:blip r:embed="rId6">
              <a:alphaModFix/>
            </a:blip>
            <a:stretch>
              <a:fillRect/>
            </a:stretch>
          </p:blipFill>
          <p:spPr>
            <a:xfrm>
              <a:off x="26709700" y="4221675"/>
              <a:ext cx="486300" cy="486300"/>
            </a:xfrm>
            <a:prstGeom prst="rect">
              <a:avLst/>
            </a:prstGeom>
            <a:noFill/>
            <a:ln>
              <a:noFill/>
            </a:ln>
          </p:spPr>
        </p:pic>
      </p:grpSp>
      <p:grpSp>
        <p:nvGrpSpPr>
          <p:cNvPr id="1269" name="Google Shape;1269;p98"/>
          <p:cNvGrpSpPr/>
          <p:nvPr/>
        </p:nvGrpSpPr>
        <p:grpSpPr>
          <a:xfrm>
            <a:off x="11016925" y="3277925"/>
            <a:ext cx="920722" cy="486300"/>
            <a:chOff x="26709700" y="4221675"/>
            <a:chExt cx="920722" cy="486300"/>
          </a:xfrm>
        </p:grpSpPr>
        <p:pic>
          <p:nvPicPr>
            <p:cNvPr id="1270" name="Google Shape;1270;p98"/>
            <p:cNvPicPr preferRelativeResize="0"/>
            <p:nvPr/>
          </p:nvPicPr>
          <p:blipFill>
            <a:blip r:embed="rId5">
              <a:alphaModFix/>
            </a:blip>
            <a:stretch>
              <a:fillRect/>
            </a:stretch>
          </p:blipFill>
          <p:spPr>
            <a:xfrm>
              <a:off x="27144122" y="4221675"/>
              <a:ext cx="486300" cy="486300"/>
            </a:xfrm>
            <a:prstGeom prst="rect">
              <a:avLst/>
            </a:prstGeom>
            <a:noFill/>
            <a:ln>
              <a:noFill/>
            </a:ln>
          </p:spPr>
        </p:pic>
        <p:pic>
          <p:nvPicPr>
            <p:cNvPr id="1271" name="Google Shape;1271;p98"/>
            <p:cNvPicPr preferRelativeResize="0"/>
            <p:nvPr/>
          </p:nvPicPr>
          <p:blipFill>
            <a:blip r:embed="rId6">
              <a:alphaModFix/>
            </a:blip>
            <a:stretch>
              <a:fillRect/>
            </a:stretch>
          </p:blipFill>
          <p:spPr>
            <a:xfrm>
              <a:off x="26709700" y="4221675"/>
              <a:ext cx="486300" cy="486300"/>
            </a:xfrm>
            <a:prstGeom prst="rect">
              <a:avLst/>
            </a:prstGeom>
            <a:noFill/>
            <a:ln>
              <a:noFill/>
            </a:ln>
          </p:spPr>
        </p:pic>
      </p:grpSp>
      <p:grpSp>
        <p:nvGrpSpPr>
          <p:cNvPr id="1272" name="Google Shape;1272;p98"/>
          <p:cNvGrpSpPr/>
          <p:nvPr/>
        </p:nvGrpSpPr>
        <p:grpSpPr>
          <a:xfrm>
            <a:off x="8410475" y="3471000"/>
            <a:ext cx="920722" cy="486300"/>
            <a:chOff x="26709700" y="4221675"/>
            <a:chExt cx="920722" cy="486300"/>
          </a:xfrm>
        </p:grpSpPr>
        <p:pic>
          <p:nvPicPr>
            <p:cNvPr id="1273" name="Google Shape;1273;p98"/>
            <p:cNvPicPr preferRelativeResize="0"/>
            <p:nvPr/>
          </p:nvPicPr>
          <p:blipFill>
            <a:blip r:embed="rId5">
              <a:alphaModFix/>
            </a:blip>
            <a:stretch>
              <a:fillRect/>
            </a:stretch>
          </p:blipFill>
          <p:spPr>
            <a:xfrm>
              <a:off x="27144122" y="4221675"/>
              <a:ext cx="486300" cy="486300"/>
            </a:xfrm>
            <a:prstGeom prst="rect">
              <a:avLst/>
            </a:prstGeom>
            <a:noFill/>
            <a:ln>
              <a:noFill/>
            </a:ln>
          </p:spPr>
        </p:pic>
        <p:pic>
          <p:nvPicPr>
            <p:cNvPr id="1274" name="Google Shape;1274;p98"/>
            <p:cNvPicPr preferRelativeResize="0"/>
            <p:nvPr/>
          </p:nvPicPr>
          <p:blipFill>
            <a:blip r:embed="rId6">
              <a:alphaModFix/>
            </a:blip>
            <a:stretch>
              <a:fillRect/>
            </a:stretch>
          </p:blipFill>
          <p:spPr>
            <a:xfrm>
              <a:off x="26709700" y="4221675"/>
              <a:ext cx="486300" cy="48630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8" name="Shape 1278"/>
        <p:cNvGrpSpPr/>
        <p:nvPr/>
      </p:nvGrpSpPr>
      <p:grpSpPr>
        <a:xfrm>
          <a:off x="0" y="0"/>
          <a:ext cx="0" cy="0"/>
          <a:chOff x="0" y="0"/>
          <a:chExt cx="0" cy="0"/>
        </a:xfrm>
      </p:grpSpPr>
      <p:sp>
        <p:nvSpPr>
          <p:cNvPr id="1279" name="Google Shape;1279;p99"/>
          <p:cNvSpPr txBox="1"/>
          <p:nvPr/>
        </p:nvSpPr>
        <p:spPr>
          <a:xfrm>
            <a:off x="4303763" y="2955138"/>
            <a:ext cx="16333500" cy="7805700"/>
          </a:xfrm>
          <a:prstGeom prst="rect">
            <a:avLst/>
          </a:prstGeom>
          <a:solidFill>
            <a:srgbClr val="FFFFFF"/>
          </a:solidFill>
          <a:ln>
            <a:noFill/>
          </a:ln>
          <a:effectLst>
            <a:outerShdw blurRad="671513" rotWithShape="0" algn="bl" dir="5460000" dist="266700">
              <a:srgbClr val="000000">
                <a:alpha val="15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2900">
              <a:solidFill>
                <a:srgbClr val="040531"/>
              </a:solidFill>
              <a:latin typeface="Montserrat"/>
              <a:ea typeface="Montserrat"/>
              <a:cs typeface="Montserrat"/>
              <a:sym typeface="Montserrat"/>
            </a:endParaRPr>
          </a:p>
        </p:txBody>
      </p:sp>
      <p:sp>
        <p:nvSpPr>
          <p:cNvPr id="1280" name="Google Shape;1280;p99"/>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TLS</a:t>
            </a:r>
            <a:endParaRPr/>
          </a:p>
        </p:txBody>
      </p:sp>
      <p:pic>
        <p:nvPicPr>
          <p:cNvPr id="1281" name="Google Shape;1281;p99"/>
          <p:cNvPicPr preferRelativeResize="0"/>
          <p:nvPr/>
        </p:nvPicPr>
        <p:blipFill>
          <a:blip r:embed="rId3">
            <a:alphaModFix/>
          </a:blip>
          <a:stretch>
            <a:fillRect/>
          </a:stretch>
        </p:blipFill>
        <p:spPr>
          <a:xfrm>
            <a:off x="6939238" y="3470988"/>
            <a:ext cx="1398175" cy="1398175"/>
          </a:xfrm>
          <a:prstGeom prst="rect">
            <a:avLst/>
          </a:prstGeom>
          <a:noFill/>
          <a:ln>
            <a:noFill/>
          </a:ln>
        </p:spPr>
      </p:pic>
      <p:sp>
        <p:nvSpPr>
          <p:cNvPr id="1282" name="Google Shape;1282;p99"/>
          <p:cNvSpPr txBox="1"/>
          <p:nvPr/>
        </p:nvSpPr>
        <p:spPr>
          <a:xfrm>
            <a:off x="6560125" y="494202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Client</a:t>
            </a:r>
            <a:endParaRPr sz="2400">
              <a:solidFill>
                <a:srgbClr val="040531"/>
              </a:solidFill>
              <a:latin typeface="Montserrat SemiBold"/>
              <a:ea typeface="Montserrat SemiBold"/>
              <a:cs typeface="Montserrat SemiBold"/>
              <a:sym typeface="Montserrat SemiBold"/>
            </a:endParaRPr>
          </a:p>
          <a:p>
            <a:pPr indent="0" lvl="0" marL="0" rtl="0" algn="l">
              <a:spcBef>
                <a:spcPts val="0"/>
              </a:spcBef>
              <a:spcAft>
                <a:spcPts val="0"/>
              </a:spcAft>
              <a:buNone/>
            </a:pPr>
            <a:r>
              <a:t/>
            </a:r>
            <a:endParaRPr sz="2400">
              <a:solidFill>
                <a:srgbClr val="040531"/>
              </a:solidFill>
              <a:latin typeface="Montserrat SemiBold"/>
              <a:ea typeface="Montserrat SemiBold"/>
              <a:cs typeface="Montserrat SemiBold"/>
              <a:sym typeface="Montserrat SemiBold"/>
            </a:endParaRPr>
          </a:p>
        </p:txBody>
      </p:sp>
      <p:grpSp>
        <p:nvGrpSpPr>
          <p:cNvPr id="1283" name="Google Shape;1283;p99"/>
          <p:cNvGrpSpPr/>
          <p:nvPr/>
        </p:nvGrpSpPr>
        <p:grpSpPr>
          <a:xfrm>
            <a:off x="11016929" y="3876517"/>
            <a:ext cx="2589900" cy="587100"/>
            <a:chOff x="10194491" y="2822204"/>
            <a:chExt cx="2589900" cy="587100"/>
          </a:xfrm>
        </p:grpSpPr>
        <p:sp>
          <p:nvSpPr>
            <p:cNvPr id="1284" name="Google Shape;1284;p99"/>
            <p:cNvSpPr/>
            <p:nvPr/>
          </p:nvSpPr>
          <p:spPr>
            <a:xfrm>
              <a:off x="10194491" y="2822204"/>
              <a:ext cx="2589900" cy="587100"/>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 sz="1900">
                  <a:solidFill>
                    <a:schemeClr val="dk1"/>
                  </a:solidFill>
                  <a:latin typeface="Montserrat SemiBold"/>
                  <a:ea typeface="Montserrat SemiBold"/>
                  <a:cs typeface="Montserrat SemiBold"/>
                  <a:sym typeface="Montserrat SemiBold"/>
                </a:rPr>
                <a:t>Leader Broker</a:t>
              </a:r>
              <a:endParaRPr sz="1900">
                <a:solidFill>
                  <a:schemeClr val="dk1"/>
                </a:solidFill>
                <a:latin typeface="Montserrat SemiBold"/>
                <a:ea typeface="Montserrat SemiBold"/>
                <a:cs typeface="Montserrat SemiBold"/>
                <a:sym typeface="Montserrat SemiBold"/>
              </a:endParaRPr>
            </a:p>
          </p:txBody>
        </p:sp>
        <p:sp>
          <p:nvSpPr>
            <p:cNvPr id="1285" name="Google Shape;1285;p99"/>
            <p:cNvSpPr/>
            <p:nvPr/>
          </p:nvSpPr>
          <p:spPr>
            <a:xfrm>
              <a:off x="10198940" y="2822204"/>
              <a:ext cx="186000" cy="587100"/>
            </a:xfrm>
            <a:prstGeom prst="roundRect">
              <a:avLst>
                <a:gd fmla="val 0" name="adj"/>
              </a:avLst>
            </a:prstGeom>
            <a:solidFill>
              <a:schemeClr val="accent5"/>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grpSp>
      <p:cxnSp>
        <p:nvCxnSpPr>
          <p:cNvPr id="1286" name="Google Shape;1286;p99"/>
          <p:cNvCxnSpPr/>
          <p:nvPr/>
        </p:nvCxnSpPr>
        <p:spPr>
          <a:xfrm flipH="1" rot="10800000">
            <a:off x="8895038" y="4168875"/>
            <a:ext cx="1366200" cy="2400"/>
          </a:xfrm>
          <a:prstGeom prst="straightConnector1">
            <a:avLst/>
          </a:prstGeom>
          <a:noFill/>
          <a:ln cap="flat" cmpd="sng" w="38100">
            <a:solidFill>
              <a:schemeClr val="dk1"/>
            </a:solidFill>
            <a:prstDash val="solid"/>
            <a:round/>
            <a:headEnd len="med" w="med" type="triangle"/>
            <a:tailEnd len="med" w="med" type="triangle"/>
          </a:ln>
        </p:spPr>
      </p:cxnSp>
      <p:grpSp>
        <p:nvGrpSpPr>
          <p:cNvPr id="1287" name="Google Shape;1287;p99"/>
          <p:cNvGrpSpPr/>
          <p:nvPr/>
        </p:nvGrpSpPr>
        <p:grpSpPr>
          <a:xfrm>
            <a:off x="16421002" y="3876529"/>
            <a:ext cx="2589901" cy="587100"/>
            <a:chOff x="17109740" y="3416442"/>
            <a:chExt cx="2589901" cy="587100"/>
          </a:xfrm>
        </p:grpSpPr>
        <p:sp>
          <p:nvSpPr>
            <p:cNvPr id="1288" name="Google Shape;1288;p99"/>
            <p:cNvSpPr/>
            <p:nvPr/>
          </p:nvSpPr>
          <p:spPr>
            <a:xfrm>
              <a:off x="17109741" y="3416442"/>
              <a:ext cx="2589900" cy="587100"/>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 sz="1900">
                  <a:solidFill>
                    <a:schemeClr val="dk1"/>
                  </a:solidFill>
                  <a:latin typeface="Montserrat SemiBold"/>
                  <a:ea typeface="Montserrat SemiBold"/>
                  <a:cs typeface="Montserrat SemiBold"/>
                  <a:sym typeface="Montserrat SemiBold"/>
                </a:rPr>
                <a:t>Follower Broker</a:t>
              </a:r>
              <a:endParaRPr sz="1900">
                <a:solidFill>
                  <a:schemeClr val="dk1"/>
                </a:solidFill>
                <a:latin typeface="Montserrat SemiBold"/>
                <a:ea typeface="Montserrat SemiBold"/>
                <a:cs typeface="Montserrat SemiBold"/>
                <a:sym typeface="Montserrat SemiBold"/>
              </a:endParaRPr>
            </a:p>
          </p:txBody>
        </p:sp>
        <p:sp>
          <p:nvSpPr>
            <p:cNvPr id="1289" name="Google Shape;1289;p99"/>
            <p:cNvSpPr/>
            <p:nvPr/>
          </p:nvSpPr>
          <p:spPr>
            <a:xfrm>
              <a:off x="17109740" y="3416442"/>
              <a:ext cx="186000" cy="587100"/>
            </a:xfrm>
            <a:prstGeom prst="roundRect">
              <a:avLst>
                <a:gd fmla="val 0" name="adj"/>
              </a:avLst>
            </a:prstGeom>
            <a:solidFill>
              <a:schemeClr val="accent5"/>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grpSp>
      <p:cxnSp>
        <p:nvCxnSpPr>
          <p:cNvPr id="1290" name="Google Shape;1290;p99"/>
          <p:cNvCxnSpPr/>
          <p:nvPr/>
        </p:nvCxnSpPr>
        <p:spPr>
          <a:xfrm flipH="1" rot="10800000">
            <a:off x="14299113" y="4123588"/>
            <a:ext cx="1366200" cy="2400"/>
          </a:xfrm>
          <a:prstGeom prst="straightConnector1">
            <a:avLst/>
          </a:prstGeom>
          <a:noFill/>
          <a:ln cap="flat" cmpd="sng" w="38100">
            <a:solidFill>
              <a:schemeClr val="dk1"/>
            </a:solidFill>
            <a:prstDash val="solid"/>
            <a:round/>
            <a:headEnd len="med" w="med" type="triangle"/>
            <a:tailEnd len="med" w="med" type="triangle"/>
          </a:ln>
        </p:spPr>
      </p:cxnSp>
      <p:sp>
        <p:nvSpPr>
          <p:cNvPr id="1291" name="Google Shape;1291;p99"/>
          <p:cNvSpPr/>
          <p:nvPr/>
        </p:nvSpPr>
        <p:spPr>
          <a:xfrm flipH="1">
            <a:off x="9938929" y="4721850"/>
            <a:ext cx="1290333" cy="3970360"/>
          </a:xfrm>
          <a:custGeom>
            <a:rect b="b" l="l" r="r" t="t"/>
            <a:pathLst>
              <a:path extrusionOk="0" h="19787" w="20695">
                <a:moveTo>
                  <a:pt x="0" y="0"/>
                </a:moveTo>
                <a:lnTo>
                  <a:pt x="0" y="19787"/>
                </a:lnTo>
                <a:lnTo>
                  <a:pt x="20695" y="19787"/>
                </a:lnTo>
              </a:path>
            </a:pathLst>
          </a:custGeom>
          <a:noFill/>
          <a:ln cap="flat" cmpd="sng" w="38100">
            <a:solidFill>
              <a:schemeClr val="dk1"/>
            </a:solidFill>
            <a:prstDash val="solid"/>
            <a:round/>
            <a:headEnd len="med" w="med" type="triangle"/>
            <a:tailEnd len="med" w="med" type="triangle"/>
          </a:ln>
        </p:spPr>
      </p:sp>
      <p:pic>
        <p:nvPicPr>
          <p:cNvPr id="1292" name="Google Shape;1292;p99"/>
          <p:cNvPicPr preferRelativeResize="0"/>
          <p:nvPr/>
        </p:nvPicPr>
        <p:blipFill>
          <a:blip r:embed="rId4">
            <a:alphaModFix/>
          </a:blip>
          <a:stretch>
            <a:fillRect/>
          </a:stretch>
        </p:blipFill>
        <p:spPr>
          <a:xfrm>
            <a:off x="7933025" y="7737903"/>
            <a:ext cx="1398175" cy="1398175"/>
          </a:xfrm>
          <a:prstGeom prst="rect">
            <a:avLst/>
          </a:prstGeom>
          <a:noFill/>
          <a:ln>
            <a:noFill/>
          </a:ln>
        </p:spPr>
      </p:pic>
      <p:sp>
        <p:nvSpPr>
          <p:cNvPr id="1293" name="Google Shape;1293;p99"/>
          <p:cNvSpPr txBox="1"/>
          <p:nvPr/>
        </p:nvSpPr>
        <p:spPr>
          <a:xfrm>
            <a:off x="7553913" y="913607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Consumer</a:t>
            </a:r>
            <a:endParaRPr sz="2400">
              <a:solidFill>
                <a:srgbClr val="040531"/>
              </a:solidFill>
              <a:latin typeface="Montserrat SemiBold"/>
              <a:ea typeface="Montserrat SemiBold"/>
              <a:cs typeface="Montserrat SemiBold"/>
              <a:sym typeface="Montserrat SemiBold"/>
            </a:endParaRPr>
          </a:p>
        </p:txBody>
      </p:sp>
      <p:grpSp>
        <p:nvGrpSpPr>
          <p:cNvPr id="1294" name="Google Shape;1294;p99"/>
          <p:cNvGrpSpPr/>
          <p:nvPr/>
        </p:nvGrpSpPr>
        <p:grpSpPr>
          <a:xfrm>
            <a:off x="16421000" y="3277925"/>
            <a:ext cx="920722" cy="486300"/>
            <a:chOff x="26709700" y="4221675"/>
            <a:chExt cx="920722" cy="486300"/>
          </a:xfrm>
        </p:grpSpPr>
        <p:pic>
          <p:nvPicPr>
            <p:cNvPr id="1295" name="Google Shape;1295;p99"/>
            <p:cNvPicPr preferRelativeResize="0"/>
            <p:nvPr/>
          </p:nvPicPr>
          <p:blipFill>
            <a:blip r:embed="rId5">
              <a:alphaModFix/>
            </a:blip>
            <a:stretch>
              <a:fillRect/>
            </a:stretch>
          </p:blipFill>
          <p:spPr>
            <a:xfrm>
              <a:off x="27144122" y="4221675"/>
              <a:ext cx="486300" cy="486300"/>
            </a:xfrm>
            <a:prstGeom prst="rect">
              <a:avLst/>
            </a:prstGeom>
            <a:noFill/>
            <a:ln>
              <a:noFill/>
            </a:ln>
          </p:spPr>
        </p:pic>
        <p:pic>
          <p:nvPicPr>
            <p:cNvPr id="1296" name="Google Shape;1296;p99"/>
            <p:cNvPicPr preferRelativeResize="0"/>
            <p:nvPr/>
          </p:nvPicPr>
          <p:blipFill>
            <a:blip r:embed="rId6">
              <a:alphaModFix/>
            </a:blip>
            <a:stretch>
              <a:fillRect/>
            </a:stretch>
          </p:blipFill>
          <p:spPr>
            <a:xfrm>
              <a:off x="26709700" y="4221675"/>
              <a:ext cx="486300" cy="486300"/>
            </a:xfrm>
            <a:prstGeom prst="rect">
              <a:avLst/>
            </a:prstGeom>
            <a:noFill/>
            <a:ln>
              <a:noFill/>
            </a:ln>
          </p:spPr>
        </p:pic>
      </p:grpSp>
      <p:grpSp>
        <p:nvGrpSpPr>
          <p:cNvPr id="1297" name="Google Shape;1297;p99"/>
          <p:cNvGrpSpPr/>
          <p:nvPr/>
        </p:nvGrpSpPr>
        <p:grpSpPr>
          <a:xfrm>
            <a:off x="11016925" y="3277925"/>
            <a:ext cx="920722" cy="486300"/>
            <a:chOff x="26709700" y="4221675"/>
            <a:chExt cx="920722" cy="486300"/>
          </a:xfrm>
        </p:grpSpPr>
        <p:pic>
          <p:nvPicPr>
            <p:cNvPr id="1298" name="Google Shape;1298;p99"/>
            <p:cNvPicPr preferRelativeResize="0"/>
            <p:nvPr/>
          </p:nvPicPr>
          <p:blipFill>
            <a:blip r:embed="rId5">
              <a:alphaModFix/>
            </a:blip>
            <a:stretch>
              <a:fillRect/>
            </a:stretch>
          </p:blipFill>
          <p:spPr>
            <a:xfrm>
              <a:off x="27144122" y="4221675"/>
              <a:ext cx="486300" cy="486300"/>
            </a:xfrm>
            <a:prstGeom prst="rect">
              <a:avLst/>
            </a:prstGeom>
            <a:noFill/>
            <a:ln>
              <a:noFill/>
            </a:ln>
          </p:spPr>
        </p:pic>
        <p:pic>
          <p:nvPicPr>
            <p:cNvPr id="1299" name="Google Shape;1299;p99"/>
            <p:cNvPicPr preferRelativeResize="0"/>
            <p:nvPr/>
          </p:nvPicPr>
          <p:blipFill>
            <a:blip r:embed="rId6">
              <a:alphaModFix/>
            </a:blip>
            <a:stretch>
              <a:fillRect/>
            </a:stretch>
          </p:blipFill>
          <p:spPr>
            <a:xfrm>
              <a:off x="26709700" y="4221675"/>
              <a:ext cx="486300" cy="486300"/>
            </a:xfrm>
            <a:prstGeom prst="rect">
              <a:avLst/>
            </a:prstGeom>
            <a:noFill/>
            <a:ln>
              <a:noFill/>
            </a:ln>
          </p:spPr>
        </p:pic>
      </p:grpSp>
      <p:grpSp>
        <p:nvGrpSpPr>
          <p:cNvPr id="1300" name="Google Shape;1300;p99"/>
          <p:cNvGrpSpPr/>
          <p:nvPr/>
        </p:nvGrpSpPr>
        <p:grpSpPr>
          <a:xfrm>
            <a:off x="8410475" y="3471000"/>
            <a:ext cx="920722" cy="486300"/>
            <a:chOff x="26709700" y="4221675"/>
            <a:chExt cx="920722" cy="486300"/>
          </a:xfrm>
        </p:grpSpPr>
        <p:pic>
          <p:nvPicPr>
            <p:cNvPr id="1301" name="Google Shape;1301;p99"/>
            <p:cNvPicPr preferRelativeResize="0"/>
            <p:nvPr/>
          </p:nvPicPr>
          <p:blipFill>
            <a:blip r:embed="rId5">
              <a:alphaModFix/>
            </a:blip>
            <a:stretch>
              <a:fillRect/>
            </a:stretch>
          </p:blipFill>
          <p:spPr>
            <a:xfrm>
              <a:off x="27144122" y="4221675"/>
              <a:ext cx="486300" cy="486300"/>
            </a:xfrm>
            <a:prstGeom prst="rect">
              <a:avLst/>
            </a:prstGeom>
            <a:noFill/>
            <a:ln>
              <a:noFill/>
            </a:ln>
          </p:spPr>
        </p:pic>
        <p:pic>
          <p:nvPicPr>
            <p:cNvPr id="1302" name="Google Shape;1302;p99"/>
            <p:cNvPicPr preferRelativeResize="0"/>
            <p:nvPr/>
          </p:nvPicPr>
          <p:blipFill>
            <a:blip r:embed="rId6">
              <a:alphaModFix/>
            </a:blip>
            <a:stretch>
              <a:fillRect/>
            </a:stretch>
          </p:blipFill>
          <p:spPr>
            <a:xfrm>
              <a:off x="26709700" y="4221675"/>
              <a:ext cx="486300" cy="486300"/>
            </a:xfrm>
            <a:prstGeom prst="rect">
              <a:avLst/>
            </a:prstGeom>
            <a:noFill/>
            <a:ln>
              <a:noFill/>
            </a:ln>
          </p:spPr>
        </p:pic>
      </p:grpSp>
      <p:grpSp>
        <p:nvGrpSpPr>
          <p:cNvPr id="1303" name="Google Shape;1303;p99"/>
          <p:cNvGrpSpPr/>
          <p:nvPr/>
        </p:nvGrpSpPr>
        <p:grpSpPr>
          <a:xfrm>
            <a:off x="9331200" y="7904650"/>
            <a:ext cx="920722" cy="486300"/>
            <a:chOff x="26709700" y="4221675"/>
            <a:chExt cx="920722" cy="486300"/>
          </a:xfrm>
        </p:grpSpPr>
        <p:pic>
          <p:nvPicPr>
            <p:cNvPr id="1304" name="Google Shape;1304;p99"/>
            <p:cNvPicPr preferRelativeResize="0"/>
            <p:nvPr/>
          </p:nvPicPr>
          <p:blipFill>
            <a:blip r:embed="rId5">
              <a:alphaModFix/>
            </a:blip>
            <a:stretch>
              <a:fillRect/>
            </a:stretch>
          </p:blipFill>
          <p:spPr>
            <a:xfrm>
              <a:off x="27144122" y="4221675"/>
              <a:ext cx="486300" cy="486300"/>
            </a:xfrm>
            <a:prstGeom prst="rect">
              <a:avLst/>
            </a:prstGeom>
            <a:noFill/>
            <a:ln>
              <a:noFill/>
            </a:ln>
          </p:spPr>
        </p:pic>
        <p:pic>
          <p:nvPicPr>
            <p:cNvPr id="1305" name="Google Shape;1305;p99"/>
            <p:cNvPicPr preferRelativeResize="0"/>
            <p:nvPr/>
          </p:nvPicPr>
          <p:blipFill>
            <a:blip r:embed="rId6">
              <a:alphaModFix/>
            </a:blip>
            <a:stretch>
              <a:fillRect/>
            </a:stretch>
          </p:blipFill>
          <p:spPr>
            <a:xfrm>
              <a:off x="26709700" y="4221675"/>
              <a:ext cx="486300" cy="486300"/>
            </a:xfrm>
            <a:prstGeom prst="rect">
              <a:avLst/>
            </a:prstGeom>
            <a:noFill/>
            <a:ln>
              <a:noFill/>
            </a:ln>
          </p:spPr>
        </p:pic>
      </p:grpSp>
      <p:sp>
        <p:nvSpPr>
          <p:cNvPr id="1306" name="Google Shape;1306;p99"/>
          <p:cNvSpPr txBox="1"/>
          <p:nvPr/>
        </p:nvSpPr>
        <p:spPr>
          <a:xfrm>
            <a:off x="914400" y="11059525"/>
            <a:ext cx="10092600" cy="1371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0"/>
              </a:spcAft>
              <a:buNone/>
            </a:pPr>
            <a:r>
              <a:rPr b="1" lang="en" sz="3200">
                <a:solidFill>
                  <a:schemeClr val="dk1"/>
                </a:solidFill>
                <a:latin typeface="Montserrat"/>
                <a:ea typeface="Montserrat"/>
                <a:cs typeface="Montserrat"/>
                <a:sym typeface="Montserrat"/>
              </a:rPr>
              <a:t>Inter-broker TLS Communication</a:t>
            </a:r>
            <a:endParaRPr b="1" sz="3200">
              <a:solidFill>
                <a:schemeClr val="dk1"/>
              </a:solidFill>
              <a:latin typeface="Montserrat"/>
              <a:ea typeface="Montserrat"/>
              <a:cs typeface="Montserrat"/>
              <a:sym typeface="Montserrat"/>
            </a:endParaRPr>
          </a:p>
          <a:p>
            <a:pPr indent="0" lvl="0" marL="457200" rtl="0" algn="l">
              <a:lnSpc>
                <a:spcPct val="115000"/>
              </a:lnSpc>
              <a:spcBef>
                <a:spcPts val="1000"/>
              </a:spcBef>
              <a:spcAft>
                <a:spcPts val="0"/>
              </a:spcAft>
              <a:buNone/>
            </a:pPr>
            <a:r>
              <a:rPr lang="en" sz="3200">
                <a:solidFill>
                  <a:schemeClr val="dk1"/>
                </a:solidFill>
                <a:latin typeface="Montserrat"/>
                <a:ea typeface="Montserrat"/>
                <a:cs typeface="Montserrat"/>
                <a:sym typeface="Montserrat"/>
              </a:rPr>
              <a:t>security.inter.broker.protocol=SSL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10" name="Shape 1310"/>
        <p:cNvGrpSpPr/>
        <p:nvPr/>
      </p:nvGrpSpPr>
      <p:grpSpPr>
        <a:xfrm>
          <a:off x="0" y="0"/>
          <a:ext cx="0" cy="0"/>
          <a:chOff x="0" y="0"/>
          <a:chExt cx="0" cy="0"/>
        </a:xfrm>
      </p:grpSpPr>
      <p:sp>
        <p:nvSpPr>
          <p:cNvPr id="1311" name="Google Shape;1311;p100"/>
          <p:cNvSpPr txBox="1"/>
          <p:nvPr>
            <p:ph type="title"/>
          </p:nvPr>
        </p:nvSpPr>
        <p:spPr>
          <a:xfrm>
            <a:off x="1218675" y="899275"/>
            <a:ext cx="97068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Encrypting data at rest</a:t>
            </a:r>
            <a:endParaRPr/>
          </a:p>
        </p:txBody>
      </p:sp>
      <p:sp>
        <p:nvSpPr>
          <p:cNvPr id="1312" name="Google Shape;1312;p100"/>
          <p:cNvSpPr txBox="1"/>
          <p:nvPr>
            <p:ph idx="1" type="body"/>
          </p:nvPr>
        </p:nvSpPr>
        <p:spPr>
          <a:xfrm>
            <a:off x="1218675" y="3174800"/>
            <a:ext cx="9516000" cy="7034400"/>
          </a:xfrm>
          <a:prstGeom prst="rect">
            <a:avLst/>
          </a:prstGeom>
        </p:spPr>
        <p:txBody>
          <a:bodyPr anchorCtr="0" anchor="t" bIns="121875" lIns="0" spcFirstLastPara="1" rIns="121900" wrap="square" tIns="0">
            <a:noAutofit/>
          </a:bodyPr>
          <a:lstStyle/>
          <a:p>
            <a:pPr indent="-431800" lvl="0" marL="457200" rtl="0" algn="l">
              <a:lnSpc>
                <a:spcPct val="115000"/>
              </a:lnSpc>
              <a:spcBef>
                <a:spcPts val="1000"/>
              </a:spcBef>
              <a:spcAft>
                <a:spcPts val="0"/>
              </a:spcAft>
              <a:buSzPts val="3200"/>
              <a:buChar char="●"/>
            </a:pPr>
            <a:r>
              <a:rPr lang="en"/>
              <a:t>Whole disk or volume encryption</a:t>
            </a:r>
            <a:endParaRPr/>
          </a:p>
          <a:p>
            <a:pPr indent="-431800" lvl="1" marL="914400" rtl="0" algn="l">
              <a:lnSpc>
                <a:spcPct val="115000"/>
              </a:lnSpc>
              <a:spcBef>
                <a:spcPts val="1000"/>
              </a:spcBef>
              <a:spcAft>
                <a:spcPts val="0"/>
              </a:spcAft>
              <a:buSzPts val="3200"/>
              <a:buChar char="○"/>
            </a:pPr>
            <a:r>
              <a:rPr lang="en"/>
              <a:t>Filesystem ACLs to restrict access</a:t>
            </a:r>
            <a:endParaRPr/>
          </a:p>
          <a:p>
            <a:pPr indent="-431800" lvl="0" marL="457200" rtl="0" algn="l">
              <a:lnSpc>
                <a:spcPct val="115000"/>
              </a:lnSpc>
              <a:spcBef>
                <a:spcPts val="1000"/>
              </a:spcBef>
              <a:spcAft>
                <a:spcPts val="0"/>
              </a:spcAft>
              <a:buSzPts val="3200"/>
              <a:buChar char="●"/>
            </a:pPr>
            <a:r>
              <a:rPr lang="en"/>
              <a:t>Platform capabilities</a:t>
            </a:r>
            <a:endParaRPr/>
          </a:p>
          <a:p>
            <a:pPr indent="-431800" lvl="1" marL="914400" rtl="0" algn="l">
              <a:lnSpc>
                <a:spcPct val="115000"/>
              </a:lnSpc>
              <a:spcBef>
                <a:spcPts val="1000"/>
              </a:spcBef>
              <a:spcAft>
                <a:spcPts val="0"/>
              </a:spcAft>
              <a:buSzPts val="3200"/>
              <a:buChar char="○"/>
            </a:pPr>
            <a:r>
              <a:rPr lang="en"/>
              <a:t>E.g. Encrypted AWS EBS volumes</a:t>
            </a:r>
            <a:endParaRPr/>
          </a:p>
          <a:p>
            <a:pPr indent="-431800" lvl="0" marL="457200" rtl="0" algn="l">
              <a:lnSpc>
                <a:spcPct val="115000"/>
              </a:lnSpc>
              <a:spcBef>
                <a:spcPts val="1000"/>
              </a:spcBef>
              <a:spcAft>
                <a:spcPts val="0"/>
              </a:spcAft>
              <a:buSzPts val="3200"/>
              <a:buChar char="●"/>
            </a:pPr>
            <a:r>
              <a:rPr lang="en"/>
              <a:t>Appliances</a:t>
            </a:r>
            <a:endParaRPr/>
          </a:p>
          <a:p>
            <a:pPr indent="-431800" lvl="1" marL="914400" rtl="0" algn="l">
              <a:lnSpc>
                <a:spcPct val="115000"/>
              </a:lnSpc>
              <a:spcBef>
                <a:spcPts val="1000"/>
              </a:spcBef>
              <a:spcAft>
                <a:spcPts val="0"/>
              </a:spcAft>
              <a:buSzPts val="3200"/>
              <a:buChar char="○"/>
            </a:pPr>
            <a:r>
              <a:rPr lang="en"/>
              <a:t>E.g. Vormetric, Gemalto</a:t>
            </a:r>
            <a:endParaRPr/>
          </a:p>
          <a:p>
            <a:pPr indent="0" lvl="0" marL="914400" rtl="0" algn="l">
              <a:lnSpc>
                <a:spcPct val="115000"/>
              </a:lnSpc>
              <a:spcBef>
                <a:spcPts val="1000"/>
              </a:spcBef>
              <a:spcAft>
                <a:spcPts val="0"/>
              </a:spcAft>
              <a:buNone/>
            </a:pPr>
            <a:r>
              <a:t/>
            </a:r>
            <a:endParaRPr sz="3200"/>
          </a:p>
        </p:txBody>
      </p:sp>
      <p:pic>
        <p:nvPicPr>
          <p:cNvPr id="1313" name="Google Shape;1313;p100"/>
          <p:cNvPicPr preferRelativeResize="0"/>
          <p:nvPr/>
        </p:nvPicPr>
        <p:blipFill>
          <a:blip r:embed="rId3">
            <a:alphaModFix/>
          </a:blip>
          <a:stretch>
            <a:fillRect/>
          </a:stretch>
        </p:blipFill>
        <p:spPr>
          <a:xfrm>
            <a:off x="16365650" y="4722813"/>
            <a:ext cx="3938375" cy="3938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2">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7" name="Shape 1317"/>
        <p:cNvGrpSpPr/>
        <p:nvPr/>
      </p:nvGrpSpPr>
      <p:grpSpPr>
        <a:xfrm>
          <a:off x="0" y="0"/>
          <a:ext cx="0" cy="0"/>
          <a:chOff x="0" y="0"/>
          <a:chExt cx="0" cy="0"/>
        </a:xfrm>
      </p:grpSpPr>
      <p:sp>
        <p:nvSpPr>
          <p:cNvPr id="1318" name="Google Shape;1318;p101"/>
          <p:cNvSpPr txBox="1"/>
          <p:nvPr/>
        </p:nvSpPr>
        <p:spPr>
          <a:xfrm>
            <a:off x="3509075" y="2901675"/>
            <a:ext cx="17296800" cy="7805700"/>
          </a:xfrm>
          <a:prstGeom prst="rect">
            <a:avLst/>
          </a:prstGeom>
          <a:solidFill>
            <a:srgbClr val="FFFFFF"/>
          </a:solidFill>
          <a:ln>
            <a:noFill/>
          </a:ln>
          <a:effectLst>
            <a:outerShdw blurRad="671513" rotWithShape="0" algn="bl" dir="5460000" dist="266700">
              <a:srgbClr val="000000">
                <a:alpha val="15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2900">
              <a:solidFill>
                <a:srgbClr val="040531"/>
              </a:solidFill>
              <a:latin typeface="Montserrat"/>
              <a:ea typeface="Montserrat"/>
              <a:cs typeface="Montserrat"/>
              <a:sym typeface="Montserrat"/>
            </a:endParaRPr>
          </a:p>
        </p:txBody>
      </p:sp>
      <p:sp>
        <p:nvSpPr>
          <p:cNvPr id="1319" name="Google Shape;1319;p101"/>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End-to-End Encryption</a:t>
            </a:r>
            <a:endParaRPr/>
          </a:p>
        </p:txBody>
      </p:sp>
      <p:sp>
        <p:nvSpPr>
          <p:cNvPr id="1320" name="Google Shape;1320;p101"/>
          <p:cNvSpPr/>
          <p:nvPr/>
        </p:nvSpPr>
        <p:spPr>
          <a:xfrm>
            <a:off x="10154550" y="6012154"/>
            <a:ext cx="4074900" cy="1691700"/>
          </a:xfrm>
          <a:prstGeom prst="roundRect">
            <a:avLst>
              <a:gd fmla="val 4202" name="adj"/>
            </a:avLst>
          </a:prstGeom>
          <a:solidFill>
            <a:srgbClr val="F4FCFF"/>
          </a:solidFill>
          <a:ln cap="flat" cmpd="sng" w="19050">
            <a:solidFill>
              <a:srgbClr val="040531"/>
            </a:solidFill>
            <a:prstDash val="solid"/>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40531"/>
              </a:solidFill>
              <a:latin typeface="Montserrat SemiBold"/>
              <a:ea typeface="Montserrat SemiBold"/>
              <a:cs typeface="Montserrat SemiBold"/>
              <a:sym typeface="Montserrat SemiBold"/>
            </a:endParaRPr>
          </a:p>
        </p:txBody>
      </p:sp>
      <p:grpSp>
        <p:nvGrpSpPr>
          <p:cNvPr id="1321" name="Google Shape;1321;p101"/>
          <p:cNvGrpSpPr/>
          <p:nvPr/>
        </p:nvGrpSpPr>
        <p:grpSpPr>
          <a:xfrm>
            <a:off x="11385103" y="6153355"/>
            <a:ext cx="1613814" cy="554100"/>
            <a:chOff x="16458078" y="5307555"/>
            <a:chExt cx="1613814" cy="554100"/>
          </a:xfrm>
        </p:grpSpPr>
        <p:pic>
          <p:nvPicPr>
            <p:cNvPr id="1322" name="Google Shape;1322;p101"/>
            <p:cNvPicPr preferRelativeResize="0"/>
            <p:nvPr/>
          </p:nvPicPr>
          <p:blipFill>
            <a:blip r:embed="rId3">
              <a:alphaModFix/>
            </a:blip>
            <a:stretch>
              <a:fillRect/>
            </a:stretch>
          </p:blipFill>
          <p:spPr>
            <a:xfrm>
              <a:off x="16458078" y="5310279"/>
              <a:ext cx="333710" cy="548640"/>
            </a:xfrm>
            <a:prstGeom prst="rect">
              <a:avLst/>
            </a:prstGeom>
            <a:noFill/>
            <a:ln>
              <a:noFill/>
            </a:ln>
          </p:spPr>
        </p:pic>
        <p:sp>
          <p:nvSpPr>
            <p:cNvPr id="1323" name="Google Shape;1323;p101"/>
            <p:cNvSpPr txBox="1"/>
            <p:nvPr/>
          </p:nvSpPr>
          <p:spPr>
            <a:xfrm>
              <a:off x="16791793" y="5307555"/>
              <a:ext cx="12801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rgbClr val="040531"/>
                  </a:solidFill>
                  <a:latin typeface="Montserrat"/>
                  <a:ea typeface="Montserrat"/>
                  <a:cs typeface="Montserrat"/>
                  <a:sym typeface="Montserrat"/>
                </a:rPr>
                <a:t>Broker</a:t>
              </a:r>
              <a:endParaRPr sz="2400">
                <a:solidFill>
                  <a:srgbClr val="040531"/>
                </a:solidFill>
                <a:latin typeface="Montserrat"/>
                <a:ea typeface="Montserrat"/>
                <a:cs typeface="Montserrat"/>
                <a:sym typeface="Montserrat"/>
              </a:endParaRPr>
            </a:p>
          </p:txBody>
        </p:sp>
      </p:grpSp>
      <p:graphicFrame>
        <p:nvGraphicFramePr>
          <p:cNvPr id="1324" name="Google Shape;1324;p101"/>
          <p:cNvGraphicFramePr/>
          <p:nvPr/>
        </p:nvGraphicFramePr>
        <p:xfrm>
          <a:off x="10788817" y="7012891"/>
          <a:ext cx="3000000" cy="3000000"/>
        </p:xfrm>
        <a:graphic>
          <a:graphicData uri="http://schemas.openxmlformats.org/drawingml/2006/table">
            <a:tbl>
              <a:tblPr>
                <a:noFill/>
                <a:tableStyleId>{EA0244BF-E6FA-402A-A201-DCD0D4480055}</a:tableStyleId>
              </a:tblPr>
              <a:tblGrid>
                <a:gridCol w="488300"/>
                <a:gridCol w="488300"/>
                <a:gridCol w="488300"/>
                <a:gridCol w="488300"/>
                <a:gridCol w="488300"/>
              </a:tblGrid>
              <a:tr h="396250">
                <a:tc>
                  <a:txBody>
                    <a:bodyPr/>
                    <a:lstStyle/>
                    <a:p>
                      <a:pPr indent="0" lvl="0" marL="0" rtl="0" algn="ctr">
                        <a:spcBef>
                          <a:spcPts val="0"/>
                        </a:spcBef>
                        <a:spcAft>
                          <a:spcPts val="0"/>
                        </a:spcAft>
                        <a:buNone/>
                      </a:pPr>
                      <a:r>
                        <a:t/>
                      </a:r>
                      <a:endParaRPr b="1" sz="1500">
                        <a:solidFill>
                          <a:srgbClr val="FFFFFF"/>
                        </a:solidFill>
                        <a:latin typeface="Montserrat"/>
                        <a:ea typeface="Montserrat"/>
                        <a:cs typeface="Montserrat"/>
                        <a:sym typeface="Montserrat"/>
                      </a:endParaRPr>
                    </a:p>
                  </a:txBody>
                  <a:tcPr marT="0" marB="0" marR="0" marL="0" anchor="ctr">
                    <a:lnL cap="flat" cmpd="sng" w="28575">
                      <a:solidFill>
                        <a:srgbClr val="CCCCCC"/>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solidFill>
                      <a:srgbClr val="38CCED"/>
                    </a:solidFill>
                  </a:tcPr>
                </a:tc>
                <a:tc>
                  <a:txBody>
                    <a:bodyPr/>
                    <a:lstStyle/>
                    <a:p>
                      <a:pPr indent="0" lvl="0" marL="0" rtl="0" algn="ctr">
                        <a:spcBef>
                          <a:spcPts val="0"/>
                        </a:spcBef>
                        <a:spcAft>
                          <a:spcPts val="0"/>
                        </a:spcAft>
                        <a:buNone/>
                      </a:pPr>
                      <a:r>
                        <a:t/>
                      </a:r>
                      <a:endParaRPr sz="800"/>
                    </a:p>
                  </a:txBody>
                  <a:tcPr marT="0" marB="0" marR="0" marL="0" anchor="ctr">
                    <a:lnL cap="flat" cmpd="sng" w="28575">
                      <a:solidFill>
                        <a:srgbClr val="CCCCCC"/>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800"/>
                    </a:p>
                  </a:txBody>
                  <a:tcPr marT="0" marB="0" marR="0" marL="0" anchor="ctr">
                    <a:lnL cap="flat" cmpd="sng" w="28575">
                      <a:solidFill>
                        <a:srgbClr val="CCCCCC"/>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800"/>
                    </a:p>
                  </a:txBody>
                  <a:tcPr marT="0" marB="0" marR="0" marL="0" anchor="ctr">
                    <a:lnL cap="flat" cmpd="sng" w="28575">
                      <a:solidFill>
                        <a:srgbClr val="CCCCCC"/>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800"/>
                    </a:p>
                  </a:txBody>
                  <a:tcPr marT="0" marB="0" marR="0" marL="0" anchor="ctr">
                    <a:lnL cap="flat" cmpd="sng" w="28575">
                      <a:solidFill>
                        <a:srgbClr val="CCCCCC"/>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solidFill>
                      <a:srgbClr val="FFFFFF"/>
                    </a:solidFill>
                  </a:tcPr>
                </a:tc>
              </a:tr>
            </a:tbl>
          </a:graphicData>
        </a:graphic>
      </p:graphicFrame>
      <p:sp>
        <p:nvSpPr>
          <p:cNvPr id="1325" name="Google Shape;1325;p101"/>
          <p:cNvSpPr txBox="1"/>
          <p:nvPr/>
        </p:nvSpPr>
        <p:spPr>
          <a:xfrm>
            <a:off x="13226694" y="6985459"/>
            <a:ext cx="545400" cy="41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Montserrat"/>
                <a:ea typeface="Montserrat"/>
                <a:cs typeface="Montserrat"/>
                <a:sym typeface="Montserrat"/>
              </a:rPr>
              <a:t>P0</a:t>
            </a:r>
            <a:endParaRPr sz="1800">
              <a:latin typeface="Montserrat"/>
              <a:ea typeface="Montserrat"/>
              <a:cs typeface="Montserrat"/>
              <a:sym typeface="Montserrat"/>
            </a:endParaRPr>
          </a:p>
        </p:txBody>
      </p:sp>
      <p:sp>
        <p:nvSpPr>
          <p:cNvPr id="1326" name="Google Shape;1326;p101"/>
          <p:cNvSpPr/>
          <p:nvPr/>
        </p:nvSpPr>
        <p:spPr>
          <a:xfrm>
            <a:off x="16929473" y="6536999"/>
            <a:ext cx="3447300" cy="642000"/>
          </a:xfrm>
          <a:prstGeom prst="roundRect">
            <a:avLst>
              <a:gd fmla="val 4202" name="adj"/>
            </a:avLst>
          </a:prstGeom>
          <a:solidFill>
            <a:srgbClr val="FFFFFF"/>
          </a:solidFill>
          <a:ln cap="flat" cmpd="sng" w="19050">
            <a:solidFill>
              <a:srgbClr val="040531"/>
            </a:solidFill>
            <a:prstDash val="dash"/>
            <a:round/>
            <a:headEnd len="sm" w="sm" type="none"/>
            <a:tailEnd len="sm" w="sm" type="none"/>
          </a:ln>
        </p:spPr>
        <p:txBody>
          <a:bodyPr anchorCtr="0" anchor="ctr" bIns="155425" lIns="155425" spcFirstLastPara="1" rIns="155425" wrap="square" tIns="155425">
            <a:noAutofit/>
          </a:bodyPr>
          <a:lstStyle/>
          <a:p>
            <a:pPr indent="0" lvl="0" marL="0" rtl="0" algn="ctr">
              <a:spcBef>
                <a:spcPts val="0"/>
              </a:spcBef>
              <a:spcAft>
                <a:spcPts val="0"/>
              </a:spcAft>
              <a:buNone/>
            </a:pPr>
            <a:r>
              <a:rPr lang="en" sz="1900">
                <a:solidFill>
                  <a:srgbClr val="040531"/>
                </a:solidFill>
                <a:latin typeface="Montserrat SemiBold"/>
                <a:ea typeface="Montserrat SemiBold"/>
                <a:cs typeface="Montserrat SemiBold"/>
                <a:sym typeface="Montserrat SemiBold"/>
              </a:rPr>
              <a:t>Consumer</a:t>
            </a:r>
            <a:endParaRPr sz="1900">
              <a:solidFill>
                <a:srgbClr val="040531"/>
              </a:solidFill>
              <a:latin typeface="Montserrat SemiBold"/>
              <a:ea typeface="Montserrat SemiBold"/>
              <a:cs typeface="Montserrat SemiBold"/>
              <a:sym typeface="Montserrat SemiBold"/>
            </a:endParaRPr>
          </a:p>
        </p:txBody>
      </p:sp>
      <p:sp>
        <p:nvSpPr>
          <p:cNvPr id="1327" name="Google Shape;1327;p101"/>
          <p:cNvSpPr/>
          <p:nvPr/>
        </p:nvSpPr>
        <p:spPr>
          <a:xfrm>
            <a:off x="4007223" y="6537001"/>
            <a:ext cx="3447300" cy="642000"/>
          </a:xfrm>
          <a:prstGeom prst="roundRect">
            <a:avLst>
              <a:gd fmla="val 4202" name="adj"/>
            </a:avLst>
          </a:prstGeom>
          <a:solidFill>
            <a:srgbClr val="FFFFFF"/>
          </a:solidFill>
          <a:ln cap="flat" cmpd="sng" w="19050">
            <a:solidFill>
              <a:srgbClr val="040531"/>
            </a:solidFill>
            <a:prstDash val="dash"/>
            <a:round/>
            <a:headEnd len="sm" w="sm" type="none"/>
            <a:tailEnd len="sm" w="sm" type="none"/>
          </a:ln>
        </p:spPr>
        <p:txBody>
          <a:bodyPr anchorCtr="0" anchor="ctr" bIns="155425" lIns="155425" spcFirstLastPara="1" rIns="155425" wrap="square" tIns="155425">
            <a:noAutofit/>
          </a:bodyPr>
          <a:lstStyle/>
          <a:p>
            <a:pPr indent="0" lvl="0" marL="0" rtl="0" algn="ctr">
              <a:spcBef>
                <a:spcPts val="0"/>
              </a:spcBef>
              <a:spcAft>
                <a:spcPts val="0"/>
              </a:spcAft>
              <a:buNone/>
            </a:pPr>
            <a:r>
              <a:rPr lang="en" sz="1900">
                <a:solidFill>
                  <a:srgbClr val="040531"/>
                </a:solidFill>
                <a:latin typeface="Montserrat SemiBold"/>
                <a:ea typeface="Montserrat SemiBold"/>
                <a:cs typeface="Montserrat SemiBold"/>
                <a:sym typeface="Montserrat SemiBold"/>
              </a:rPr>
              <a:t>Producer</a:t>
            </a:r>
            <a:endParaRPr sz="1900">
              <a:solidFill>
                <a:srgbClr val="040531"/>
              </a:solidFill>
              <a:latin typeface="Montserrat SemiBold"/>
              <a:ea typeface="Montserrat SemiBold"/>
              <a:cs typeface="Montserrat SemiBold"/>
              <a:sym typeface="Montserrat SemiBold"/>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1" name="Shape 1331"/>
        <p:cNvGrpSpPr/>
        <p:nvPr/>
      </p:nvGrpSpPr>
      <p:grpSpPr>
        <a:xfrm>
          <a:off x="0" y="0"/>
          <a:ext cx="0" cy="0"/>
          <a:chOff x="0" y="0"/>
          <a:chExt cx="0" cy="0"/>
        </a:xfrm>
      </p:grpSpPr>
      <p:sp>
        <p:nvSpPr>
          <p:cNvPr id="1332" name="Google Shape;1332;p102"/>
          <p:cNvSpPr txBox="1"/>
          <p:nvPr/>
        </p:nvSpPr>
        <p:spPr>
          <a:xfrm>
            <a:off x="3509075" y="2901675"/>
            <a:ext cx="17296800" cy="7805700"/>
          </a:xfrm>
          <a:prstGeom prst="rect">
            <a:avLst/>
          </a:prstGeom>
          <a:solidFill>
            <a:srgbClr val="FFFFFF"/>
          </a:solidFill>
          <a:ln>
            <a:noFill/>
          </a:ln>
          <a:effectLst>
            <a:outerShdw blurRad="671513" rotWithShape="0" algn="bl" dir="5460000" dist="266700">
              <a:srgbClr val="000000">
                <a:alpha val="15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2900">
              <a:solidFill>
                <a:srgbClr val="040531"/>
              </a:solidFill>
              <a:latin typeface="Montserrat"/>
              <a:ea typeface="Montserrat"/>
              <a:cs typeface="Montserrat"/>
              <a:sym typeface="Montserrat"/>
            </a:endParaRPr>
          </a:p>
        </p:txBody>
      </p:sp>
      <p:sp>
        <p:nvSpPr>
          <p:cNvPr id="1333" name="Google Shape;1333;p102"/>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End-to-End Encryption</a:t>
            </a:r>
            <a:endParaRPr/>
          </a:p>
        </p:txBody>
      </p:sp>
      <p:sp>
        <p:nvSpPr>
          <p:cNvPr id="1334" name="Google Shape;1334;p102"/>
          <p:cNvSpPr/>
          <p:nvPr/>
        </p:nvSpPr>
        <p:spPr>
          <a:xfrm>
            <a:off x="10154550" y="6012154"/>
            <a:ext cx="4074900" cy="1691700"/>
          </a:xfrm>
          <a:prstGeom prst="roundRect">
            <a:avLst>
              <a:gd fmla="val 4202" name="adj"/>
            </a:avLst>
          </a:prstGeom>
          <a:solidFill>
            <a:srgbClr val="F4FCFF"/>
          </a:solidFill>
          <a:ln cap="flat" cmpd="sng" w="19050">
            <a:solidFill>
              <a:srgbClr val="040531"/>
            </a:solidFill>
            <a:prstDash val="solid"/>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40531"/>
              </a:solidFill>
              <a:latin typeface="Montserrat SemiBold"/>
              <a:ea typeface="Montserrat SemiBold"/>
              <a:cs typeface="Montserrat SemiBold"/>
              <a:sym typeface="Montserrat SemiBold"/>
            </a:endParaRPr>
          </a:p>
        </p:txBody>
      </p:sp>
      <p:grpSp>
        <p:nvGrpSpPr>
          <p:cNvPr id="1335" name="Google Shape;1335;p102"/>
          <p:cNvGrpSpPr/>
          <p:nvPr/>
        </p:nvGrpSpPr>
        <p:grpSpPr>
          <a:xfrm>
            <a:off x="11385103" y="6153355"/>
            <a:ext cx="1613814" cy="554100"/>
            <a:chOff x="16458078" y="5307555"/>
            <a:chExt cx="1613814" cy="554100"/>
          </a:xfrm>
        </p:grpSpPr>
        <p:pic>
          <p:nvPicPr>
            <p:cNvPr id="1336" name="Google Shape;1336;p102"/>
            <p:cNvPicPr preferRelativeResize="0"/>
            <p:nvPr/>
          </p:nvPicPr>
          <p:blipFill>
            <a:blip r:embed="rId3">
              <a:alphaModFix/>
            </a:blip>
            <a:stretch>
              <a:fillRect/>
            </a:stretch>
          </p:blipFill>
          <p:spPr>
            <a:xfrm>
              <a:off x="16458078" y="5310279"/>
              <a:ext cx="333710" cy="548640"/>
            </a:xfrm>
            <a:prstGeom prst="rect">
              <a:avLst/>
            </a:prstGeom>
            <a:noFill/>
            <a:ln>
              <a:noFill/>
            </a:ln>
          </p:spPr>
        </p:pic>
        <p:sp>
          <p:nvSpPr>
            <p:cNvPr id="1337" name="Google Shape;1337;p102"/>
            <p:cNvSpPr txBox="1"/>
            <p:nvPr/>
          </p:nvSpPr>
          <p:spPr>
            <a:xfrm>
              <a:off x="16791793" y="5307555"/>
              <a:ext cx="12801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rgbClr val="040531"/>
                  </a:solidFill>
                  <a:latin typeface="Montserrat"/>
                  <a:ea typeface="Montserrat"/>
                  <a:cs typeface="Montserrat"/>
                  <a:sym typeface="Montserrat"/>
                </a:rPr>
                <a:t>Broker</a:t>
              </a:r>
              <a:endParaRPr sz="2400">
                <a:solidFill>
                  <a:srgbClr val="040531"/>
                </a:solidFill>
                <a:latin typeface="Montserrat"/>
                <a:ea typeface="Montserrat"/>
                <a:cs typeface="Montserrat"/>
                <a:sym typeface="Montserrat"/>
              </a:endParaRPr>
            </a:p>
          </p:txBody>
        </p:sp>
      </p:grpSp>
      <p:graphicFrame>
        <p:nvGraphicFramePr>
          <p:cNvPr id="1338" name="Google Shape;1338;p102"/>
          <p:cNvGraphicFramePr/>
          <p:nvPr/>
        </p:nvGraphicFramePr>
        <p:xfrm>
          <a:off x="10788817" y="7012891"/>
          <a:ext cx="3000000" cy="3000000"/>
        </p:xfrm>
        <a:graphic>
          <a:graphicData uri="http://schemas.openxmlformats.org/drawingml/2006/table">
            <a:tbl>
              <a:tblPr>
                <a:noFill/>
                <a:tableStyleId>{EA0244BF-E6FA-402A-A201-DCD0D4480055}</a:tableStyleId>
              </a:tblPr>
              <a:tblGrid>
                <a:gridCol w="488300"/>
                <a:gridCol w="488300"/>
                <a:gridCol w="488300"/>
                <a:gridCol w="488300"/>
                <a:gridCol w="488300"/>
              </a:tblGrid>
              <a:tr h="396250">
                <a:tc>
                  <a:txBody>
                    <a:bodyPr/>
                    <a:lstStyle/>
                    <a:p>
                      <a:pPr indent="0" lvl="0" marL="0" rtl="0" algn="ctr">
                        <a:spcBef>
                          <a:spcPts val="0"/>
                        </a:spcBef>
                        <a:spcAft>
                          <a:spcPts val="0"/>
                        </a:spcAft>
                        <a:buNone/>
                      </a:pPr>
                      <a:r>
                        <a:t/>
                      </a:r>
                      <a:endParaRPr b="1" sz="1500">
                        <a:solidFill>
                          <a:srgbClr val="FFFFFF"/>
                        </a:solidFill>
                        <a:latin typeface="Montserrat"/>
                        <a:ea typeface="Montserrat"/>
                        <a:cs typeface="Montserrat"/>
                        <a:sym typeface="Montserrat"/>
                      </a:endParaRPr>
                    </a:p>
                  </a:txBody>
                  <a:tcPr marT="0" marB="0" marR="0" marL="0" anchor="ctr">
                    <a:lnL cap="flat" cmpd="sng" w="28575">
                      <a:solidFill>
                        <a:srgbClr val="CCCCCC"/>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solidFill>
                      <a:srgbClr val="38CCED"/>
                    </a:solidFill>
                  </a:tcPr>
                </a:tc>
                <a:tc>
                  <a:txBody>
                    <a:bodyPr/>
                    <a:lstStyle/>
                    <a:p>
                      <a:pPr indent="0" lvl="0" marL="0" rtl="0" algn="ctr">
                        <a:spcBef>
                          <a:spcPts val="0"/>
                        </a:spcBef>
                        <a:spcAft>
                          <a:spcPts val="0"/>
                        </a:spcAft>
                        <a:buNone/>
                      </a:pPr>
                      <a:r>
                        <a:t/>
                      </a:r>
                      <a:endParaRPr sz="800"/>
                    </a:p>
                  </a:txBody>
                  <a:tcPr marT="0" marB="0" marR="0" marL="0" anchor="ctr">
                    <a:lnL cap="flat" cmpd="sng" w="28575">
                      <a:solidFill>
                        <a:srgbClr val="CCCCCC"/>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800"/>
                    </a:p>
                  </a:txBody>
                  <a:tcPr marT="0" marB="0" marR="0" marL="0" anchor="ctr">
                    <a:lnL cap="flat" cmpd="sng" w="28575">
                      <a:solidFill>
                        <a:srgbClr val="CCCCCC"/>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800"/>
                    </a:p>
                  </a:txBody>
                  <a:tcPr marT="0" marB="0" marR="0" marL="0" anchor="ctr">
                    <a:lnL cap="flat" cmpd="sng" w="28575">
                      <a:solidFill>
                        <a:srgbClr val="CCCCCC"/>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800"/>
                    </a:p>
                  </a:txBody>
                  <a:tcPr marT="0" marB="0" marR="0" marL="0" anchor="ctr">
                    <a:lnL cap="flat" cmpd="sng" w="28575">
                      <a:solidFill>
                        <a:srgbClr val="CCCCCC"/>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solidFill>
                      <a:srgbClr val="FFFFFF"/>
                    </a:solidFill>
                  </a:tcPr>
                </a:tc>
              </a:tr>
            </a:tbl>
          </a:graphicData>
        </a:graphic>
      </p:graphicFrame>
      <p:sp>
        <p:nvSpPr>
          <p:cNvPr id="1339" name="Google Shape;1339;p102"/>
          <p:cNvSpPr txBox="1"/>
          <p:nvPr/>
        </p:nvSpPr>
        <p:spPr>
          <a:xfrm>
            <a:off x="13226694" y="6985459"/>
            <a:ext cx="545400" cy="41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Montserrat"/>
                <a:ea typeface="Montserrat"/>
                <a:cs typeface="Montserrat"/>
                <a:sym typeface="Montserrat"/>
              </a:rPr>
              <a:t>P0</a:t>
            </a:r>
            <a:endParaRPr sz="1800">
              <a:latin typeface="Montserrat"/>
              <a:ea typeface="Montserrat"/>
              <a:cs typeface="Montserrat"/>
              <a:sym typeface="Montserrat"/>
            </a:endParaRPr>
          </a:p>
        </p:txBody>
      </p:sp>
      <p:sp>
        <p:nvSpPr>
          <p:cNvPr id="1340" name="Google Shape;1340;p102"/>
          <p:cNvSpPr/>
          <p:nvPr/>
        </p:nvSpPr>
        <p:spPr>
          <a:xfrm>
            <a:off x="16929473" y="6536999"/>
            <a:ext cx="3447300" cy="642000"/>
          </a:xfrm>
          <a:prstGeom prst="roundRect">
            <a:avLst>
              <a:gd fmla="val 4202" name="adj"/>
            </a:avLst>
          </a:prstGeom>
          <a:solidFill>
            <a:srgbClr val="FFFFFF"/>
          </a:solidFill>
          <a:ln cap="flat" cmpd="sng" w="19050">
            <a:solidFill>
              <a:srgbClr val="040531"/>
            </a:solidFill>
            <a:prstDash val="dash"/>
            <a:round/>
            <a:headEnd len="sm" w="sm" type="none"/>
            <a:tailEnd len="sm" w="sm" type="none"/>
          </a:ln>
        </p:spPr>
        <p:txBody>
          <a:bodyPr anchorCtr="0" anchor="ctr" bIns="155425" lIns="155425" spcFirstLastPara="1" rIns="155425" wrap="square" tIns="155425">
            <a:noAutofit/>
          </a:bodyPr>
          <a:lstStyle/>
          <a:p>
            <a:pPr indent="0" lvl="0" marL="0" rtl="0" algn="ctr">
              <a:spcBef>
                <a:spcPts val="0"/>
              </a:spcBef>
              <a:spcAft>
                <a:spcPts val="0"/>
              </a:spcAft>
              <a:buNone/>
            </a:pPr>
            <a:r>
              <a:rPr lang="en" sz="1900">
                <a:solidFill>
                  <a:srgbClr val="040531"/>
                </a:solidFill>
                <a:latin typeface="Montserrat SemiBold"/>
                <a:ea typeface="Montserrat SemiBold"/>
                <a:cs typeface="Montserrat SemiBold"/>
                <a:sym typeface="Montserrat SemiBold"/>
              </a:rPr>
              <a:t>Consumer</a:t>
            </a:r>
            <a:endParaRPr sz="1900">
              <a:solidFill>
                <a:srgbClr val="040531"/>
              </a:solidFill>
              <a:latin typeface="Montserrat SemiBold"/>
              <a:ea typeface="Montserrat SemiBold"/>
              <a:cs typeface="Montserrat SemiBold"/>
              <a:sym typeface="Montserrat SemiBold"/>
            </a:endParaRPr>
          </a:p>
        </p:txBody>
      </p:sp>
      <p:sp>
        <p:nvSpPr>
          <p:cNvPr id="1341" name="Google Shape;1341;p102"/>
          <p:cNvSpPr/>
          <p:nvPr/>
        </p:nvSpPr>
        <p:spPr>
          <a:xfrm>
            <a:off x="4007223" y="6537001"/>
            <a:ext cx="3447300" cy="642000"/>
          </a:xfrm>
          <a:prstGeom prst="roundRect">
            <a:avLst>
              <a:gd fmla="val 4202" name="adj"/>
            </a:avLst>
          </a:prstGeom>
          <a:solidFill>
            <a:srgbClr val="FFFFFF"/>
          </a:solidFill>
          <a:ln cap="flat" cmpd="sng" w="19050">
            <a:solidFill>
              <a:srgbClr val="040531"/>
            </a:solidFill>
            <a:prstDash val="dash"/>
            <a:round/>
            <a:headEnd len="sm" w="sm" type="none"/>
            <a:tailEnd len="sm" w="sm" type="none"/>
          </a:ln>
        </p:spPr>
        <p:txBody>
          <a:bodyPr anchorCtr="0" anchor="ctr" bIns="155425" lIns="155425" spcFirstLastPara="1" rIns="155425" wrap="square" tIns="155425">
            <a:noAutofit/>
          </a:bodyPr>
          <a:lstStyle/>
          <a:p>
            <a:pPr indent="0" lvl="0" marL="0" rtl="0" algn="ctr">
              <a:spcBef>
                <a:spcPts val="0"/>
              </a:spcBef>
              <a:spcAft>
                <a:spcPts val="0"/>
              </a:spcAft>
              <a:buNone/>
            </a:pPr>
            <a:r>
              <a:rPr lang="en" sz="1900">
                <a:solidFill>
                  <a:srgbClr val="040531"/>
                </a:solidFill>
                <a:latin typeface="Montserrat SemiBold"/>
                <a:ea typeface="Montserrat SemiBold"/>
                <a:cs typeface="Montserrat SemiBold"/>
                <a:sym typeface="Montserrat SemiBold"/>
              </a:rPr>
              <a:t>Producer</a:t>
            </a:r>
            <a:endParaRPr sz="1900">
              <a:solidFill>
                <a:srgbClr val="040531"/>
              </a:solidFill>
              <a:latin typeface="Montserrat SemiBold"/>
              <a:ea typeface="Montserrat SemiBold"/>
              <a:cs typeface="Montserrat SemiBold"/>
              <a:sym typeface="Montserrat SemiBold"/>
            </a:endParaRPr>
          </a:p>
        </p:txBody>
      </p:sp>
      <p:pic>
        <p:nvPicPr>
          <p:cNvPr id="1342" name="Google Shape;1342;p102"/>
          <p:cNvPicPr preferRelativeResize="0"/>
          <p:nvPr/>
        </p:nvPicPr>
        <p:blipFill>
          <a:blip r:embed="rId4">
            <a:alphaModFix/>
          </a:blip>
          <a:stretch>
            <a:fillRect/>
          </a:stretch>
        </p:blipFill>
        <p:spPr>
          <a:xfrm>
            <a:off x="4007225" y="5749788"/>
            <a:ext cx="696775" cy="696775"/>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6" name="Shape 1346"/>
        <p:cNvGrpSpPr/>
        <p:nvPr/>
      </p:nvGrpSpPr>
      <p:grpSpPr>
        <a:xfrm>
          <a:off x="0" y="0"/>
          <a:ext cx="0" cy="0"/>
          <a:chOff x="0" y="0"/>
          <a:chExt cx="0" cy="0"/>
        </a:xfrm>
      </p:grpSpPr>
      <p:sp>
        <p:nvSpPr>
          <p:cNvPr id="1347" name="Google Shape;1347;p103"/>
          <p:cNvSpPr txBox="1"/>
          <p:nvPr/>
        </p:nvSpPr>
        <p:spPr>
          <a:xfrm>
            <a:off x="3509075" y="2901675"/>
            <a:ext cx="17296800" cy="7805700"/>
          </a:xfrm>
          <a:prstGeom prst="rect">
            <a:avLst/>
          </a:prstGeom>
          <a:solidFill>
            <a:srgbClr val="FFFFFF"/>
          </a:solidFill>
          <a:ln>
            <a:noFill/>
          </a:ln>
          <a:effectLst>
            <a:outerShdw blurRad="671513" rotWithShape="0" algn="bl" dir="5460000" dist="266700">
              <a:srgbClr val="000000">
                <a:alpha val="15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2900">
              <a:solidFill>
                <a:srgbClr val="040531"/>
              </a:solidFill>
              <a:latin typeface="Montserrat"/>
              <a:ea typeface="Montserrat"/>
              <a:cs typeface="Montserrat"/>
              <a:sym typeface="Montserrat"/>
            </a:endParaRPr>
          </a:p>
        </p:txBody>
      </p:sp>
      <p:sp>
        <p:nvSpPr>
          <p:cNvPr id="1348" name="Google Shape;1348;p103"/>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End-to-End Encryption</a:t>
            </a:r>
            <a:endParaRPr/>
          </a:p>
        </p:txBody>
      </p:sp>
      <p:sp>
        <p:nvSpPr>
          <p:cNvPr id="1349" name="Google Shape;1349;p103"/>
          <p:cNvSpPr/>
          <p:nvPr/>
        </p:nvSpPr>
        <p:spPr>
          <a:xfrm>
            <a:off x="10154550" y="6012154"/>
            <a:ext cx="4074900" cy="1691700"/>
          </a:xfrm>
          <a:prstGeom prst="roundRect">
            <a:avLst>
              <a:gd fmla="val 4202" name="adj"/>
            </a:avLst>
          </a:prstGeom>
          <a:solidFill>
            <a:srgbClr val="F4FCFF"/>
          </a:solidFill>
          <a:ln cap="flat" cmpd="sng" w="19050">
            <a:solidFill>
              <a:srgbClr val="040531"/>
            </a:solidFill>
            <a:prstDash val="solid"/>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40531"/>
              </a:solidFill>
              <a:latin typeface="Montserrat SemiBold"/>
              <a:ea typeface="Montserrat SemiBold"/>
              <a:cs typeface="Montserrat SemiBold"/>
              <a:sym typeface="Montserrat SemiBold"/>
            </a:endParaRPr>
          </a:p>
        </p:txBody>
      </p:sp>
      <p:grpSp>
        <p:nvGrpSpPr>
          <p:cNvPr id="1350" name="Google Shape;1350;p103"/>
          <p:cNvGrpSpPr/>
          <p:nvPr/>
        </p:nvGrpSpPr>
        <p:grpSpPr>
          <a:xfrm>
            <a:off x="11385103" y="6153355"/>
            <a:ext cx="1613814" cy="554100"/>
            <a:chOff x="16458078" y="5307555"/>
            <a:chExt cx="1613814" cy="554100"/>
          </a:xfrm>
        </p:grpSpPr>
        <p:pic>
          <p:nvPicPr>
            <p:cNvPr id="1351" name="Google Shape;1351;p103"/>
            <p:cNvPicPr preferRelativeResize="0"/>
            <p:nvPr/>
          </p:nvPicPr>
          <p:blipFill>
            <a:blip r:embed="rId3">
              <a:alphaModFix/>
            </a:blip>
            <a:stretch>
              <a:fillRect/>
            </a:stretch>
          </p:blipFill>
          <p:spPr>
            <a:xfrm>
              <a:off x="16458078" y="5310279"/>
              <a:ext cx="333710" cy="548640"/>
            </a:xfrm>
            <a:prstGeom prst="rect">
              <a:avLst/>
            </a:prstGeom>
            <a:noFill/>
            <a:ln>
              <a:noFill/>
            </a:ln>
          </p:spPr>
        </p:pic>
        <p:sp>
          <p:nvSpPr>
            <p:cNvPr id="1352" name="Google Shape;1352;p103"/>
            <p:cNvSpPr txBox="1"/>
            <p:nvPr/>
          </p:nvSpPr>
          <p:spPr>
            <a:xfrm>
              <a:off x="16791793" y="5307555"/>
              <a:ext cx="12801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rgbClr val="040531"/>
                  </a:solidFill>
                  <a:latin typeface="Montserrat"/>
                  <a:ea typeface="Montserrat"/>
                  <a:cs typeface="Montserrat"/>
                  <a:sym typeface="Montserrat"/>
                </a:rPr>
                <a:t>Broker</a:t>
              </a:r>
              <a:endParaRPr sz="2400">
                <a:solidFill>
                  <a:srgbClr val="040531"/>
                </a:solidFill>
                <a:latin typeface="Montserrat"/>
                <a:ea typeface="Montserrat"/>
                <a:cs typeface="Montserrat"/>
                <a:sym typeface="Montserrat"/>
              </a:endParaRPr>
            </a:p>
          </p:txBody>
        </p:sp>
      </p:grpSp>
      <p:graphicFrame>
        <p:nvGraphicFramePr>
          <p:cNvPr id="1353" name="Google Shape;1353;p103"/>
          <p:cNvGraphicFramePr/>
          <p:nvPr/>
        </p:nvGraphicFramePr>
        <p:xfrm>
          <a:off x="10788817" y="7012891"/>
          <a:ext cx="3000000" cy="3000000"/>
        </p:xfrm>
        <a:graphic>
          <a:graphicData uri="http://schemas.openxmlformats.org/drawingml/2006/table">
            <a:tbl>
              <a:tblPr>
                <a:noFill/>
                <a:tableStyleId>{EA0244BF-E6FA-402A-A201-DCD0D4480055}</a:tableStyleId>
              </a:tblPr>
              <a:tblGrid>
                <a:gridCol w="488300"/>
                <a:gridCol w="488300"/>
                <a:gridCol w="488300"/>
                <a:gridCol w="488300"/>
                <a:gridCol w="488300"/>
              </a:tblGrid>
              <a:tr h="396250">
                <a:tc>
                  <a:txBody>
                    <a:bodyPr/>
                    <a:lstStyle/>
                    <a:p>
                      <a:pPr indent="0" lvl="0" marL="0" rtl="0" algn="ctr">
                        <a:spcBef>
                          <a:spcPts val="0"/>
                        </a:spcBef>
                        <a:spcAft>
                          <a:spcPts val="0"/>
                        </a:spcAft>
                        <a:buNone/>
                      </a:pPr>
                      <a:r>
                        <a:t/>
                      </a:r>
                      <a:endParaRPr b="1" sz="1500">
                        <a:solidFill>
                          <a:srgbClr val="FFFFFF"/>
                        </a:solidFill>
                        <a:latin typeface="Montserrat"/>
                        <a:ea typeface="Montserrat"/>
                        <a:cs typeface="Montserrat"/>
                        <a:sym typeface="Montserrat"/>
                      </a:endParaRPr>
                    </a:p>
                  </a:txBody>
                  <a:tcPr marT="0" marB="0" marR="0" marL="0" anchor="ctr">
                    <a:lnL cap="flat" cmpd="sng" w="28575">
                      <a:solidFill>
                        <a:srgbClr val="CCCCCC"/>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solidFill>
                      <a:srgbClr val="38CCED"/>
                    </a:solidFill>
                  </a:tcPr>
                </a:tc>
                <a:tc>
                  <a:txBody>
                    <a:bodyPr/>
                    <a:lstStyle/>
                    <a:p>
                      <a:pPr indent="0" lvl="0" marL="0" rtl="0" algn="ctr">
                        <a:spcBef>
                          <a:spcPts val="0"/>
                        </a:spcBef>
                        <a:spcAft>
                          <a:spcPts val="0"/>
                        </a:spcAft>
                        <a:buNone/>
                      </a:pPr>
                      <a:r>
                        <a:t/>
                      </a:r>
                      <a:endParaRPr sz="800"/>
                    </a:p>
                  </a:txBody>
                  <a:tcPr marT="0" marB="0" marR="0" marL="0" anchor="ctr">
                    <a:lnL cap="flat" cmpd="sng" w="28575">
                      <a:solidFill>
                        <a:srgbClr val="CCCCCC"/>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800"/>
                    </a:p>
                  </a:txBody>
                  <a:tcPr marT="0" marB="0" marR="0" marL="0" anchor="ctr">
                    <a:lnL cap="flat" cmpd="sng" w="28575">
                      <a:solidFill>
                        <a:srgbClr val="CCCCCC"/>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800"/>
                    </a:p>
                  </a:txBody>
                  <a:tcPr marT="0" marB="0" marR="0" marL="0" anchor="ctr">
                    <a:lnL cap="flat" cmpd="sng" w="28575">
                      <a:solidFill>
                        <a:srgbClr val="CCCCCC"/>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800"/>
                    </a:p>
                  </a:txBody>
                  <a:tcPr marT="0" marB="0" marR="0" marL="0" anchor="ctr">
                    <a:lnL cap="flat" cmpd="sng" w="28575">
                      <a:solidFill>
                        <a:srgbClr val="CCCCCC"/>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solidFill>
                      <a:srgbClr val="FFFFFF"/>
                    </a:solidFill>
                  </a:tcPr>
                </a:tc>
              </a:tr>
            </a:tbl>
          </a:graphicData>
        </a:graphic>
      </p:graphicFrame>
      <p:sp>
        <p:nvSpPr>
          <p:cNvPr id="1354" name="Google Shape;1354;p103"/>
          <p:cNvSpPr txBox="1"/>
          <p:nvPr/>
        </p:nvSpPr>
        <p:spPr>
          <a:xfrm>
            <a:off x="13226694" y="6985459"/>
            <a:ext cx="545400" cy="41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Montserrat"/>
                <a:ea typeface="Montserrat"/>
                <a:cs typeface="Montserrat"/>
                <a:sym typeface="Montserrat"/>
              </a:rPr>
              <a:t>P0</a:t>
            </a:r>
            <a:endParaRPr sz="1800">
              <a:latin typeface="Montserrat"/>
              <a:ea typeface="Montserrat"/>
              <a:cs typeface="Montserrat"/>
              <a:sym typeface="Montserrat"/>
            </a:endParaRPr>
          </a:p>
        </p:txBody>
      </p:sp>
      <p:sp>
        <p:nvSpPr>
          <p:cNvPr id="1355" name="Google Shape;1355;p103"/>
          <p:cNvSpPr/>
          <p:nvPr/>
        </p:nvSpPr>
        <p:spPr>
          <a:xfrm>
            <a:off x="16929473" y="6536999"/>
            <a:ext cx="3447300" cy="642000"/>
          </a:xfrm>
          <a:prstGeom prst="roundRect">
            <a:avLst>
              <a:gd fmla="val 4202" name="adj"/>
            </a:avLst>
          </a:prstGeom>
          <a:solidFill>
            <a:srgbClr val="FFFFFF"/>
          </a:solidFill>
          <a:ln cap="flat" cmpd="sng" w="19050">
            <a:solidFill>
              <a:srgbClr val="040531"/>
            </a:solidFill>
            <a:prstDash val="dash"/>
            <a:round/>
            <a:headEnd len="sm" w="sm" type="none"/>
            <a:tailEnd len="sm" w="sm" type="none"/>
          </a:ln>
        </p:spPr>
        <p:txBody>
          <a:bodyPr anchorCtr="0" anchor="ctr" bIns="155425" lIns="155425" spcFirstLastPara="1" rIns="155425" wrap="square" tIns="155425">
            <a:noAutofit/>
          </a:bodyPr>
          <a:lstStyle/>
          <a:p>
            <a:pPr indent="0" lvl="0" marL="0" rtl="0" algn="ctr">
              <a:spcBef>
                <a:spcPts val="0"/>
              </a:spcBef>
              <a:spcAft>
                <a:spcPts val="0"/>
              </a:spcAft>
              <a:buNone/>
            </a:pPr>
            <a:r>
              <a:rPr lang="en" sz="1900">
                <a:solidFill>
                  <a:srgbClr val="040531"/>
                </a:solidFill>
                <a:latin typeface="Montserrat SemiBold"/>
                <a:ea typeface="Montserrat SemiBold"/>
                <a:cs typeface="Montserrat SemiBold"/>
                <a:sym typeface="Montserrat SemiBold"/>
              </a:rPr>
              <a:t>Consumer</a:t>
            </a:r>
            <a:endParaRPr sz="1900">
              <a:solidFill>
                <a:srgbClr val="040531"/>
              </a:solidFill>
              <a:latin typeface="Montserrat SemiBold"/>
              <a:ea typeface="Montserrat SemiBold"/>
              <a:cs typeface="Montserrat SemiBold"/>
              <a:sym typeface="Montserrat SemiBold"/>
            </a:endParaRPr>
          </a:p>
        </p:txBody>
      </p:sp>
      <p:sp>
        <p:nvSpPr>
          <p:cNvPr id="1356" name="Google Shape;1356;p103"/>
          <p:cNvSpPr/>
          <p:nvPr/>
        </p:nvSpPr>
        <p:spPr>
          <a:xfrm>
            <a:off x="4007223" y="6537001"/>
            <a:ext cx="3447300" cy="642000"/>
          </a:xfrm>
          <a:prstGeom prst="roundRect">
            <a:avLst>
              <a:gd fmla="val 4202" name="adj"/>
            </a:avLst>
          </a:prstGeom>
          <a:solidFill>
            <a:srgbClr val="FFFFFF"/>
          </a:solidFill>
          <a:ln cap="flat" cmpd="sng" w="19050">
            <a:solidFill>
              <a:srgbClr val="040531"/>
            </a:solidFill>
            <a:prstDash val="dash"/>
            <a:round/>
            <a:headEnd len="sm" w="sm" type="none"/>
            <a:tailEnd len="sm" w="sm" type="none"/>
          </a:ln>
        </p:spPr>
        <p:txBody>
          <a:bodyPr anchorCtr="0" anchor="ctr" bIns="155425" lIns="155425" spcFirstLastPara="1" rIns="155425" wrap="square" tIns="155425">
            <a:noAutofit/>
          </a:bodyPr>
          <a:lstStyle/>
          <a:p>
            <a:pPr indent="0" lvl="0" marL="0" rtl="0" algn="ctr">
              <a:spcBef>
                <a:spcPts val="0"/>
              </a:spcBef>
              <a:spcAft>
                <a:spcPts val="0"/>
              </a:spcAft>
              <a:buNone/>
            </a:pPr>
            <a:r>
              <a:rPr lang="en" sz="1900">
                <a:solidFill>
                  <a:srgbClr val="040531"/>
                </a:solidFill>
                <a:latin typeface="Montserrat SemiBold"/>
                <a:ea typeface="Montserrat SemiBold"/>
                <a:cs typeface="Montserrat SemiBold"/>
                <a:sym typeface="Montserrat SemiBold"/>
              </a:rPr>
              <a:t>Producer</a:t>
            </a:r>
            <a:endParaRPr sz="1900">
              <a:solidFill>
                <a:srgbClr val="040531"/>
              </a:solidFill>
              <a:latin typeface="Montserrat SemiBold"/>
              <a:ea typeface="Montserrat SemiBold"/>
              <a:cs typeface="Montserrat SemiBold"/>
              <a:sym typeface="Montserrat SemiBold"/>
            </a:endParaRPr>
          </a:p>
        </p:txBody>
      </p:sp>
      <p:pic>
        <p:nvPicPr>
          <p:cNvPr id="1357" name="Google Shape;1357;p103"/>
          <p:cNvPicPr preferRelativeResize="0"/>
          <p:nvPr/>
        </p:nvPicPr>
        <p:blipFill>
          <a:blip r:embed="rId4">
            <a:alphaModFix/>
          </a:blip>
          <a:stretch>
            <a:fillRect/>
          </a:stretch>
        </p:blipFill>
        <p:spPr>
          <a:xfrm>
            <a:off x="4007225" y="5749788"/>
            <a:ext cx="696775" cy="696775"/>
          </a:xfrm>
          <a:prstGeom prst="rect">
            <a:avLst/>
          </a:prstGeom>
          <a:noFill/>
          <a:ln>
            <a:noFill/>
          </a:ln>
        </p:spPr>
      </p:pic>
      <p:grpSp>
        <p:nvGrpSpPr>
          <p:cNvPr id="1358" name="Google Shape;1358;p103"/>
          <p:cNvGrpSpPr/>
          <p:nvPr/>
        </p:nvGrpSpPr>
        <p:grpSpPr>
          <a:xfrm>
            <a:off x="7527001" y="6537000"/>
            <a:ext cx="2441400" cy="642000"/>
            <a:chOff x="7527001" y="6537000"/>
            <a:chExt cx="2441400" cy="642000"/>
          </a:xfrm>
        </p:grpSpPr>
        <p:sp>
          <p:nvSpPr>
            <p:cNvPr id="1359" name="Google Shape;1359;p103"/>
            <p:cNvSpPr/>
            <p:nvPr/>
          </p:nvSpPr>
          <p:spPr>
            <a:xfrm>
              <a:off x="7527001" y="6537000"/>
              <a:ext cx="2441400" cy="642000"/>
            </a:xfrm>
            <a:prstGeom prst="roundRect">
              <a:avLst>
                <a:gd fmla="val 4202" name="adj"/>
              </a:avLst>
            </a:prstGeom>
            <a:noFill/>
            <a:ln>
              <a:noFill/>
            </a:ln>
          </p:spPr>
          <p:txBody>
            <a:bodyPr anchorCtr="0" anchor="ctr" bIns="155425" lIns="155425" spcFirstLastPara="1" rIns="155425" wrap="square" tIns="155425">
              <a:noAutofit/>
            </a:bodyPr>
            <a:lstStyle/>
            <a:p>
              <a:pPr indent="0" lvl="0" marL="0" rtl="0" algn="ctr">
                <a:spcBef>
                  <a:spcPts val="0"/>
                </a:spcBef>
                <a:spcAft>
                  <a:spcPts val="0"/>
                </a:spcAft>
                <a:buNone/>
              </a:pPr>
              <a:r>
                <a:rPr lang="en" sz="1900">
                  <a:solidFill>
                    <a:srgbClr val="040531"/>
                  </a:solidFill>
                  <a:latin typeface="Montserrat SemiBold"/>
                  <a:ea typeface="Montserrat SemiBold"/>
                  <a:cs typeface="Montserrat SemiBold"/>
                  <a:sym typeface="Montserrat SemiBold"/>
                </a:rPr>
                <a:t>01010101010</a:t>
              </a:r>
              <a:endParaRPr sz="1900">
                <a:solidFill>
                  <a:srgbClr val="040531"/>
                </a:solidFill>
                <a:latin typeface="Montserrat SemiBold"/>
                <a:ea typeface="Montserrat SemiBold"/>
                <a:cs typeface="Montserrat SemiBold"/>
                <a:sym typeface="Montserrat SemiBold"/>
              </a:endParaRPr>
            </a:p>
          </p:txBody>
        </p:sp>
        <p:cxnSp>
          <p:nvCxnSpPr>
            <p:cNvPr id="1360" name="Google Shape;1360;p103"/>
            <p:cNvCxnSpPr/>
            <p:nvPr/>
          </p:nvCxnSpPr>
          <p:spPr>
            <a:xfrm>
              <a:off x="7895688" y="7104113"/>
              <a:ext cx="1817700" cy="600"/>
            </a:xfrm>
            <a:prstGeom prst="straightConnector1">
              <a:avLst/>
            </a:prstGeom>
            <a:noFill/>
            <a:ln cap="flat" cmpd="sng" w="38100">
              <a:solidFill>
                <a:schemeClr val="dk1"/>
              </a:solidFill>
              <a:prstDash val="solid"/>
              <a:round/>
              <a:headEnd len="med" w="med" type="none"/>
              <a:tailEnd len="med" w="med" type="triangle"/>
            </a:ln>
          </p:spPr>
        </p:cxnSp>
      </p:gr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4" name="Shape 1364"/>
        <p:cNvGrpSpPr/>
        <p:nvPr/>
      </p:nvGrpSpPr>
      <p:grpSpPr>
        <a:xfrm>
          <a:off x="0" y="0"/>
          <a:ext cx="0" cy="0"/>
          <a:chOff x="0" y="0"/>
          <a:chExt cx="0" cy="0"/>
        </a:xfrm>
      </p:grpSpPr>
      <p:sp>
        <p:nvSpPr>
          <p:cNvPr id="1365" name="Google Shape;1365;p104"/>
          <p:cNvSpPr txBox="1"/>
          <p:nvPr/>
        </p:nvSpPr>
        <p:spPr>
          <a:xfrm>
            <a:off x="3509075" y="2901675"/>
            <a:ext cx="17296800" cy="7805700"/>
          </a:xfrm>
          <a:prstGeom prst="rect">
            <a:avLst/>
          </a:prstGeom>
          <a:solidFill>
            <a:srgbClr val="FFFFFF"/>
          </a:solidFill>
          <a:ln>
            <a:noFill/>
          </a:ln>
          <a:effectLst>
            <a:outerShdw blurRad="671513" rotWithShape="0" algn="bl" dir="5460000" dist="266700">
              <a:srgbClr val="000000">
                <a:alpha val="15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2900">
              <a:solidFill>
                <a:srgbClr val="040531"/>
              </a:solidFill>
              <a:latin typeface="Montserrat"/>
              <a:ea typeface="Montserrat"/>
              <a:cs typeface="Montserrat"/>
              <a:sym typeface="Montserrat"/>
            </a:endParaRPr>
          </a:p>
        </p:txBody>
      </p:sp>
      <p:sp>
        <p:nvSpPr>
          <p:cNvPr id="1366" name="Google Shape;1366;p104"/>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End-to-End Encryption</a:t>
            </a:r>
            <a:endParaRPr/>
          </a:p>
        </p:txBody>
      </p:sp>
      <p:sp>
        <p:nvSpPr>
          <p:cNvPr id="1367" name="Google Shape;1367;p104"/>
          <p:cNvSpPr/>
          <p:nvPr/>
        </p:nvSpPr>
        <p:spPr>
          <a:xfrm>
            <a:off x="10154550" y="6012154"/>
            <a:ext cx="4074900" cy="1691700"/>
          </a:xfrm>
          <a:prstGeom prst="roundRect">
            <a:avLst>
              <a:gd fmla="val 4202" name="adj"/>
            </a:avLst>
          </a:prstGeom>
          <a:solidFill>
            <a:srgbClr val="F4FCFF"/>
          </a:solidFill>
          <a:ln cap="flat" cmpd="sng" w="19050">
            <a:solidFill>
              <a:srgbClr val="040531"/>
            </a:solidFill>
            <a:prstDash val="solid"/>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40531"/>
              </a:solidFill>
              <a:latin typeface="Montserrat SemiBold"/>
              <a:ea typeface="Montserrat SemiBold"/>
              <a:cs typeface="Montserrat SemiBold"/>
              <a:sym typeface="Montserrat SemiBold"/>
            </a:endParaRPr>
          </a:p>
        </p:txBody>
      </p:sp>
      <p:grpSp>
        <p:nvGrpSpPr>
          <p:cNvPr id="1368" name="Google Shape;1368;p104"/>
          <p:cNvGrpSpPr/>
          <p:nvPr/>
        </p:nvGrpSpPr>
        <p:grpSpPr>
          <a:xfrm>
            <a:off x="11385103" y="6153355"/>
            <a:ext cx="1613814" cy="554100"/>
            <a:chOff x="16458078" y="5307555"/>
            <a:chExt cx="1613814" cy="554100"/>
          </a:xfrm>
        </p:grpSpPr>
        <p:pic>
          <p:nvPicPr>
            <p:cNvPr id="1369" name="Google Shape;1369;p104"/>
            <p:cNvPicPr preferRelativeResize="0"/>
            <p:nvPr/>
          </p:nvPicPr>
          <p:blipFill>
            <a:blip r:embed="rId3">
              <a:alphaModFix/>
            </a:blip>
            <a:stretch>
              <a:fillRect/>
            </a:stretch>
          </p:blipFill>
          <p:spPr>
            <a:xfrm>
              <a:off x="16458078" y="5310279"/>
              <a:ext cx="333710" cy="548640"/>
            </a:xfrm>
            <a:prstGeom prst="rect">
              <a:avLst/>
            </a:prstGeom>
            <a:noFill/>
            <a:ln>
              <a:noFill/>
            </a:ln>
          </p:spPr>
        </p:pic>
        <p:sp>
          <p:nvSpPr>
            <p:cNvPr id="1370" name="Google Shape;1370;p104"/>
            <p:cNvSpPr txBox="1"/>
            <p:nvPr/>
          </p:nvSpPr>
          <p:spPr>
            <a:xfrm>
              <a:off x="16791793" y="5307555"/>
              <a:ext cx="12801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rgbClr val="040531"/>
                  </a:solidFill>
                  <a:latin typeface="Montserrat"/>
                  <a:ea typeface="Montserrat"/>
                  <a:cs typeface="Montserrat"/>
                  <a:sym typeface="Montserrat"/>
                </a:rPr>
                <a:t>Broker</a:t>
              </a:r>
              <a:endParaRPr sz="2400">
                <a:solidFill>
                  <a:srgbClr val="040531"/>
                </a:solidFill>
                <a:latin typeface="Montserrat"/>
                <a:ea typeface="Montserrat"/>
                <a:cs typeface="Montserrat"/>
                <a:sym typeface="Montserrat"/>
              </a:endParaRPr>
            </a:p>
          </p:txBody>
        </p:sp>
      </p:grpSp>
      <p:graphicFrame>
        <p:nvGraphicFramePr>
          <p:cNvPr id="1371" name="Google Shape;1371;p104"/>
          <p:cNvGraphicFramePr/>
          <p:nvPr/>
        </p:nvGraphicFramePr>
        <p:xfrm>
          <a:off x="10788817" y="7012891"/>
          <a:ext cx="3000000" cy="3000000"/>
        </p:xfrm>
        <a:graphic>
          <a:graphicData uri="http://schemas.openxmlformats.org/drawingml/2006/table">
            <a:tbl>
              <a:tblPr>
                <a:noFill/>
                <a:tableStyleId>{EA0244BF-E6FA-402A-A201-DCD0D4480055}</a:tableStyleId>
              </a:tblPr>
              <a:tblGrid>
                <a:gridCol w="488300"/>
                <a:gridCol w="488300"/>
                <a:gridCol w="488300"/>
                <a:gridCol w="488300"/>
                <a:gridCol w="488300"/>
              </a:tblGrid>
              <a:tr h="396250">
                <a:tc>
                  <a:txBody>
                    <a:bodyPr/>
                    <a:lstStyle/>
                    <a:p>
                      <a:pPr indent="0" lvl="0" marL="0" rtl="0" algn="ctr">
                        <a:spcBef>
                          <a:spcPts val="0"/>
                        </a:spcBef>
                        <a:spcAft>
                          <a:spcPts val="0"/>
                        </a:spcAft>
                        <a:buNone/>
                      </a:pPr>
                      <a:r>
                        <a:t/>
                      </a:r>
                      <a:endParaRPr b="1" sz="1500">
                        <a:solidFill>
                          <a:srgbClr val="FFFFFF"/>
                        </a:solidFill>
                        <a:latin typeface="Montserrat"/>
                        <a:ea typeface="Montserrat"/>
                        <a:cs typeface="Montserrat"/>
                        <a:sym typeface="Montserrat"/>
                      </a:endParaRPr>
                    </a:p>
                  </a:txBody>
                  <a:tcPr marT="0" marB="0" marR="0" marL="0" anchor="ctr">
                    <a:lnL cap="flat" cmpd="sng" w="28575">
                      <a:solidFill>
                        <a:srgbClr val="CCCCCC"/>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solidFill>
                      <a:srgbClr val="38CCED"/>
                    </a:solidFill>
                  </a:tcPr>
                </a:tc>
                <a:tc>
                  <a:txBody>
                    <a:bodyPr/>
                    <a:lstStyle/>
                    <a:p>
                      <a:pPr indent="0" lvl="0" marL="0" rtl="0" algn="ctr">
                        <a:spcBef>
                          <a:spcPts val="0"/>
                        </a:spcBef>
                        <a:spcAft>
                          <a:spcPts val="0"/>
                        </a:spcAft>
                        <a:buNone/>
                      </a:pPr>
                      <a:r>
                        <a:t/>
                      </a:r>
                      <a:endParaRPr sz="800"/>
                    </a:p>
                  </a:txBody>
                  <a:tcPr marT="0" marB="0" marR="0" marL="0" anchor="ctr">
                    <a:lnL cap="flat" cmpd="sng" w="28575">
                      <a:solidFill>
                        <a:srgbClr val="CCCCCC"/>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800"/>
                    </a:p>
                  </a:txBody>
                  <a:tcPr marT="0" marB="0" marR="0" marL="0" anchor="ctr">
                    <a:lnL cap="flat" cmpd="sng" w="28575">
                      <a:solidFill>
                        <a:srgbClr val="CCCCCC"/>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800"/>
                    </a:p>
                  </a:txBody>
                  <a:tcPr marT="0" marB="0" marR="0" marL="0" anchor="ctr">
                    <a:lnL cap="flat" cmpd="sng" w="28575">
                      <a:solidFill>
                        <a:srgbClr val="CCCCCC"/>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800"/>
                    </a:p>
                  </a:txBody>
                  <a:tcPr marT="0" marB="0" marR="0" marL="0" anchor="ctr">
                    <a:lnL cap="flat" cmpd="sng" w="28575">
                      <a:solidFill>
                        <a:srgbClr val="CCCCCC"/>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solidFill>
                      <a:srgbClr val="FFFFFF"/>
                    </a:solidFill>
                  </a:tcPr>
                </a:tc>
              </a:tr>
            </a:tbl>
          </a:graphicData>
        </a:graphic>
      </p:graphicFrame>
      <p:sp>
        <p:nvSpPr>
          <p:cNvPr id="1372" name="Google Shape;1372;p104"/>
          <p:cNvSpPr txBox="1"/>
          <p:nvPr/>
        </p:nvSpPr>
        <p:spPr>
          <a:xfrm>
            <a:off x="13226694" y="6985459"/>
            <a:ext cx="545400" cy="41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Montserrat"/>
                <a:ea typeface="Montserrat"/>
                <a:cs typeface="Montserrat"/>
                <a:sym typeface="Montserrat"/>
              </a:rPr>
              <a:t>P0</a:t>
            </a:r>
            <a:endParaRPr sz="1800">
              <a:latin typeface="Montserrat"/>
              <a:ea typeface="Montserrat"/>
              <a:cs typeface="Montserrat"/>
              <a:sym typeface="Montserrat"/>
            </a:endParaRPr>
          </a:p>
        </p:txBody>
      </p:sp>
      <p:sp>
        <p:nvSpPr>
          <p:cNvPr id="1373" name="Google Shape;1373;p104"/>
          <p:cNvSpPr/>
          <p:nvPr/>
        </p:nvSpPr>
        <p:spPr>
          <a:xfrm>
            <a:off x="16929473" y="6536999"/>
            <a:ext cx="3447300" cy="642000"/>
          </a:xfrm>
          <a:prstGeom prst="roundRect">
            <a:avLst>
              <a:gd fmla="val 4202" name="adj"/>
            </a:avLst>
          </a:prstGeom>
          <a:solidFill>
            <a:srgbClr val="FFFFFF"/>
          </a:solidFill>
          <a:ln cap="flat" cmpd="sng" w="19050">
            <a:solidFill>
              <a:srgbClr val="040531"/>
            </a:solidFill>
            <a:prstDash val="dash"/>
            <a:round/>
            <a:headEnd len="sm" w="sm" type="none"/>
            <a:tailEnd len="sm" w="sm" type="none"/>
          </a:ln>
        </p:spPr>
        <p:txBody>
          <a:bodyPr anchorCtr="0" anchor="ctr" bIns="155425" lIns="155425" spcFirstLastPara="1" rIns="155425" wrap="square" tIns="155425">
            <a:noAutofit/>
          </a:bodyPr>
          <a:lstStyle/>
          <a:p>
            <a:pPr indent="0" lvl="0" marL="0" rtl="0" algn="ctr">
              <a:spcBef>
                <a:spcPts val="0"/>
              </a:spcBef>
              <a:spcAft>
                <a:spcPts val="0"/>
              </a:spcAft>
              <a:buNone/>
            </a:pPr>
            <a:r>
              <a:rPr lang="en" sz="1900">
                <a:solidFill>
                  <a:srgbClr val="040531"/>
                </a:solidFill>
                <a:latin typeface="Montserrat SemiBold"/>
                <a:ea typeface="Montserrat SemiBold"/>
                <a:cs typeface="Montserrat SemiBold"/>
                <a:sym typeface="Montserrat SemiBold"/>
              </a:rPr>
              <a:t>Consumer</a:t>
            </a:r>
            <a:endParaRPr sz="1900">
              <a:solidFill>
                <a:srgbClr val="040531"/>
              </a:solidFill>
              <a:latin typeface="Montserrat SemiBold"/>
              <a:ea typeface="Montserrat SemiBold"/>
              <a:cs typeface="Montserrat SemiBold"/>
              <a:sym typeface="Montserrat SemiBold"/>
            </a:endParaRPr>
          </a:p>
        </p:txBody>
      </p:sp>
      <p:sp>
        <p:nvSpPr>
          <p:cNvPr id="1374" name="Google Shape;1374;p104"/>
          <p:cNvSpPr/>
          <p:nvPr/>
        </p:nvSpPr>
        <p:spPr>
          <a:xfrm>
            <a:off x="4007223" y="6537001"/>
            <a:ext cx="3447300" cy="642000"/>
          </a:xfrm>
          <a:prstGeom prst="roundRect">
            <a:avLst>
              <a:gd fmla="val 4202" name="adj"/>
            </a:avLst>
          </a:prstGeom>
          <a:solidFill>
            <a:srgbClr val="FFFFFF"/>
          </a:solidFill>
          <a:ln cap="flat" cmpd="sng" w="19050">
            <a:solidFill>
              <a:srgbClr val="040531"/>
            </a:solidFill>
            <a:prstDash val="dash"/>
            <a:round/>
            <a:headEnd len="sm" w="sm" type="none"/>
            <a:tailEnd len="sm" w="sm" type="none"/>
          </a:ln>
        </p:spPr>
        <p:txBody>
          <a:bodyPr anchorCtr="0" anchor="ctr" bIns="155425" lIns="155425" spcFirstLastPara="1" rIns="155425" wrap="square" tIns="155425">
            <a:noAutofit/>
          </a:bodyPr>
          <a:lstStyle/>
          <a:p>
            <a:pPr indent="0" lvl="0" marL="0" rtl="0" algn="ctr">
              <a:spcBef>
                <a:spcPts val="0"/>
              </a:spcBef>
              <a:spcAft>
                <a:spcPts val="0"/>
              </a:spcAft>
              <a:buNone/>
            </a:pPr>
            <a:r>
              <a:rPr lang="en" sz="1900">
                <a:solidFill>
                  <a:srgbClr val="040531"/>
                </a:solidFill>
                <a:latin typeface="Montserrat SemiBold"/>
                <a:ea typeface="Montserrat SemiBold"/>
                <a:cs typeface="Montserrat SemiBold"/>
                <a:sym typeface="Montserrat SemiBold"/>
              </a:rPr>
              <a:t>Producer</a:t>
            </a:r>
            <a:endParaRPr sz="1900">
              <a:solidFill>
                <a:srgbClr val="040531"/>
              </a:solidFill>
              <a:latin typeface="Montserrat SemiBold"/>
              <a:ea typeface="Montserrat SemiBold"/>
              <a:cs typeface="Montserrat SemiBold"/>
              <a:sym typeface="Montserrat SemiBold"/>
            </a:endParaRPr>
          </a:p>
        </p:txBody>
      </p:sp>
      <p:pic>
        <p:nvPicPr>
          <p:cNvPr id="1375" name="Google Shape;1375;p104"/>
          <p:cNvPicPr preferRelativeResize="0"/>
          <p:nvPr/>
        </p:nvPicPr>
        <p:blipFill>
          <a:blip r:embed="rId4">
            <a:alphaModFix/>
          </a:blip>
          <a:stretch>
            <a:fillRect/>
          </a:stretch>
        </p:blipFill>
        <p:spPr>
          <a:xfrm>
            <a:off x="4007225" y="5749788"/>
            <a:ext cx="696775" cy="696775"/>
          </a:xfrm>
          <a:prstGeom prst="rect">
            <a:avLst/>
          </a:prstGeom>
          <a:noFill/>
          <a:ln>
            <a:noFill/>
          </a:ln>
        </p:spPr>
      </p:pic>
      <p:grpSp>
        <p:nvGrpSpPr>
          <p:cNvPr id="1376" name="Google Shape;1376;p104"/>
          <p:cNvGrpSpPr/>
          <p:nvPr/>
        </p:nvGrpSpPr>
        <p:grpSpPr>
          <a:xfrm>
            <a:off x="7527001" y="6537000"/>
            <a:ext cx="2441400" cy="642000"/>
            <a:chOff x="7527001" y="6537000"/>
            <a:chExt cx="2441400" cy="642000"/>
          </a:xfrm>
        </p:grpSpPr>
        <p:sp>
          <p:nvSpPr>
            <p:cNvPr id="1377" name="Google Shape;1377;p104"/>
            <p:cNvSpPr/>
            <p:nvPr/>
          </p:nvSpPr>
          <p:spPr>
            <a:xfrm>
              <a:off x="7527001" y="6537000"/>
              <a:ext cx="2441400" cy="642000"/>
            </a:xfrm>
            <a:prstGeom prst="roundRect">
              <a:avLst>
                <a:gd fmla="val 4202" name="adj"/>
              </a:avLst>
            </a:prstGeom>
            <a:noFill/>
            <a:ln>
              <a:noFill/>
            </a:ln>
          </p:spPr>
          <p:txBody>
            <a:bodyPr anchorCtr="0" anchor="ctr" bIns="155425" lIns="155425" spcFirstLastPara="1" rIns="155425" wrap="square" tIns="155425">
              <a:noAutofit/>
            </a:bodyPr>
            <a:lstStyle/>
            <a:p>
              <a:pPr indent="0" lvl="0" marL="0" rtl="0" algn="ctr">
                <a:spcBef>
                  <a:spcPts val="0"/>
                </a:spcBef>
                <a:spcAft>
                  <a:spcPts val="0"/>
                </a:spcAft>
                <a:buNone/>
              </a:pPr>
              <a:r>
                <a:rPr lang="en" sz="1900">
                  <a:solidFill>
                    <a:srgbClr val="040531"/>
                  </a:solidFill>
                  <a:latin typeface="Montserrat SemiBold"/>
                  <a:ea typeface="Montserrat SemiBold"/>
                  <a:cs typeface="Montserrat SemiBold"/>
                  <a:sym typeface="Montserrat SemiBold"/>
                </a:rPr>
                <a:t>01010101010</a:t>
              </a:r>
              <a:endParaRPr sz="1900">
                <a:solidFill>
                  <a:srgbClr val="040531"/>
                </a:solidFill>
                <a:latin typeface="Montserrat SemiBold"/>
                <a:ea typeface="Montserrat SemiBold"/>
                <a:cs typeface="Montserrat SemiBold"/>
                <a:sym typeface="Montserrat SemiBold"/>
              </a:endParaRPr>
            </a:p>
          </p:txBody>
        </p:sp>
        <p:cxnSp>
          <p:nvCxnSpPr>
            <p:cNvPr id="1378" name="Google Shape;1378;p104"/>
            <p:cNvCxnSpPr/>
            <p:nvPr/>
          </p:nvCxnSpPr>
          <p:spPr>
            <a:xfrm>
              <a:off x="7895688" y="7104113"/>
              <a:ext cx="1817700" cy="600"/>
            </a:xfrm>
            <a:prstGeom prst="straightConnector1">
              <a:avLst/>
            </a:prstGeom>
            <a:noFill/>
            <a:ln cap="flat" cmpd="sng" w="38100">
              <a:solidFill>
                <a:schemeClr val="dk1"/>
              </a:solidFill>
              <a:prstDash val="solid"/>
              <a:round/>
              <a:headEnd len="med" w="med" type="none"/>
              <a:tailEnd len="med" w="med" type="triangle"/>
            </a:ln>
          </p:spPr>
        </p:cxnSp>
      </p:grpSp>
      <p:grpSp>
        <p:nvGrpSpPr>
          <p:cNvPr id="1379" name="Google Shape;1379;p104"/>
          <p:cNvGrpSpPr/>
          <p:nvPr/>
        </p:nvGrpSpPr>
        <p:grpSpPr>
          <a:xfrm>
            <a:off x="14358763" y="6537000"/>
            <a:ext cx="2441400" cy="642000"/>
            <a:chOff x="7527001" y="6537000"/>
            <a:chExt cx="2441400" cy="642000"/>
          </a:xfrm>
        </p:grpSpPr>
        <p:sp>
          <p:nvSpPr>
            <p:cNvPr id="1380" name="Google Shape;1380;p104"/>
            <p:cNvSpPr/>
            <p:nvPr/>
          </p:nvSpPr>
          <p:spPr>
            <a:xfrm>
              <a:off x="7527001" y="6537000"/>
              <a:ext cx="2441400" cy="642000"/>
            </a:xfrm>
            <a:prstGeom prst="roundRect">
              <a:avLst>
                <a:gd fmla="val 4202" name="adj"/>
              </a:avLst>
            </a:prstGeom>
            <a:noFill/>
            <a:ln>
              <a:noFill/>
            </a:ln>
          </p:spPr>
          <p:txBody>
            <a:bodyPr anchorCtr="0" anchor="ctr" bIns="155425" lIns="155425" spcFirstLastPara="1" rIns="155425" wrap="square" tIns="155425">
              <a:noAutofit/>
            </a:bodyPr>
            <a:lstStyle/>
            <a:p>
              <a:pPr indent="0" lvl="0" marL="0" rtl="0" algn="ctr">
                <a:spcBef>
                  <a:spcPts val="0"/>
                </a:spcBef>
                <a:spcAft>
                  <a:spcPts val="0"/>
                </a:spcAft>
                <a:buNone/>
              </a:pPr>
              <a:r>
                <a:rPr lang="en" sz="1900">
                  <a:solidFill>
                    <a:srgbClr val="040531"/>
                  </a:solidFill>
                  <a:latin typeface="Montserrat SemiBold"/>
                  <a:ea typeface="Montserrat SemiBold"/>
                  <a:cs typeface="Montserrat SemiBold"/>
                  <a:sym typeface="Montserrat SemiBold"/>
                </a:rPr>
                <a:t>01010101010</a:t>
              </a:r>
              <a:endParaRPr sz="1900">
                <a:solidFill>
                  <a:srgbClr val="040531"/>
                </a:solidFill>
                <a:latin typeface="Montserrat SemiBold"/>
                <a:ea typeface="Montserrat SemiBold"/>
                <a:cs typeface="Montserrat SemiBold"/>
                <a:sym typeface="Montserrat SemiBold"/>
              </a:endParaRPr>
            </a:p>
          </p:txBody>
        </p:sp>
        <p:cxnSp>
          <p:nvCxnSpPr>
            <p:cNvPr id="1381" name="Google Shape;1381;p104"/>
            <p:cNvCxnSpPr/>
            <p:nvPr/>
          </p:nvCxnSpPr>
          <p:spPr>
            <a:xfrm>
              <a:off x="7895688" y="7104113"/>
              <a:ext cx="1817700" cy="600"/>
            </a:xfrm>
            <a:prstGeom prst="straightConnector1">
              <a:avLst/>
            </a:prstGeom>
            <a:noFill/>
            <a:ln cap="flat" cmpd="sng" w="38100">
              <a:solidFill>
                <a:schemeClr val="dk1"/>
              </a:solidFill>
              <a:prstDash val="solid"/>
              <a:round/>
              <a:headEnd len="med" w="med" type="none"/>
              <a:tailEnd len="med" w="med" type="triangle"/>
            </a:ln>
          </p:spPr>
        </p:cxnSp>
      </p:gr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5" name="Shape 1385"/>
        <p:cNvGrpSpPr/>
        <p:nvPr/>
      </p:nvGrpSpPr>
      <p:grpSpPr>
        <a:xfrm>
          <a:off x="0" y="0"/>
          <a:ext cx="0" cy="0"/>
          <a:chOff x="0" y="0"/>
          <a:chExt cx="0" cy="0"/>
        </a:xfrm>
      </p:grpSpPr>
      <p:sp>
        <p:nvSpPr>
          <p:cNvPr id="1386" name="Google Shape;1386;p105"/>
          <p:cNvSpPr txBox="1"/>
          <p:nvPr/>
        </p:nvSpPr>
        <p:spPr>
          <a:xfrm>
            <a:off x="3509075" y="2901675"/>
            <a:ext cx="17296800" cy="7805700"/>
          </a:xfrm>
          <a:prstGeom prst="rect">
            <a:avLst/>
          </a:prstGeom>
          <a:solidFill>
            <a:srgbClr val="FFFFFF"/>
          </a:solidFill>
          <a:ln>
            <a:noFill/>
          </a:ln>
          <a:effectLst>
            <a:outerShdw blurRad="671513" rotWithShape="0" algn="bl" dir="5460000" dist="266700">
              <a:srgbClr val="000000">
                <a:alpha val="15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2900">
              <a:solidFill>
                <a:srgbClr val="040531"/>
              </a:solidFill>
              <a:latin typeface="Montserrat"/>
              <a:ea typeface="Montserrat"/>
              <a:cs typeface="Montserrat"/>
              <a:sym typeface="Montserrat"/>
            </a:endParaRPr>
          </a:p>
        </p:txBody>
      </p:sp>
      <p:sp>
        <p:nvSpPr>
          <p:cNvPr id="1387" name="Google Shape;1387;p105"/>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End-to-End Encryption</a:t>
            </a:r>
            <a:endParaRPr/>
          </a:p>
        </p:txBody>
      </p:sp>
      <p:sp>
        <p:nvSpPr>
          <p:cNvPr id="1388" name="Google Shape;1388;p105"/>
          <p:cNvSpPr/>
          <p:nvPr/>
        </p:nvSpPr>
        <p:spPr>
          <a:xfrm>
            <a:off x="10154550" y="6012154"/>
            <a:ext cx="4074900" cy="1691700"/>
          </a:xfrm>
          <a:prstGeom prst="roundRect">
            <a:avLst>
              <a:gd fmla="val 4202" name="adj"/>
            </a:avLst>
          </a:prstGeom>
          <a:solidFill>
            <a:srgbClr val="F4FCFF"/>
          </a:solidFill>
          <a:ln cap="flat" cmpd="sng" w="19050">
            <a:solidFill>
              <a:srgbClr val="040531"/>
            </a:solidFill>
            <a:prstDash val="solid"/>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40531"/>
              </a:solidFill>
              <a:latin typeface="Montserrat SemiBold"/>
              <a:ea typeface="Montserrat SemiBold"/>
              <a:cs typeface="Montserrat SemiBold"/>
              <a:sym typeface="Montserrat SemiBold"/>
            </a:endParaRPr>
          </a:p>
        </p:txBody>
      </p:sp>
      <p:grpSp>
        <p:nvGrpSpPr>
          <p:cNvPr id="1389" name="Google Shape;1389;p105"/>
          <p:cNvGrpSpPr/>
          <p:nvPr/>
        </p:nvGrpSpPr>
        <p:grpSpPr>
          <a:xfrm>
            <a:off x="11385103" y="6153355"/>
            <a:ext cx="1613814" cy="554100"/>
            <a:chOff x="16458078" y="5307555"/>
            <a:chExt cx="1613814" cy="554100"/>
          </a:xfrm>
        </p:grpSpPr>
        <p:pic>
          <p:nvPicPr>
            <p:cNvPr id="1390" name="Google Shape;1390;p105"/>
            <p:cNvPicPr preferRelativeResize="0"/>
            <p:nvPr/>
          </p:nvPicPr>
          <p:blipFill>
            <a:blip r:embed="rId3">
              <a:alphaModFix/>
            </a:blip>
            <a:stretch>
              <a:fillRect/>
            </a:stretch>
          </p:blipFill>
          <p:spPr>
            <a:xfrm>
              <a:off x="16458078" y="5310279"/>
              <a:ext cx="333710" cy="548640"/>
            </a:xfrm>
            <a:prstGeom prst="rect">
              <a:avLst/>
            </a:prstGeom>
            <a:noFill/>
            <a:ln>
              <a:noFill/>
            </a:ln>
          </p:spPr>
        </p:pic>
        <p:sp>
          <p:nvSpPr>
            <p:cNvPr id="1391" name="Google Shape;1391;p105"/>
            <p:cNvSpPr txBox="1"/>
            <p:nvPr/>
          </p:nvSpPr>
          <p:spPr>
            <a:xfrm>
              <a:off x="16791793" y="5307555"/>
              <a:ext cx="12801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rgbClr val="040531"/>
                  </a:solidFill>
                  <a:latin typeface="Montserrat"/>
                  <a:ea typeface="Montserrat"/>
                  <a:cs typeface="Montserrat"/>
                  <a:sym typeface="Montserrat"/>
                </a:rPr>
                <a:t>Broker</a:t>
              </a:r>
              <a:endParaRPr sz="2400">
                <a:solidFill>
                  <a:srgbClr val="040531"/>
                </a:solidFill>
                <a:latin typeface="Montserrat"/>
                <a:ea typeface="Montserrat"/>
                <a:cs typeface="Montserrat"/>
                <a:sym typeface="Montserrat"/>
              </a:endParaRPr>
            </a:p>
          </p:txBody>
        </p:sp>
      </p:grpSp>
      <p:graphicFrame>
        <p:nvGraphicFramePr>
          <p:cNvPr id="1392" name="Google Shape;1392;p105"/>
          <p:cNvGraphicFramePr/>
          <p:nvPr/>
        </p:nvGraphicFramePr>
        <p:xfrm>
          <a:off x="10788817" y="7012891"/>
          <a:ext cx="3000000" cy="3000000"/>
        </p:xfrm>
        <a:graphic>
          <a:graphicData uri="http://schemas.openxmlformats.org/drawingml/2006/table">
            <a:tbl>
              <a:tblPr>
                <a:noFill/>
                <a:tableStyleId>{EA0244BF-E6FA-402A-A201-DCD0D4480055}</a:tableStyleId>
              </a:tblPr>
              <a:tblGrid>
                <a:gridCol w="488300"/>
                <a:gridCol w="488300"/>
                <a:gridCol w="488300"/>
                <a:gridCol w="488300"/>
                <a:gridCol w="488300"/>
              </a:tblGrid>
              <a:tr h="396250">
                <a:tc>
                  <a:txBody>
                    <a:bodyPr/>
                    <a:lstStyle/>
                    <a:p>
                      <a:pPr indent="0" lvl="0" marL="0" rtl="0" algn="ctr">
                        <a:spcBef>
                          <a:spcPts val="0"/>
                        </a:spcBef>
                        <a:spcAft>
                          <a:spcPts val="0"/>
                        </a:spcAft>
                        <a:buNone/>
                      </a:pPr>
                      <a:r>
                        <a:t/>
                      </a:r>
                      <a:endParaRPr b="1" sz="1500">
                        <a:solidFill>
                          <a:srgbClr val="FFFFFF"/>
                        </a:solidFill>
                        <a:latin typeface="Montserrat"/>
                        <a:ea typeface="Montserrat"/>
                        <a:cs typeface="Montserrat"/>
                        <a:sym typeface="Montserrat"/>
                      </a:endParaRPr>
                    </a:p>
                  </a:txBody>
                  <a:tcPr marT="0" marB="0" marR="0" marL="0" anchor="ctr">
                    <a:lnL cap="flat" cmpd="sng" w="28575">
                      <a:solidFill>
                        <a:srgbClr val="CCCCCC"/>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solidFill>
                      <a:srgbClr val="38CCED"/>
                    </a:solidFill>
                  </a:tcPr>
                </a:tc>
                <a:tc>
                  <a:txBody>
                    <a:bodyPr/>
                    <a:lstStyle/>
                    <a:p>
                      <a:pPr indent="0" lvl="0" marL="0" rtl="0" algn="ctr">
                        <a:spcBef>
                          <a:spcPts val="0"/>
                        </a:spcBef>
                        <a:spcAft>
                          <a:spcPts val="0"/>
                        </a:spcAft>
                        <a:buNone/>
                      </a:pPr>
                      <a:r>
                        <a:t/>
                      </a:r>
                      <a:endParaRPr sz="800"/>
                    </a:p>
                  </a:txBody>
                  <a:tcPr marT="0" marB="0" marR="0" marL="0" anchor="ctr">
                    <a:lnL cap="flat" cmpd="sng" w="28575">
                      <a:solidFill>
                        <a:srgbClr val="CCCCCC"/>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800"/>
                    </a:p>
                  </a:txBody>
                  <a:tcPr marT="0" marB="0" marR="0" marL="0" anchor="ctr">
                    <a:lnL cap="flat" cmpd="sng" w="28575">
                      <a:solidFill>
                        <a:srgbClr val="CCCCCC"/>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800"/>
                    </a:p>
                  </a:txBody>
                  <a:tcPr marT="0" marB="0" marR="0" marL="0" anchor="ctr">
                    <a:lnL cap="flat" cmpd="sng" w="28575">
                      <a:solidFill>
                        <a:srgbClr val="CCCCCC"/>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800"/>
                    </a:p>
                  </a:txBody>
                  <a:tcPr marT="0" marB="0" marR="0" marL="0" anchor="ctr">
                    <a:lnL cap="flat" cmpd="sng" w="28575">
                      <a:solidFill>
                        <a:srgbClr val="CCCCCC"/>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solidFill>
                      <a:srgbClr val="FFFFFF"/>
                    </a:solidFill>
                  </a:tcPr>
                </a:tc>
              </a:tr>
            </a:tbl>
          </a:graphicData>
        </a:graphic>
      </p:graphicFrame>
      <p:sp>
        <p:nvSpPr>
          <p:cNvPr id="1393" name="Google Shape;1393;p105"/>
          <p:cNvSpPr txBox="1"/>
          <p:nvPr/>
        </p:nvSpPr>
        <p:spPr>
          <a:xfrm>
            <a:off x="13226694" y="6985459"/>
            <a:ext cx="545400" cy="41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Montserrat"/>
                <a:ea typeface="Montserrat"/>
                <a:cs typeface="Montserrat"/>
                <a:sym typeface="Montserrat"/>
              </a:rPr>
              <a:t>P0</a:t>
            </a:r>
            <a:endParaRPr sz="1800">
              <a:latin typeface="Montserrat"/>
              <a:ea typeface="Montserrat"/>
              <a:cs typeface="Montserrat"/>
              <a:sym typeface="Montserrat"/>
            </a:endParaRPr>
          </a:p>
        </p:txBody>
      </p:sp>
      <p:sp>
        <p:nvSpPr>
          <p:cNvPr id="1394" name="Google Shape;1394;p105"/>
          <p:cNvSpPr/>
          <p:nvPr/>
        </p:nvSpPr>
        <p:spPr>
          <a:xfrm>
            <a:off x="16929473" y="6536999"/>
            <a:ext cx="3447300" cy="642000"/>
          </a:xfrm>
          <a:prstGeom prst="roundRect">
            <a:avLst>
              <a:gd fmla="val 4202" name="adj"/>
            </a:avLst>
          </a:prstGeom>
          <a:solidFill>
            <a:srgbClr val="FFFFFF"/>
          </a:solidFill>
          <a:ln cap="flat" cmpd="sng" w="19050">
            <a:solidFill>
              <a:srgbClr val="040531"/>
            </a:solidFill>
            <a:prstDash val="dash"/>
            <a:round/>
            <a:headEnd len="sm" w="sm" type="none"/>
            <a:tailEnd len="sm" w="sm" type="none"/>
          </a:ln>
        </p:spPr>
        <p:txBody>
          <a:bodyPr anchorCtr="0" anchor="ctr" bIns="155425" lIns="155425" spcFirstLastPara="1" rIns="155425" wrap="square" tIns="155425">
            <a:noAutofit/>
          </a:bodyPr>
          <a:lstStyle/>
          <a:p>
            <a:pPr indent="0" lvl="0" marL="0" rtl="0" algn="ctr">
              <a:spcBef>
                <a:spcPts val="0"/>
              </a:spcBef>
              <a:spcAft>
                <a:spcPts val="0"/>
              </a:spcAft>
              <a:buNone/>
            </a:pPr>
            <a:r>
              <a:rPr lang="en" sz="1900">
                <a:solidFill>
                  <a:srgbClr val="040531"/>
                </a:solidFill>
                <a:latin typeface="Montserrat SemiBold"/>
                <a:ea typeface="Montserrat SemiBold"/>
                <a:cs typeface="Montserrat SemiBold"/>
                <a:sym typeface="Montserrat SemiBold"/>
              </a:rPr>
              <a:t>Consumer</a:t>
            </a:r>
            <a:endParaRPr sz="1900">
              <a:solidFill>
                <a:srgbClr val="040531"/>
              </a:solidFill>
              <a:latin typeface="Montserrat SemiBold"/>
              <a:ea typeface="Montserrat SemiBold"/>
              <a:cs typeface="Montserrat SemiBold"/>
              <a:sym typeface="Montserrat SemiBold"/>
            </a:endParaRPr>
          </a:p>
        </p:txBody>
      </p:sp>
      <p:sp>
        <p:nvSpPr>
          <p:cNvPr id="1395" name="Google Shape;1395;p105"/>
          <p:cNvSpPr/>
          <p:nvPr/>
        </p:nvSpPr>
        <p:spPr>
          <a:xfrm>
            <a:off x="4007223" y="6537001"/>
            <a:ext cx="3447300" cy="642000"/>
          </a:xfrm>
          <a:prstGeom prst="roundRect">
            <a:avLst>
              <a:gd fmla="val 4202" name="adj"/>
            </a:avLst>
          </a:prstGeom>
          <a:solidFill>
            <a:srgbClr val="FFFFFF"/>
          </a:solidFill>
          <a:ln cap="flat" cmpd="sng" w="19050">
            <a:solidFill>
              <a:srgbClr val="040531"/>
            </a:solidFill>
            <a:prstDash val="dash"/>
            <a:round/>
            <a:headEnd len="sm" w="sm" type="none"/>
            <a:tailEnd len="sm" w="sm" type="none"/>
          </a:ln>
        </p:spPr>
        <p:txBody>
          <a:bodyPr anchorCtr="0" anchor="ctr" bIns="155425" lIns="155425" spcFirstLastPara="1" rIns="155425" wrap="square" tIns="155425">
            <a:noAutofit/>
          </a:bodyPr>
          <a:lstStyle/>
          <a:p>
            <a:pPr indent="0" lvl="0" marL="0" rtl="0" algn="ctr">
              <a:spcBef>
                <a:spcPts val="0"/>
              </a:spcBef>
              <a:spcAft>
                <a:spcPts val="0"/>
              </a:spcAft>
              <a:buNone/>
            </a:pPr>
            <a:r>
              <a:rPr lang="en" sz="1900">
                <a:solidFill>
                  <a:srgbClr val="040531"/>
                </a:solidFill>
                <a:latin typeface="Montserrat SemiBold"/>
                <a:ea typeface="Montserrat SemiBold"/>
                <a:cs typeface="Montserrat SemiBold"/>
                <a:sym typeface="Montserrat SemiBold"/>
              </a:rPr>
              <a:t>Producer</a:t>
            </a:r>
            <a:endParaRPr sz="1900">
              <a:solidFill>
                <a:srgbClr val="040531"/>
              </a:solidFill>
              <a:latin typeface="Montserrat SemiBold"/>
              <a:ea typeface="Montserrat SemiBold"/>
              <a:cs typeface="Montserrat SemiBold"/>
              <a:sym typeface="Montserrat SemiBold"/>
            </a:endParaRPr>
          </a:p>
        </p:txBody>
      </p:sp>
      <p:pic>
        <p:nvPicPr>
          <p:cNvPr id="1396" name="Google Shape;1396;p105"/>
          <p:cNvPicPr preferRelativeResize="0"/>
          <p:nvPr/>
        </p:nvPicPr>
        <p:blipFill>
          <a:blip r:embed="rId4">
            <a:alphaModFix/>
          </a:blip>
          <a:stretch>
            <a:fillRect/>
          </a:stretch>
        </p:blipFill>
        <p:spPr>
          <a:xfrm>
            <a:off x="4007225" y="5749788"/>
            <a:ext cx="696775" cy="696775"/>
          </a:xfrm>
          <a:prstGeom prst="rect">
            <a:avLst/>
          </a:prstGeom>
          <a:noFill/>
          <a:ln>
            <a:noFill/>
          </a:ln>
        </p:spPr>
      </p:pic>
      <p:grpSp>
        <p:nvGrpSpPr>
          <p:cNvPr id="1397" name="Google Shape;1397;p105"/>
          <p:cNvGrpSpPr/>
          <p:nvPr/>
        </p:nvGrpSpPr>
        <p:grpSpPr>
          <a:xfrm>
            <a:off x="7527001" y="6537000"/>
            <a:ext cx="2441400" cy="642000"/>
            <a:chOff x="7527001" y="6537000"/>
            <a:chExt cx="2441400" cy="642000"/>
          </a:xfrm>
        </p:grpSpPr>
        <p:sp>
          <p:nvSpPr>
            <p:cNvPr id="1398" name="Google Shape;1398;p105"/>
            <p:cNvSpPr/>
            <p:nvPr/>
          </p:nvSpPr>
          <p:spPr>
            <a:xfrm>
              <a:off x="7527001" y="6537000"/>
              <a:ext cx="2441400" cy="642000"/>
            </a:xfrm>
            <a:prstGeom prst="roundRect">
              <a:avLst>
                <a:gd fmla="val 4202" name="adj"/>
              </a:avLst>
            </a:prstGeom>
            <a:noFill/>
            <a:ln>
              <a:noFill/>
            </a:ln>
          </p:spPr>
          <p:txBody>
            <a:bodyPr anchorCtr="0" anchor="ctr" bIns="155425" lIns="155425" spcFirstLastPara="1" rIns="155425" wrap="square" tIns="155425">
              <a:noAutofit/>
            </a:bodyPr>
            <a:lstStyle/>
            <a:p>
              <a:pPr indent="0" lvl="0" marL="0" rtl="0" algn="ctr">
                <a:spcBef>
                  <a:spcPts val="0"/>
                </a:spcBef>
                <a:spcAft>
                  <a:spcPts val="0"/>
                </a:spcAft>
                <a:buNone/>
              </a:pPr>
              <a:r>
                <a:rPr lang="en" sz="1900">
                  <a:solidFill>
                    <a:srgbClr val="040531"/>
                  </a:solidFill>
                  <a:latin typeface="Montserrat SemiBold"/>
                  <a:ea typeface="Montserrat SemiBold"/>
                  <a:cs typeface="Montserrat SemiBold"/>
                  <a:sym typeface="Montserrat SemiBold"/>
                </a:rPr>
                <a:t>01010101010</a:t>
              </a:r>
              <a:endParaRPr sz="1900">
                <a:solidFill>
                  <a:srgbClr val="040531"/>
                </a:solidFill>
                <a:latin typeface="Montserrat SemiBold"/>
                <a:ea typeface="Montserrat SemiBold"/>
                <a:cs typeface="Montserrat SemiBold"/>
                <a:sym typeface="Montserrat SemiBold"/>
              </a:endParaRPr>
            </a:p>
          </p:txBody>
        </p:sp>
        <p:cxnSp>
          <p:nvCxnSpPr>
            <p:cNvPr id="1399" name="Google Shape;1399;p105"/>
            <p:cNvCxnSpPr/>
            <p:nvPr/>
          </p:nvCxnSpPr>
          <p:spPr>
            <a:xfrm>
              <a:off x="7895688" y="7104113"/>
              <a:ext cx="1817700" cy="600"/>
            </a:xfrm>
            <a:prstGeom prst="straightConnector1">
              <a:avLst/>
            </a:prstGeom>
            <a:noFill/>
            <a:ln cap="flat" cmpd="sng" w="38100">
              <a:solidFill>
                <a:schemeClr val="dk1"/>
              </a:solidFill>
              <a:prstDash val="solid"/>
              <a:round/>
              <a:headEnd len="med" w="med" type="none"/>
              <a:tailEnd len="med" w="med" type="triangle"/>
            </a:ln>
          </p:spPr>
        </p:cxnSp>
      </p:grpSp>
      <p:grpSp>
        <p:nvGrpSpPr>
          <p:cNvPr id="1400" name="Google Shape;1400;p105"/>
          <p:cNvGrpSpPr/>
          <p:nvPr/>
        </p:nvGrpSpPr>
        <p:grpSpPr>
          <a:xfrm>
            <a:off x="14358763" y="6537000"/>
            <a:ext cx="2441400" cy="642000"/>
            <a:chOff x="7527001" y="6537000"/>
            <a:chExt cx="2441400" cy="642000"/>
          </a:xfrm>
        </p:grpSpPr>
        <p:sp>
          <p:nvSpPr>
            <p:cNvPr id="1401" name="Google Shape;1401;p105"/>
            <p:cNvSpPr/>
            <p:nvPr/>
          </p:nvSpPr>
          <p:spPr>
            <a:xfrm>
              <a:off x="7527001" y="6537000"/>
              <a:ext cx="2441400" cy="642000"/>
            </a:xfrm>
            <a:prstGeom prst="roundRect">
              <a:avLst>
                <a:gd fmla="val 4202" name="adj"/>
              </a:avLst>
            </a:prstGeom>
            <a:noFill/>
            <a:ln>
              <a:noFill/>
            </a:ln>
          </p:spPr>
          <p:txBody>
            <a:bodyPr anchorCtr="0" anchor="ctr" bIns="155425" lIns="155425" spcFirstLastPara="1" rIns="155425" wrap="square" tIns="155425">
              <a:noAutofit/>
            </a:bodyPr>
            <a:lstStyle/>
            <a:p>
              <a:pPr indent="0" lvl="0" marL="0" rtl="0" algn="ctr">
                <a:spcBef>
                  <a:spcPts val="0"/>
                </a:spcBef>
                <a:spcAft>
                  <a:spcPts val="0"/>
                </a:spcAft>
                <a:buNone/>
              </a:pPr>
              <a:r>
                <a:rPr lang="en" sz="1900">
                  <a:solidFill>
                    <a:srgbClr val="040531"/>
                  </a:solidFill>
                  <a:latin typeface="Montserrat SemiBold"/>
                  <a:ea typeface="Montserrat SemiBold"/>
                  <a:cs typeface="Montserrat SemiBold"/>
                  <a:sym typeface="Montserrat SemiBold"/>
                </a:rPr>
                <a:t>01010101010</a:t>
              </a:r>
              <a:endParaRPr sz="1900">
                <a:solidFill>
                  <a:srgbClr val="040531"/>
                </a:solidFill>
                <a:latin typeface="Montserrat SemiBold"/>
                <a:ea typeface="Montserrat SemiBold"/>
                <a:cs typeface="Montserrat SemiBold"/>
                <a:sym typeface="Montserrat SemiBold"/>
              </a:endParaRPr>
            </a:p>
          </p:txBody>
        </p:sp>
        <p:cxnSp>
          <p:nvCxnSpPr>
            <p:cNvPr id="1402" name="Google Shape;1402;p105"/>
            <p:cNvCxnSpPr/>
            <p:nvPr/>
          </p:nvCxnSpPr>
          <p:spPr>
            <a:xfrm>
              <a:off x="7895688" y="7104113"/>
              <a:ext cx="1817700" cy="600"/>
            </a:xfrm>
            <a:prstGeom prst="straightConnector1">
              <a:avLst/>
            </a:prstGeom>
            <a:noFill/>
            <a:ln cap="flat" cmpd="sng" w="38100">
              <a:solidFill>
                <a:schemeClr val="dk1"/>
              </a:solidFill>
              <a:prstDash val="solid"/>
              <a:round/>
              <a:headEnd len="med" w="med" type="none"/>
              <a:tailEnd len="med" w="med" type="triangle"/>
            </a:ln>
          </p:spPr>
        </p:cxnSp>
      </p:grpSp>
      <p:pic>
        <p:nvPicPr>
          <p:cNvPr id="1403" name="Google Shape;1403;p105"/>
          <p:cNvPicPr preferRelativeResize="0"/>
          <p:nvPr/>
        </p:nvPicPr>
        <p:blipFill>
          <a:blip r:embed="rId4">
            <a:alphaModFix/>
          </a:blip>
          <a:stretch>
            <a:fillRect/>
          </a:stretch>
        </p:blipFill>
        <p:spPr>
          <a:xfrm>
            <a:off x="19680000" y="5749788"/>
            <a:ext cx="696775" cy="696775"/>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7" name="Shape 1407"/>
        <p:cNvGrpSpPr/>
        <p:nvPr/>
      </p:nvGrpSpPr>
      <p:grpSpPr>
        <a:xfrm>
          <a:off x="0" y="0"/>
          <a:ext cx="0" cy="0"/>
          <a:chOff x="0" y="0"/>
          <a:chExt cx="0" cy="0"/>
        </a:xfrm>
      </p:grpSpPr>
      <p:sp>
        <p:nvSpPr>
          <p:cNvPr id="1408" name="Google Shape;1408;p106"/>
          <p:cNvSpPr txBox="1"/>
          <p:nvPr/>
        </p:nvSpPr>
        <p:spPr>
          <a:xfrm>
            <a:off x="3509075" y="2901675"/>
            <a:ext cx="17296800" cy="7805700"/>
          </a:xfrm>
          <a:prstGeom prst="rect">
            <a:avLst/>
          </a:prstGeom>
          <a:solidFill>
            <a:srgbClr val="FFFFFF"/>
          </a:solidFill>
          <a:ln>
            <a:noFill/>
          </a:ln>
          <a:effectLst>
            <a:outerShdw blurRad="671513" rotWithShape="0" algn="bl" dir="5460000" dist="266700">
              <a:srgbClr val="000000">
                <a:alpha val="15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2900">
              <a:solidFill>
                <a:srgbClr val="040531"/>
              </a:solidFill>
              <a:latin typeface="Montserrat"/>
              <a:ea typeface="Montserrat"/>
              <a:cs typeface="Montserrat"/>
              <a:sym typeface="Montserrat"/>
            </a:endParaRPr>
          </a:p>
        </p:txBody>
      </p:sp>
      <p:sp>
        <p:nvSpPr>
          <p:cNvPr id="1409" name="Google Shape;1409;p106"/>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End-to-End Encryption</a:t>
            </a:r>
            <a:endParaRPr/>
          </a:p>
        </p:txBody>
      </p:sp>
      <p:sp>
        <p:nvSpPr>
          <p:cNvPr id="1410" name="Google Shape;1410;p106"/>
          <p:cNvSpPr/>
          <p:nvPr/>
        </p:nvSpPr>
        <p:spPr>
          <a:xfrm>
            <a:off x="10154550" y="6012154"/>
            <a:ext cx="4074900" cy="1691700"/>
          </a:xfrm>
          <a:prstGeom prst="roundRect">
            <a:avLst>
              <a:gd fmla="val 4202" name="adj"/>
            </a:avLst>
          </a:prstGeom>
          <a:solidFill>
            <a:srgbClr val="F4FCFF"/>
          </a:solidFill>
          <a:ln cap="flat" cmpd="sng" w="19050">
            <a:solidFill>
              <a:srgbClr val="040531"/>
            </a:solidFill>
            <a:prstDash val="solid"/>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40531"/>
              </a:solidFill>
              <a:latin typeface="Montserrat SemiBold"/>
              <a:ea typeface="Montserrat SemiBold"/>
              <a:cs typeface="Montserrat SemiBold"/>
              <a:sym typeface="Montserrat SemiBold"/>
            </a:endParaRPr>
          </a:p>
        </p:txBody>
      </p:sp>
      <p:grpSp>
        <p:nvGrpSpPr>
          <p:cNvPr id="1411" name="Google Shape;1411;p106"/>
          <p:cNvGrpSpPr/>
          <p:nvPr/>
        </p:nvGrpSpPr>
        <p:grpSpPr>
          <a:xfrm>
            <a:off x="11385103" y="6153355"/>
            <a:ext cx="1613814" cy="554100"/>
            <a:chOff x="16458078" y="5307555"/>
            <a:chExt cx="1613814" cy="554100"/>
          </a:xfrm>
        </p:grpSpPr>
        <p:pic>
          <p:nvPicPr>
            <p:cNvPr id="1412" name="Google Shape;1412;p106"/>
            <p:cNvPicPr preferRelativeResize="0"/>
            <p:nvPr/>
          </p:nvPicPr>
          <p:blipFill>
            <a:blip r:embed="rId3">
              <a:alphaModFix/>
            </a:blip>
            <a:stretch>
              <a:fillRect/>
            </a:stretch>
          </p:blipFill>
          <p:spPr>
            <a:xfrm>
              <a:off x="16458078" y="5310279"/>
              <a:ext cx="333710" cy="548640"/>
            </a:xfrm>
            <a:prstGeom prst="rect">
              <a:avLst/>
            </a:prstGeom>
            <a:noFill/>
            <a:ln>
              <a:noFill/>
            </a:ln>
          </p:spPr>
        </p:pic>
        <p:sp>
          <p:nvSpPr>
            <p:cNvPr id="1413" name="Google Shape;1413;p106"/>
            <p:cNvSpPr txBox="1"/>
            <p:nvPr/>
          </p:nvSpPr>
          <p:spPr>
            <a:xfrm>
              <a:off x="16791793" y="5307555"/>
              <a:ext cx="12801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rgbClr val="040531"/>
                  </a:solidFill>
                  <a:latin typeface="Montserrat"/>
                  <a:ea typeface="Montserrat"/>
                  <a:cs typeface="Montserrat"/>
                  <a:sym typeface="Montserrat"/>
                </a:rPr>
                <a:t>Broker</a:t>
              </a:r>
              <a:endParaRPr sz="2400">
                <a:solidFill>
                  <a:srgbClr val="040531"/>
                </a:solidFill>
                <a:latin typeface="Montserrat"/>
                <a:ea typeface="Montserrat"/>
                <a:cs typeface="Montserrat"/>
                <a:sym typeface="Montserrat"/>
              </a:endParaRPr>
            </a:p>
          </p:txBody>
        </p:sp>
      </p:grpSp>
      <p:graphicFrame>
        <p:nvGraphicFramePr>
          <p:cNvPr id="1414" name="Google Shape;1414;p106"/>
          <p:cNvGraphicFramePr/>
          <p:nvPr/>
        </p:nvGraphicFramePr>
        <p:xfrm>
          <a:off x="10788817" y="7012891"/>
          <a:ext cx="3000000" cy="3000000"/>
        </p:xfrm>
        <a:graphic>
          <a:graphicData uri="http://schemas.openxmlformats.org/drawingml/2006/table">
            <a:tbl>
              <a:tblPr>
                <a:noFill/>
                <a:tableStyleId>{EA0244BF-E6FA-402A-A201-DCD0D4480055}</a:tableStyleId>
              </a:tblPr>
              <a:tblGrid>
                <a:gridCol w="488300"/>
                <a:gridCol w="488300"/>
                <a:gridCol w="488300"/>
                <a:gridCol w="488300"/>
                <a:gridCol w="488300"/>
              </a:tblGrid>
              <a:tr h="396250">
                <a:tc>
                  <a:txBody>
                    <a:bodyPr/>
                    <a:lstStyle/>
                    <a:p>
                      <a:pPr indent="0" lvl="0" marL="0" rtl="0" algn="ctr">
                        <a:spcBef>
                          <a:spcPts val="0"/>
                        </a:spcBef>
                        <a:spcAft>
                          <a:spcPts val="0"/>
                        </a:spcAft>
                        <a:buNone/>
                      </a:pPr>
                      <a:r>
                        <a:t/>
                      </a:r>
                      <a:endParaRPr b="1" sz="1500">
                        <a:solidFill>
                          <a:srgbClr val="FFFFFF"/>
                        </a:solidFill>
                        <a:latin typeface="Montserrat"/>
                        <a:ea typeface="Montserrat"/>
                        <a:cs typeface="Montserrat"/>
                        <a:sym typeface="Montserrat"/>
                      </a:endParaRPr>
                    </a:p>
                  </a:txBody>
                  <a:tcPr marT="0" marB="0" marR="0" marL="0" anchor="ctr">
                    <a:lnL cap="flat" cmpd="sng" w="28575">
                      <a:solidFill>
                        <a:srgbClr val="CCCCCC"/>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solidFill>
                      <a:srgbClr val="38CCED"/>
                    </a:solidFill>
                  </a:tcPr>
                </a:tc>
                <a:tc>
                  <a:txBody>
                    <a:bodyPr/>
                    <a:lstStyle/>
                    <a:p>
                      <a:pPr indent="0" lvl="0" marL="0" rtl="0" algn="ctr">
                        <a:spcBef>
                          <a:spcPts val="0"/>
                        </a:spcBef>
                        <a:spcAft>
                          <a:spcPts val="0"/>
                        </a:spcAft>
                        <a:buNone/>
                      </a:pPr>
                      <a:r>
                        <a:t/>
                      </a:r>
                      <a:endParaRPr sz="800"/>
                    </a:p>
                  </a:txBody>
                  <a:tcPr marT="0" marB="0" marR="0" marL="0" anchor="ctr">
                    <a:lnL cap="flat" cmpd="sng" w="28575">
                      <a:solidFill>
                        <a:srgbClr val="CCCCCC"/>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800"/>
                    </a:p>
                  </a:txBody>
                  <a:tcPr marT="0" marB="0" marR="0" marL="0" anchor="ctr">
                    <a:lnL cap="flat" cmpd="sng" w="28575">
                      <a:solidFill>
                        <a:srgbClr val="CCCCCC"/>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800"/>
                    </a:p>
                  </a:txBody>
                  <a:tcPr marT="0" marB="0" marR="0" marL="0" anchor="ctr">
                    <a:lnL cap="flat" cmpd="sng" w="28575">
                      <a:solidFill>
                        <a:srgbClr val="CCCCCC"/>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800"/>
                    </a:p>
                  </a:txBody>
                  <a:tcPr marT="0" marB="0" marR="0" marL="0" anchor="ctr">
                    <a:lnL cap="flat" cmpd="sng" w="28575">
                      <a:solidFill>
                        <a:srgbClr val="CCCCCC"/>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solidFill>
                      <a:srgbClr val="FFFFFF"/>
                    </a:solidFill>
                  </a:tcPr>
                </a:tc>
              </a:tr>
            </a:tbl>
          </a:graphicData>
        </a:graphic>
      </p:graphicFrame>
      <p:sp>
        <p:nvSpPr>
          <p:cNvPr id="1415" name="Google Shape;1415;p106"/>
          <p:cNvSpPr txBox="1"/>
          <p:nvPr/>
        </p:nvSpPr>
        <p:spPr>
          <a:xfrm>
            <a:off x="13226694" y="6985459"/>
            <a:ext cx="545400" cy="41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Montserrat"/>
                <a:ea typeface="Montserrat"/>
                <a:cs typeface="Montserrat"/>
                <a:sym typeface="Montserrat"/>
              </a:rPr>
              <a:t>P0</a:t>
            </a:r>
            <a:endParaRPr sz="1800">
              <a:latin typeface="Montserrat"/>
              <a:ea typeface="Montserrat"/>
              <a:cs typeface="Montserrat"/>
              <a:sym typeface="Montserrat"/>
            </a:endParaRPr>
          </a:p>
        </p:txBody>
      </p:sp>
      <p:grpSp>
        <p:nvGrpSpPr>
          <p:cNvPr id="1416" name="Google Shape;1416;p106"/>
          <p:cNvGrpSpPr/>
          <p:nvPr/>
        </p:nvGrpSpPr>
        <p:grpSpPr>
          <a:xfrm>
            <a:off x="10154550" y="3231013"/>
            <a:ext cx="4074900" cy="2101937"/>
            <a:chOff x="7382075" y="6275375"/>
            <a:chExt cx="4074900" cy="1691700"/>
          </a:xfrm>
        </p:grpSpPr>
        <p:sp>
          <p:nvSpPr>
            <p:cNvPr id="1417" name="Google Shape;1417;p106"/>
            <p:cNvSpPr/>
            <p:nvPr/>
          </p:nvSpPr>
          <p:spPr>
            <a:xfrm>
              <a:off x="7382075" y="6275375"/>
              <a:ext cx="4074900" cy="1691700"/>
            </a:xfrm>
            <a:prstGeom prst="roundRect">
              <a:avLst>
                <a:gd fmla="val 4202" name="adj"/>
              </a:avLst>
            </a:prstGeom>
            <a:solidFill>
              <a:srgbClr val="F4FCFF"/>
            </a:solidFill>
            <a:ln cap="flat" cmpd="sng" w="19050">
              <a:solidFill>
                <a:srgbClr val="040531"/>
              </a:solidFill>
              <a:prstDash val="solid"/>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40531"/>
                </a:solidFill>
                <a:latin typeface="Montserrat SemiBold"/>
                <a:ea typeface="Montserrat SemiBold"/>
                <a:cs typeface="Montserrat SemiBold"/>
                <a:sym typeface="Montserrat SemiBold"/>
              </a:endParaRPr>
            </a:p>
          </p:txBody>
        </p:sp>
        <p:sp>
          <p:nvSpPr>
            <p:cNvPr id="1418" name="Google Shape;1418;p106"/>
            <p:cNvSpPr txBox="1"/>
            <p:nvPr/>
          </p:nvSpPr>
          <p:spPr>
            <a:xfrm>
              <a:off x="7635723" y="6413375"/>
              <a:ext cx="3567600" cy="1040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rgbClr val="040531"/>
                  </a:solidFill>
                  <a:latin typeface="Montserrat"/>
                  <a:ea typeface="Montserrat"/>
                  <a:cs typeface="Montserrat"/>
                  <a:sym typeface="Montserrat"/>
                </a:rPr>
                <a:t>Key Management Service</a:t>
              </a:r>
              <a:endParaRPr sz="2400">
                <a:solidFill>
                  <a:srgbClr val="040531"/>
                </a:solidFill>
                <a:latin typeface="Montserrat"/>
                <a:ea typeface="Montserrat"/>
                <a:cs typeface="Montserrat"/>
                <a:sym typeface="Montserrat"/>
              </a:endParaRPr>
            </a:p>
            <a:p>
              <a:pPr indent="0" lvl="0" marL="0" rtl="0" algn="ctr">
                <a:spcBef>
                  <a:spcPts val="0"/>
                </a:spcBef>
                <a:spcAft>
                  <a:spcPts val="0"/>
                </a:spcAft>
                <a:buNone/>
              </a:pPr>
              <a:r>
                <a:rPr lang="en" sz="2400">
                  <a:solidFill>
                    <a:srgbClr val="040531"/>
                  </a:solidFill>
                  <a:latin typeface="Montserrat"/>
                  <a:ea typeface="Montserrat"/>
                  <a:cs typeface="Montserrat"/>
                  <a:sym typeface="Montserrat"/>
                </a:rPr>
                <a:t>(KMS)</a:t>
              </a:r>
              <a:endParaRPr sz="2400">
                <a:solidFill>
                  <a:srgbClr val="040531"/>
                </a:solidFill>
                <a:latin typeface="Montserrat"/>
                <a:ea typeface="Montserrat"/>
                <a:cs typeface="Montserrat"/>
                <a:sym typeface="Montserrat"/>
              </a:endParaRPr>
            </a:p>
          </p:txBody>
        </p:sp>
      </p:grpSp>
      <p:sp>
        <p:nvSpPr>
          <p:cNvPr id="1419" name="Google Shape;1419;p106"/>
          <p:cNvSpPr/>
          <p:nvPr/>
        </p:nvSpPr>
        <p:spPr>
          <a:xfrm>
            <a:off x="16929473" y="6536999"/>
            <a:ext cx="3447300" cy="642000"/>
          </a:xfrm>
          <a:prstGeom prst="roundRect">
            <a:avLst>
              <a:gd fmla="val 4202" name="adj"/>
            </a:avLst>
          </a:prstGeom>
          <a:solidFill>
            <a:srgbClr val="FFFFFF"/>
          </a:solidFill>
          <a:ln cap="flat" cmpd="sng" w="19050">
            <a:solidFill>
              <a:srgbClr val="040531"/>
            </a:solidFill>
            <a:prstDash val="dash"/>
            <a:round/>
            <a:headEnd len="sm" w="sm" type="none"/>
            <a:tailEnd len="sm" w="sm" type="none"/>
          </a:ln>
        </p:spPr>
        <p:txBody>
          <a:bodyPr anchorCtr="0" anchor="ctr" bIns="155425" lIns="155425" spcFirstLastPara="1" rIns="155425" wrap="square" tIns="155425">
            <a:noAutofit/>
          </a:bodyPr>
          <a:lstStyle/>
          <a:p>
            <a:pPr indent="0" lvl="0" marL="0" rtl="0" algn="ctr">
              <a:spcBef>
                <a:spcPts val="0"/>
              </a:spcBef>
              <a:spcAft>
                <a:spcPts val="0"/>
              </a:spcAft>
              <a:buNone/>
            </a:pPr>
            <a:r>
              <a:rPr lang="en" sz="1900">
                <a:solidFill>
                  <a:srgbClr val="040531"/>
                </a:solidFill>
                <a:latin typeface="Montserrat SemiBold"/>
                <a:ea typeface="Montserrat SemiBold"/>
                <a:cs typeface="Montserrat SemiBold"/>
                <a:sym typeface="Montserrat SemiBold"/>
              </a:rPr>
              <a:t>Consumer</a:t>
            </a:r>
            <a:endParaRPr sz="1900">
              <a:solidFill>
                <a:srgbClr val="040531"/>
              </a:solidFill>
              <a:latin typeface="Montserrat SemiBold"/>
              <a:ea typeface="Montserrat SemiBold"/>
              <a:cs typeface="Montserrat SemiBold"/>
              <a:sym typeface="Montserrat SemiBold"/>
            </a:endParaRPr>
          </a:p>
        </p:txBody>
      </p:sp>
      <p:sp>
        <p:nvSpPr>
          <p:cNvPr id="1420" name="Google Shape;1420;p106"/>
          <p:cNvSpPr/>
          <p:nvPr/>
        </p:nvSpPr>
        <p:spPr>
          <a:xfrm>
            <a:off x="4007223" y="6537001"/>
            <a:ext cx="3447300" cy="642000"/>
          </a:xfrm>
          <a:prstGeom prst="roundRect">
            <a:avLst>
              <a:gd fmla="val 4202" name="adj"/>
            </a:avLst>
          </a:prstGeom>
          <a:solidFill>
            <a:srgbClr val="FFFFFF"/>
          </a:solidFill>
          <a:ln cap="flat" cmpd="sng" w="19050">
            <a:solidFill>
              <a:srgbClr val="040531"/>
            </a:solidFill>
            <a:prstDash val="dash"/>
            <a:round/>
            <a:headEnd len="sm" w="sm" type="none"/>
            <a:tailEnd len="sm" w="sm" type="none"/>
          </a:ln>
        </p:spPr>
        <p:txBody>
          <a:bodyPr anchorCtr="0" anchor="ctr" bIns="155425" lIns="155425" spcFirstLastPara="1" rIns="155425" wrap="square" tIns="155425">
            <a:noAutofit/>
          </a:bodyPr>
          <a:lstStyle/>
          <a:p>
            <a:pPr indent="0" lvl="0" marL="0" rtl="0" algn="ctr">
              <a:spcBef>
                <a:spcPts val="0"/>
              </a:spcBef>
              <a:spcAft>
                <a:spcPts val="0"/>
              </a:spcAft>
              <a:buNone/>
            </a:pPr>
            <a:r>
              <a:rPr lang="en" sz="1900">
                <a:solidFill>
                  <a:srgbClr val="040531"/>
                </a:solidFill>
                <a:latin typeface="Montserrat SemiBold"/>
                <a:ea typeface="Montserrat SemiBold"/>
                <a:cs typeface="Montserrat SemiBold"/>
                <a:sym typeface="Montserrat SemiBold"/>
              </a:rPr>
              <a:t>Producer</a:t>
            </a:r>
            <a:endParaRPr sz="1900">
              <a:solidFill>
                <a:srgbClr val="040531"/>
              </a:solidFill>
              <a:latin typeface="Montserrat SemiBold"/>
              <a:ea typeface="Montserrat SemiBold"/>
              <a:cs typeface="Montserrat SemiBold"/>
              <a:sym typeface="Montserrat SemiBold"/>
            </a:endParaRPr>
          </a:p>
        </p:txBody>
      </p:sp>
      <p:pic>
        <p:nvPicPr>
          <p:cNvPr id="1421" name="Google Shape;1421;p106"/>
          <p:cNvPicPr preferRelativeResize="0"/>
          <p:nvPr/>
        </p:nvPicPr>
        <p:blipFill>
          <a:blip r:embed="rId4">
            <a:alphaModFix/>
          </a:blip>
          <a:stretch>
            <a:fillRect/>
          </a:stretch>
        </p:blipFill>
        <p:spPr>
          <a:xfrm>
            <a:off x="11871001" y="4617524"/>
            <a:ext cx="642000" cy="642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5"/>
          <p:cNvSpPr txBox="1"/>
          <p:nvPr/>
        </p:nvSpPr>
        <p:spPr>
          <a:xfrm>
            <a:off x="3713800" y="2901675"/>
            <a:ext cx="16333500" cy="7805700"/>
          </a:xfrm>
          <a:prstGeom prst="rect">
            <a:avLst/>
          </a:prstGeom>
          <a:solidFill>
            <a:srgbClr val="FFFFFF"/>
          </a:solidFill>
          <a:ln>
            <a:noFill/>
          </a:ln>
          <a:effectLst>
            <a:outerShdw blurRad="671513" rotWithShape="0" algn="bl" dir="5460000" dist="266700">
              <a:srgbClr val="000000">
                <a:alpha val="15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2900">
              <a:solidFill>
                <a:srgbClr val="040531"/>
              </a:solidFill>
              <a:latin typeface="Montserrat"/>
              <a:ea typeface="Montserrat"/>
              <a:cs typeface="Montserrat"/>
              <a:sym typeface="Montserrat"/>
            </a:endParaRPr>
          </a:p>
        </p:txBody>
      </p:sp>
      <p:sp>
        <p:nvSpPr>
          <p:cNvPr id="199" name="Google Shape;199;p35"/>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Data Flow in Kafka</a:t>
            </a:r>
            <a:endParaRPr/>
          </a:p>
        </p:txBody>
      </p:sp>
      <p:pic>
        <p:nvPicPr>
          <p:cNvPr id="200" name="Google Shape;200;p35"/>
          <p:cNvPicPr preferRelativeResize="0"/>
          <p:nvPr/>
        </p:nvPicPr>
        <p:blipFill>
          <a:blip r:embed="rId3">
            <a:alphaModFix/>
          </a:blip>
          <a:stretch>
            <a:fillRect/>
          </a:stretch>
        </p:blipFill>
        <p:spPr>
          <a:xfrm>
            <a:off x="12535076" y="4875751"/>
            <a:ext cx="375650" cy="375650"/>
          </a:xfrm>
          <a:prstGeom prst="rect">
            <a:avLst/>
          </a:prstGeom>
          <a:noFill/>
          <a:ln>
            <a:noFill/>
          </a:ln>
        </p:spPr>
      </p:pic>
      <p:pic>
        <p:nvPicPr>
          <p:cNvPr id="201" name="Google Shape;201;p35"/>
          <p:cNvPicPr preferRelativeResize="0"/>
          <p:nvPr/>
        </p:nvPicPr>
        <p:blipFill>
          <a:blip r:embed="rId4">
            <a:alphaModFix/>
          </a:blip>
          <a:stretch>
            <a:fillRect/>
          </a:stretch>
        </p:blipFill>
        <p:spPr>
          <a:xfrm>
            <a:off x="7434038" y="3446538"/>
            <a:ext cx="1398175" cy="1398175"/>
          </a:xfrm>
          <a:prstGeom prst="rect">
            <a:avLst/>
          </a:prstGeom>
          <a:noFill/>
          <a:ln>
            <a:noFill/>
          </a:ln>
        </p:spPr>
      </p:pic>
      <p:cxnSp>
        <p:nvCxnSpPr>
          <p:cNvPr id="202" name="Google Shape;202;p35"/>
          <p:cNvCxnSpPr/>
          <p:nvPr/>
        </p:nvCxnSpPr>
        <p:spPr>
          <a:xfrm flipH="1" rot="10800000">
            <a:off x="9431038" y="4171500"/>
            <a:ext cx="1366200" cy="2400"/>
          </a:xfrm>
          <a:prstGeom prst="straightConnector1">
            <a:avLst/>
          </a:prstGeom>
          <a:noFill/>
          <a:ln cap="flat" cmpd="sng" w="38100">
            <a:solidFill>
              <a:schemeClr val="dk1"/>
            </a:solidFill>
            <a:prstDash val="solid"/>
            <a:round/>
            <a:headEnd len="med" w="med" type="none"/>
            <a:tailEnd len="med" w="med" type="triangle"/>
          </a:ln>
        </p:spPr>
      </p:cxnSp>
      <p:sp>
        <p:nvSpPr>
          <p:cNvPr id="203" name="Google Shape;203;p35"/>
          <p:cNvSpPr txBox="1"/>
          <p:nvPr/>
        </p:nvSpPr>
        <p:spPr>
          <a:xfrm>
            <a:off x="7054925" y="494202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Producer</a:t>
            </a:r>
            <a:endParaRPr sz="2400">
              <a:solidFill>
                <a:srgbClr val="040531"/>
              </a:solidFill>
              <a:latin typeface="Montserrat SemiBold"/>
              <a:ea typeface="Montserrat SemiBold"/>
              <a:cs typeface="Montserrat SemiBold"/>
              <a:sym typeface="Montserrat SemiBold"/>
            </a:endParaRPr>
          </a:p>
        </p:txBody>
      </p:sp>
      <p:sp>
        <p:nvSpPr>
          <p:cNvPr id="204" name="Google Shape;204;p35"/>
          <p:cNvSpPr/>
          <p:nvPr/>
        </p:nvSpPr>
        <p:spPr>
          <a:xfrm>
            <a:off x="11016929" y="3876517"/>
            <a:ext cx="2589900" cy="587100"/>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 sz="1900">
                <a:solidFill>
                  <a:schemeClr val="dk1"/>
                </a:solidFill>
                <a:latin typeface="Montserrat SemiBold"/>
                <a:ea typeface="Montserrat SemiBold"/>
                <a:cs typeface="Montserrat SemiBold"/>
                <a:sym typeface="Montserrat SemiBold"/>
              </a:rPr>
              <a:t>Leader Broker</a:t>
            </a:r>
            <a:endParaRPr sz="1900">
              <a:solidFill>
                <a:schemeClr val="dk1"/>
              </a:solidFill>
              <a:latin typeface="Montserrat SemiBold"/>
              <a:ea typeface="Montserrat SemiBold"/>
              <a:cs typeface="Montserrat SemiBold"/>
              <a:sym typeface="Montserrat SemiBold"/>
            </a:endParaRPr>
          </a:p>
        </p:txBody>
      </p:sp>
      <p:sp>
        <p:nvSpPr>
          <p:cNvPr id="205" name="Google Shape;205;p35"/>
          <p:cNvSpPr/>
          <p:nvPr/>
        </p:nvSpPr>
        <p:spPr>
          <a:xfrm>
            <a:off x="11021377" y="3876517"/>
            <a:ext cx="186000" cy="587100"/>
          </a:xfrm>
          <a:prstGeom prst="roundRect">
            <a:avLst>
              <a:gd fmla="val 0" name="adj"/>
            </a:avLst>
          </a:prstGeom>
          <a:solidFill>
            <a:schemeClr val="accent5"/>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cxnSp>
        <p:nvCxnSpPr>
          <p:cNvPr id="206" name="Google Shape;206;p35"/>
          <p:cNvCxnSpPr/>
          <p:nvPr/>
        </p:nvCxnSpPr>
        <p:spPr>
          <a:xfrm>
            <a:off x="12311888" y="4700400"/>
            <a:ext cx="0" cy="590400"/>
          </a:xfrm>
          <a:prstGeom prst="straightConnector1">
            <a:avLst/>
          </a:prstGeom>
          <a:noFill/>
          <a:ln cap="flat" cmpd="sng" w="38100">
            <a:solidFill>
              <a:schemeClr val="dk1"/>
            </a:solidFill>
            <a:prstDash val="solid"/>
            <a:round/>
            <a:headEnd len="med" w="med" type="none"/>
            <a:tailEnd len="med" w="med" type="triangle"/>
          </a:ln>
        </p:spPr>
      </p:cxnSp>
      <p:pic>
        <p:nvPicPr>
          <p:cNvPr id="207" name="Google Shape;207;p35"/>
          <p:cNvPicPr preferRelativeResize="0"/>
          <p:nvPr/>
        </p:nvPicPr>
        <p:blipFill>
          <a:blip r:embed="rId5">
            <a:alphaModFix/>
          </a:blip>
          <a:stretch>
            <a:fillRect/>
          </a:stretch>
        </p:blipFill>
        <p:spPr>
          <a:xfrm>
            <a:off x="11885315" y="5527568"/>
            <a:ext cx="853150" cy="853150"/>
          </a:xfrm>
          <a:prstGeom prst="rect">
            <a:avLst/>
          </a:prstGeom>
          <a:noFill/>
          <a:ln>
            <a:noFill/>
          </a:ln>
        </p:spPr>
      </p:pic>
      <p:sp>
        <p:nvSpPr>
          <p:cNvPr id="208" name="Google Shape;208;p35"/>
          <p:cNvSpPr txBox="1"/>
          <p:nvPr/>
        </p:nvSpPr>
        <p:spPr>
          <a:xfrm>
            <a:off x="11233675" y="6656900"/>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Log</a:t>
            </a:r>
            <a:endParaRPr sz="2400">
              <a:solidFill>
                <a:srgbClr val="040531"/>
              </a:solidFill>
              <a:latin typeface="Montserrat SemiBold"/>
              <a:ea typeface="Montserrat SemiBold"/>
              <a:cs typeface="Montserrat SemiBold"/>
              <a:sym typeface="Montserrat SemiBold"/>
            </a:endParaRPr>
          </a:p>
        </p:txBody>
      </p:sp>
      <p:cxnSp>
        <p:nvCxnSpPr>
          <p:cNvPr id="209" name="Google Shape;209;p35"/>
          <p:cNvCxnSpPr/>
          <p:nvPr/>
        </p:nvCxnSpPr>
        <p:spPr>
          <a:xfrm>
            <a:off x="13837750" y="4161363"/>
            <a:ext cx="670500" cy="17400"/>
          </a:xfrm>
          <a:prstGeom prst="straightConnector1">
            <a:avLst/>
          </a:prstGeom>
          <a:noFill/>
          <a:ln cap="flat" cmpd="sng" w="38100">
            <a:solidFill>
              <a:schemeClr val="dk1"/>
            </a:solidFill>
            <a:prstDash val="solid"/>
            <a:round/>
            <a:headEnd len="med" w="med" type="none"/>
            <a:tailEnd len="med" w="med" type="triangle"/>
          </a:ln>
        </p:spPr>
      </p:cxnSp>
      <p:sp>
        <p:nvSpPr>
          <p:cNvPr id="210" name="Google Shape;210;p35"/>
          <p:cNvSpPr/>
          <p:nvPr/>
        </p:nvSpPr>
        <p:spPr>
          <a:xfrm>
            <a:off x="14739154" y="3876529"/>
            <a:ext cx="2589900" cy="587100"/>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 sz="1900">
                <a:solidFill>
                  <a:schemeClr val="dk1"/>
                </a:solidFill>
                <a:latin typeface="Montserrat SemiBold"/>
                <a:ea typeface="Montserrat SemiBold"/>
                <a:cs typeface="Montserrat SemiBold"/>
                <a:sym typeface="Montserrat SemiBold"/>
              </a:rPr>
              <a:t>Follower Broker</a:t>
            </a:r>
            <a:endParaRPr sz="1900">
              <a:solidFill>
                <a:schemeClr val="dk1"/>
              </a:solidFill>
              <a:latin typeface="Montserrat SemiBold"/>
              <a:ea typeface="Montserrat SemiBold"/>
              <a:cs typeface="Montserrat SemiBold"/>
              <a:sym typeface="Montserrat SemiBold"/>
            </a:endParaRPr>
          </a:p>
        </p:txBody>
      </p:sp>
      <p:sp>
        <p:nvSpPr>
          <p:cNvPr id="211" name="Google Shape;211;p35"/>
          <p:cNvSpPr/>
          <p:nvPr/>
        </p:nvSpPr>
        <p:spPr>
          <a:xfrm>
            <a:off x="14739152" y="3876529"/>
            <a:ext cx="186000" cy="587100"/>
          </a:xfrm>
          <a:prstGeom prst="roundRect">
            <a:avLst>
              <a:gd fmla="val 0" name="adj"/>
            </a:avLst>
          </a:prstGeom>
          <a:solidFill>
            <a:schemeClr val="accent5"/>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pic>
        <p:nvPicPr>
          <p:cNvPr id="212" name="Google Shape;212;p35"/>
          <p:cNvPicPr preferRelativeResize="0"/>
          <p:nvPr/>
        </p:nvPicPr>
        <p:blipFill>
          <a:blip r:embed="rId5">
            <a:alphaModFix/>
          </a:blip>
          <a:stretch>
            <a:fillRect/>
          </a:stretch>
        </p:blipFill>
        <p:spPr>
          <a:xfrm>
            <a:off x="15607540" y="5527568"/>
            <a:ext cx="853150" cy="853150"/>
          </a:xfrm>
          <a:prstGeom prst="rect">
            <a:avLst/>
          </a:prstGeom>
          <a:noFill/>
          <a:ln>
            <a:noFill/>
          </a:ln>
        </p:spPr>
      </p:pic>
      <p:cxnSp>
        <p:nvCxnSpPr>
          <p:cNvPr id="213" name="Google Shape;213;p35"/>
          <p:cNvCxnSpPr/>
          <p:nvPr/>
        </p:nvCxnSpPr>
        <p:spPr>
          <a:xfrm>
            <a:off x="16092663" y="4700400"/>
            <a:ext cx="0" cy="590400"/>
          </a:xfrm>
          <a:prstGeom prst="straightConnector1">
            <a:avLst/>
          </a:prstGeom>
          <a:noFill/>
          <a:ln cap="flat" cmpd="sng" w="38100">
            <a:solidFill>
              <a:schemeClr val="dk1"/>
            </a:solidFill>
            <a:prstDash val="solid"/>
            <a:round/>
            <a:headEnd len="med" w="med" type="none"/>
            <a:tailEnd len="med" w="med" type="triangle"/>
          </a:ln>
        </p:spPr>
      </p:cxnSp>
      <p:sp>
        <p:nvSpPr>
          <p:cNvPr id="214" name="Google Shape;214;p35"/>
          <p:cNvSpPr txBox="1"/>
          <p:nvPr/>
        </p:nvSpPr>
        <p:spPr>
          <a:xfrm>
            <a:off x="14955900" y="6656900"/>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Log</a:t>
            </a:r>
            <a:endParaRPr sz="2400">
              <a:solidFill>
                <a:srgbClr val="040531"/>
              </a:solidFill>
              <a:latin typeface="Montserrat SemiBold"/>
              <a:ea typeface="Montserrat SemiBold"/>
              <a:cs typeface="Montserrat SemiBold"/>
              <a:sym typeface="Montserrat SemiBold"/>
            </a:endParaRPr>
          </a:p>
        </p:txBody>
      </p:sp>
      <p:pic>
        <p:nvPicPr>
          <p:cNvPr id="215" name="Google Shape;215;p35"/>
          <p:cNvPicPr preferRelativeResize="0"/>
          <p:nvPr/>
        </p:nvPicPr>
        <p:blipFill>
          <a:blip r:embed="rId3">
            <a:alphaModFix/>
          </a:blip>
          <a:stretch>
            <a:fillRect/>
          </a:stretch>
        </p:blipFill>
        <p:spPr>
          <a:xfrm>
            <a:off x="16268876" y="4875751"/>
            <a:ext cx="375650" cy="375650"/>
          </a:xfrm>
          <a:prstGeom prst="rect">
            <a:avLst/>
          </a:prstGeom>
          <a:noFill/>
          <a:ln>
            <a:noFill/>
          </a:ln>
        </p:spPr>
      </p:pic>
      <p:sp>
        <p:nvSpPr>
          <p:cNvPr id="216" name="Google Shape;216;p35"/>
          <p:cNvSpPr/>
          <p:nvPr/>
        </p:nvSpPr>
        <p:spPr>
          <a:xfrm>
            <a:off x="11457887" y="4721850"/>
            <a:ext cx="1398154" cy="3970360"/>
          </a:xfrm>
          <a:custGeom>
            <a:rect b="b" l="l" r="r" t="t"/>
            <a:pathLst>
              <a:path extrusionOk="0" h="19787" w="20695">
                <a:moveTo>
                  <a:pt x="0" y="0"/>
                </a:moveTo>
                <a:lnTo>
                  <a:pt x="0" y="19787"/>
                </a:lnTo>
                <a:lnTo>
                  <a:pt x="20695" y="19787"/>
                </a:lnTo>
              </a:path>
            </a:pathLst>
          </a:custGeom>
          <a:noFill/>
          <a:ln cap="flat" cmpd="sng" w="38100">
            <a:solidFill>
              <a:schemeClr val="dk1"/>
            </a:solidFill>
            <a:prstDash val="solid"/>
            <a:round/>
            <a:headEnd len="med" w="med" type="none"/>
            <a:tailEnd len="med" w="med" type="triangle"/>
          </a:ln>
        </p:spPr>
      </p:sp>
      <p:grpSp>
        <p:nvGrpSpPr>
          <p:cNvPr id="217" name="Google Shape;217;p35"/>
          <p:cNvGrpSpPr/>
          <p:nvPr/>
        </p:nvGrpSpPr>
        <p:grpSpPr>
          <a:xfrm>
            <a:off x="12582750" y="8033800"/>
            <a:ext cx="2156400" cy="1946450"/>
            <a:chOff x="13804963" y="9458975"/>
            <a:chExt cx="2156400" cy="1946450"/>
          </a:xfrm>
        </p:grpSpPr>
        <p:pic>
          <p:nvPicPr>
            <p:cNvPr id="218" name="Google Shape;218;p35"/>
            <p:cNvPicPr preferRelativeResize="0"/>
            <p:nvPr/>
          </p:nvPicPr>
          <p:blipFill>
            <a:blip r:embed="rId6">
              <a:alphaModFix/>
            </a:blip>
            <a:stretch>
              <a:fillRect/>
            </a:stretch>
          </p:blipFill>
          <p:spPr>
            <a:xfrm>
              <a:off x="14211414" y="9458975"/>
              <a:ext cx="1343475" cy="1343475"/>
            </a:xfrm>
            <a:prstGeom prst="rect">
              <a:avLst/>
            </a:prstGeom>
            <a:noFill/>
            <a:ln>
              <a:noFill/>
            </a:ln>
          </p:spPr>
        </p:pic>
        <p:sp>
          <p:nvSpPr>
            <p:cNvPr id="219" name="Google Shape;219;p35"/>
            <p:cNvSpPr txBox="1"/>
            <p:nvPr/>
          </p:nvSpPr>
          <p:spPr>
            <a:xfrm>
              <a:off x="13804963" y="1091912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ZooKeeper</a:t>
              </a:r>
              <a:endParaRPr sz="2400">
                <a:solidFill>
                  <a:srgbClr val="040531"/>
                </a:solidFill>
                <a:latin typeface="Montserrat SemiBold"/>
                <a:ea typeface="Montserrat SemiBold"/>
                <a:cs typeface="Montserrat SemiBold"/>
                <a:sym typeface="Montserrat SemiBold"/>
              </a:endParaRPr>
            </a:p>
          </p:txBody>
        </p:sp>
      </p:gr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5" name="Shape 1425"/>
        <p:cNvGrpSpPr/>
        <p:nvPr/>
      </p:nvGrpSpPr>
      <p:grpSpPr>
        <a:xfrm>
          <a:off x="0" y="0"/>
          <a:ext cx="0" cy="0"/>
          <a:chOff x="0" y="0"/>
          <a:chExt cx="0" cy="0"/>
        </a:xfrm>
      </p:grpSpPr>
      <p:sp>
        <p:nvSpPr>
          <p:cNvPr id="1426" name="Google Shape;1426;p107"/>
          <p:cNvSpPr txBox="1"/>
          <p:nvPr/>
        </p:nvSpPr>
        <p:spPr>
          <a:xfrm>
            <a:off x="3509075" y="2901675"/>
            <a:ext cx="17296800" cy="7805700"/>
          </a:xfrm>
          <a:prstGeom prst="rect">
            <a:avLst/>
          </a:prstGeom>
          <a:solidFill>
            <a:srgbClr val="FFFFFF"/>
          </a:solidFill>
          <a:ln>
            <a:noFill/>
          </a:ln>
          <a:effectLst>
            <a:outerShdw blurRad="671513" rotWithShape="0" algn="bl" dir="5460000" dist="266700">
              <a:srgbClr val="000000">
                <a:alpha val="15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2900">
              <a:solidFill>
                <a:srgbClr val="040531"/>
              </a:solidFill>
              <a:latin typeface="Montserrat"/>
              <a:ea typeface="Montserrat"/>
              <a:cs typeface="Montserrat"/>
              <a:sym typeface="Montserrat"/>
            </a:endParaRPr>
          </a:p>
        </p:txBody>
      </p:sp>
      <p:sp>
        <p:nvSpPr>
          <p:cNvPr id="1427" name="Google Shape;1427;p107"/>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End-to-End Encryption</a:t>
            </a:r>
            <a:endParaRPr/>
          </a:p>
        </p:txBody>
      </p:sp>
      <p:sp>
        <p:nvSpPr>
          <p:cNvPr id="1428" name="Google Shape;1428;p107"/>
          <p:cNvSpPr/>
          <p:nvPr/>
        </p:nvSpPr>
        <p:spPr>
          <a:xfrm>
            <a:off x="10154550" y="6012154"/>
            <a:ext cx="4074900" cy="1691700"/>
          </a:xfrm>
          <a:prstGeom prst="roundRect">
            <a:avLst>
              <a:gd fmla="val 4202" name="adj"/>
            </a:avLst>
          </a:prstGeom>
          <a:solidFill>
            <a:srgbClr val="F4FCFF"/>
          </a:solidFill>
          <a:ln cap="flat" cmpd="sng" w="19050">
            <a:solidFill>
              <a:srgbClr val="040531"/>
            </a:solidFill>
            <a:prstDash val="solid"/>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40531"/>
              </a:solidFill>
              <a:latin typeface="Montserrat SemiBold"/>
              <a:ea typeface="Montserrat SemiBold"/>
              <a:cs typeface="Montserrat SemiBold"/>
              <a:sym typeface="Montserrat SemiBold"/>
            </a:endParaRPr>
          </a:p>
        </p:txBody>
      </p:sp>
      <p:grpSp>
        <p:nvGrpSpPr>
          <p:cNvPr id="1429" name="Google Shape;1429;p107"/>
          <p:cNvGrpSpPr/>
          <p:nvPr/>
        </p:nvGrpSpPr>
        <p:grpSpPr>
          <a:xfrm>
            <a:off x="11385103" y="6153355"/>
            <a:ext cx="1613814" cy="554100"/>
            <a:chOff x="16458078" y="5307555"/>
            <a:chExt cx="1613814" cy="554100"/>
          </a:xfrm>
        </p:grpSpPr>
        <p:pic>
          <p:nvPicPr>
            <p:cNvPr id="1430" name="Google Shape;1430;p107"/>
            <p:cNvPicPr preferRelativeResize="0"/>
            <p:nvPr/>
          </p:nvPicPr>
          <p:blipFill>
            <a:blip r:embed="rId3">
              <a:alphaModFix/>
            </a:blip>
            <a:stretch>
              <a:fillRect/>
            </a:stretch>
          </p:blipFill>
          <p:spPr>
            <a:xfrm>
              <a:off x="16458078" y="5310279"/>
              <a:ext cx="333710" cy="548640"/>
            </a:xfrm>
            <a:prstGeom prst="rect">
              <a:avLst/>
            </a:prstGeom>
            <a:noFill/>
            <a:ln>
              <a:noFill/>
            </a:ln>
          </p:spPr>
        </p:pic>
        <p:sp>
          <p:nvSpPr>
            <p:cNvPr id="1431" name="Google Shape;1431;p107"/>
            <p:cNvSpPr txBox="1"/>
            <p:nvPr/>
          </p:nvSpPr>
          <p:spPr>
            <a:xfrm>
              <a:off x="16791793" y="5307555"/>
              <a:ext cx="12801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rgbClr val="040531"/>
                  </a:solidFill>
                  <a:latin typeface="Montserrat"/>
                  <a:ea typeface="Montserrat"/>
                  <a:cs typeface="Montserrat"/>
                  <a:sym typeface="Montserrat"/>
                </a:rPr>
                <a:t>Broker</a:t>
              </a:r>
              <a:endParaRPr sz="2400">
                <a:solidFill>
                  <a:srgbClr val="040531"/>
                </a:solidFill>
                <a:latin typeface="Montserrat"/>
                <a:ea typeface="Montserrat"/>
                <a:cs typeface="Montserrat"/>
                <a:sym typeface="Montserrat"/>
              </a:endParaRPr>
            </a:p>
          </p:txBody>
        </p:sp>
      </p:grpSp>
      <p:graphicFrame>
        <p:nvGraphicFramePr>
          <p:cNvPr id="1432" name="Google Shape;1432;p107"/>
          <p:cNvGraphicFramePr/>
          <p:nvPr/>
        </p:nvGraphicFramePr>
        <p:xfrm>
          <a:off x="10788817" y="7012891"/>
          <a:ext cx="3000000" cy="3000000"/>
        </p:xfrm>
        <a:graphic>
          <a:graphicData uri="http://schemas.openxmlformats.org/drawingml/2006/table">
            <a:tbl>
              <a:tblPr>
                <a:noFill/>
                <a:tableStyleId>{EA0244BF-E6FA-402A-A201-DCD0D4480055}</a:tableStyleId>
              </a:tblPr>
              <a:tblGrid>
                <a:gridCol w="488300"/>
                <a:gridCol w="488300"/>
                <a:gridCol w="488300"/>
                <a:gridCol w="488300"/>
                <a:gridCol w="488300"/>
              </a:tblGrid>
              <a:tr h="396250">
                <a:tc>
                  <a:txBody>
                    <a:bodyPr/>
                    <a:lstStyle/>
                    <a:p>
                      <a:pPr indent="0" lvl="0" marL="0" rtl="0" algn="ctr">
                        <a:spcBef>
                          <a:spcPts val="0"/>
                        </a:spcBef>
                        <a:spcAft>
                          <a:spcPts val="0"/>
                        </a:spcAft>
                        <a:buNone/>
                      </a:pPr>
                      <a:r>
                        <a:t/>
                      </a:r>
                      <a:endParaRPr b="1" sz="1500">
                        <a:solidFill>
                          <a:srgbClr val="FFFFFF"/>
                        </a:solidFill>
                        <a:latin typeface="Montserrat"/>
                        <a:ea typeface="Montserrat"/>
                        <a:cs typeface="Montserrat"/>
                        <a:sym typeface="Montserrat"/>
                      </a:endParaRPr>
                    </a:p>
                  </a:txBody>
                  <a:tcPr marT="0" marB="0" marR="0" marL="0" anchor="ctr">
                    <a:lnL cap="flat" cmpd="sng" w="28575">
                      <a:solidFill>
                        <a:srgbClr val="CCCCCC"/>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solidFill>
                      <a:srgbClr val="38CCED"/>
                    </a:solidFill>
                  </a:tcPr>
                </a:tc>
                <a:tc>
                  <a:txBody>
                    <a:bodyPr/>
                    <a:lstStyle/>
                    <a:p>
                      <a:pPr indent="0" lvl="0" marL="0" rtl="0" algn="ctr">
                        <a:spcBef>
                          <a:spcPts val="0"/>
                        </a:spcBef>
                        <a:spcAft>
                          <a:spcPts val="0"/>
                        </a:spcAft>
                        <a:buNone/>
                      </a:pPr>
                      <a:r>
                        <a:t/>
                      </a:r>
                      <a:endParaRPr sz="800"/>
                    </a:p>
                  </a:txBody>
                  <a:tcPr marT="0" marB="0" marR="0" marL="0" anchor="ctr">
                    <a:lnL cap="flat" cmpd="sng" w="28575">
                      <a:solidFill>
                        <a:srgbClr val="CCCCCC"/>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800"/>
                    </a:p>
                  </a:txBody>
                  <a:tcPr marT="0" marB="0" marR="0" marL="0" anchor="ctr">
                    <a:lnL cap="flat" cmpd="sng" w="28575">
                      <a:solidFill>
                        <a:srgbClr val="CCCCCC"/>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800"/>
                    </a:p>
                  </a:txBody>
                  <a:tcPr marT="0" marB="0" marR="0" marL="0" anchor="ctr">
                    <a:lnL cap="flat" cmpd="sng" w="28575">
                      <a:solidFill>
                        <a:srgbClr val="CCCCCC"/>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800"/>
                    </a:p>
                  </a:txBody>
                  <a:tcPr marT="0" marB="0" marR="0" marL="0" anchor="ctr">
                    <a:lnL cap="flat" cmpd="sng" w="28575">
                      <a:solidFill>
                        <a:srgbClr val="CCCCCC"/>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solidFill>
                      <a:srgbClr val="FFFFFF"/>
                    </a:solidFill>
                  </a:tcPr>
                </a:tc>
              </a:tr>
            </a:tbl>
          </a:graphicData>
        </a:graphic>
      </p:graphicFrame>
      <p:sp>
        <p:nvSpPr>
          <p:cNvPr id="1433" name="Google Shape;1433;p107"/>
          <p:cNvSpPr txBox="1"/>
          <p:nvPr/>
        </p:nvSpPr>
        <p:spPr>
          <a:xfrm>
            <a:off x="13226694" y="6985459"/>
            <a:ext cx="545400" cy="41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Montserrat"/>
                <a:ea typeface="Montserrat"/>
                <a:cs typeface="Montserrat"/>
                <a:sym typeface="Montserrat"/>
              </a:rPr>
              <a:t>P0</a:t>
            </a:r>
            <a:endParaRPr sz="1800">
              <a:latin typeface="Montserrat"/>
              <a:ea typeface="Montserrat"/>
              <a:cs typeface="Montserrat"/>
              <a:sym typeface="Montserrat"/>
            </a:endParaRPr>
          </a:p>
        </p:txBody>
      </p:sp>
      <p:grpSp>
        <p:nvGrpSpPr>
          <p:cNvPr id="1434" name="Google Shape;1434;p107"/>
          <p:cNvGrpSpPr/>
          <p:nvPr/>
        </p:nvGrpSpPr>
        <p:grpSpPr>
          <a:xfrm>
            <a:off x="10154550" y="3231013"/>
            <a:ext cx="4074900" cy="2101937"/>
            <a:chOff x="7382075" y="6275375"/>
            <a:chExt cx="4074900" cy="1691700"/>
          </a:xfrm>
        </p:grpSpPr>
        <p:sp>
          <p:nvSpPr>
            <p:cNvPr id="1435" name="Google Shape;1435;p107"/>
            <p:cNvSpPr/>
            <p:nvPr/>
          </p:nvSpPr>
          <p:spPr>
            <a:xfrm>
              <a:off x="7382075" y="6275375"/>
              <a:ext cx="4074900" cy="1691700"/>
            </a:xfrm>
            <a:prstGeom prst="roundRect">
              <a:avLst>
                <a:gd fmla="val 4202" name="adj"/>
              </a:avLst>
            </a:prstGeom>
            <a:solidFill>
              <a:srgbClr val="F4FCFF"/>
            </a:solidFill>
            <a:ln cap="flat" cmpd="sng" w="19050">
              <a:solidFill>
                <a:srgbClr val="040531"/>
              </a:solidFill>
              <a:prstDash val="solid"/>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40531"/>
                </a:solidFill>
                <a:latin typeface="Montserrat SemiBold"/>
                <a:ea typeface="Montserrat SemiBold"/>
                <a:cs typeface="Montserrat SemiBold"/>
                <a:sym typeface="Montserrat SemiBold"/>
              </a:endParaRPr>
            </a:p>
          </p:txBody>
        </p:sp>
        <p:sp>
          <p:nvSpPr>
            <p:cNvPr id="1436" name="Google Shape;1436;p107"/>
            <p:cNvSpPr txBox="1"/>
            <p:nvPr/>
          </p:nvSpPr>
          <p:spPr>
            <a:xfrm>
              <a:off x="7635723" y="6413375"/>
              <a:ext cx="3567600" cy="1040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rgbClr val="040531"/>
                  </a:solidFill>
                  <a:latin typeface="Montserrat"/>
                  <a:ea typeface="Montserrat"/>
                  <a:cs typeface="Montserrat"/>
                  <a:sym typeface="Montserrat"/>
                </a:rPr>
                <a:t>Key Management Service</a:t>
              </a:r>
              <a:endParaRPr sz="2400">
                <a:solidFill>
                  <a:srgbClr val="040531"/>
                </a:solidFill>
                <a:latin typeface="Montserrat"/>
                <a:ea typeface="Montserrat"/>
                <a:cs typeface="Montserrat"/>
                <a:sym typeface="Montserrat"/>
              </a:endParaRPr>
            </a:p>
            <a:p>
              <a:pPr indent="0" lvl="0" marL="0" rtl="0" algn="ctr">
                <a:spcBef>
                  <a:spcPts val="0"/>
                </a:spcBef>
                <a:spcAft>
                  <a:spcPts val="0"/>
                </a:spcAft>
                <a:buNone/>
              </a:pPr>
              <a:r>
                <a:rPr lang="en" sz="2400">
                  <a:solidFill>
                    <a:srgbClr val="040531"/>
                  </a:solidFill>
                  <a:latin typeface="Montserrat"/>
                  <a:ea typeface="Montserrat"/>
                  <a:cs typeface="Montserrat"/>
                  <a:sym typeface="Montserrat"/>
                </a:rPr>
                <a:t>(KMS)</a:t>
              </a:r>
              <a:endParaRPr sz="2400">
                <a:solidFill>
                  <a:srgbClr val="040531"/>
                </a:solidFill>
                <a:latin typeface="Montserrat"/>
                <a:ea typeface="Montserrat"/>
                <a:cs typeface="Montserrat"/>
                <a:sym typeface="Montserrat"/>
              </a:endParaRPr>
            </a:p>
          </p:txBody>
        </p:sp>
      </p:grpSp>
      <p:sp>
        <p:nvSpPr>
          <p:cNvPr id="1437" name="Google Shape;1437;p107"/>
          <p:cNvSpPr/>
          <p:nvPr/>
        </p:nvSpPr>
        <p:spPr>
          <a:xfrm>
            <a:off x="16929473" y="6536999"/>
            <a:ext cx="3447300" cy="642000"/>
          </a:xfrm>
          <a:prstGeom prst="roundRect">
            <a:avLst>
              <a:gd fmla="val 4202" name="adj"/>
            </a:avLst>
          </a:prstGeom>
          <a:solidFill>
            <a:srgbClr val="FFFFFF"/>
          </a:solidFill>
          <a:ln cap="flat" cmpd="sng" w="19050">
            <a:solidFill>
              <a:srgbClr val="040531"/>
            </a:solidFill>
            <a:prstDash val="dash"/>
            <a:round/>
            <a:headEnd len="sm" w="sm" type="none"/>
            <a:tailEnd len="sm" w="sm" type="none"/>
          </a:ln>
        </p:spPr>
        <p:txBody>
          <a:bodyPr anchorCtr="0" anchor="ctr" bIns="155425" lIns="155425" spcFirstLastPara="1" rIns="155425" wrap="square" tIns="155425">
            <a:noAutofit/>
          </a:bodyPr>
          <a:lstStyle/>
          <a:p>
            <a:pPr indent="0" lvl="0" marL="0" rtl="0" algn="ctr">
              <a:spcBef>
                <a:spcPts val="0"/>
              </a:spcBef>
              <a:spcAft>
                <a:spcPts val="0"/>
              </a:spcAft>
              <a:buNone/>
            </a:pPr>
            <a:r>
              <a:rPr lang="en" sz="1900">
                <a:solidFill>
                  <a:srgbClr val="040531"/>
                </a:solidFill>
                <a:latin typeface="Montserrat SemiBold"/>
                <a:ea typeface="Montserrat SemiBold"/>
                <a:cs typeface="Montserrat SemiBold"/>
                <a:sym typeface="Montserrat SemiBold"/>
              </a:rPr>
              <a:t>Consumer</a:t>
            </a:r>
            <a:endParaRPr sz="1900">
              <a:solidFill>
                <a:srgbClr val="040531"/>
              </a:solidFill>
              <a:latin typeface="Montserrat SemiBold"/>
              <a:ea typeface="Montserrat SemiBold"/>
              <a:cs typeface="Montserrat SemiBold"/>
              <a:sym typeface="Montserrat SemiBold"/>
            </a:endParaRPr>
          </a:p>
        </p:txBody>
      </p:sp>
      <p:sp>
        <p:nvSpPr>
          <p:cNvPr id="1438" name="Google Shape;1438;p107"/>
          <p:cNvSpPr/>
          <p:nvPr/>
        </p:nvSpPr>
        <p:spPr>
          <a:xfrm>
            <a:off x="4007223" y="6537001"/>
            <a:ext cx="3447300" cy="642000"/>
          </a:xfrm>
          <a:prstGeom prst="roundRect">
            <a:avLst>
              <a:gd fmla="val 4202" name="adj"/>
            </a:avLst>
          </a:prstGeom>
          <a:solidFill>
            <a:srgbClr val="FFFFFF"/>
          </a:solidFill>
          <a:ln cap="flat" cmpd="sng" w="19050">
            <a:solidFill>
              <a:srgbClr val="040531"/>
            </a:solidFill>
            <a:prstDash val="dash"/>
            <a:round/>
            <a:headEnd len="sm" w="sm" type="none"/>
            <a:tailEnd len="sm" w="sm" type="none"/>
          </a:ln>
        </p:spPr>
        <p:txBody>
          <a:bodyPr anchorCtr="0" anchor="ctr" bIns="155425" lIns="155425" spcFirstLastPara="1" rIns="155425" wrap="square" tIns="155425">
            <a:noAutofit/>
          </a:bodyPr>
          <a:lstStyle/>
          <a:p>
            <a:pPr indent="0" lvl="0" marL="0" rtl="0" algn="ctr">
              <a:spcBef>
                <a:spcPts val="0"/>
              </a:spcBef>
              <a:spcAft>
                <a:spcPts val="0"/>
              </a:spcAft>
              <a:buNone/>
            </a:pPr>
            <a:r>
              <a:rPr lang="en" sz="1900">
                <a:solidFill>
                  <a:srgbClr val="040531"/>
                </a:solidFill>
                <a:latin typeface="Montserrat SemiBold"/>
                <a:ea typeface="Montserrat SemiBold"/>
                <a:cs typeface="Montserrat SemiBold"/>
                <a:sym typeface="Montserrat SemiBold"/>
              </a:rPr>
              <a:t>Producer</a:t>
            </a:r>
            <a:endParaRPr sz="1900">
              <a:solidFill>
                <a:srgbClr val="040531"/>
              </a:solidFill>
              <a:latin typeface="Montserrat SemiBold"/>
              <a:ea typeface="Montserrat SemiBold"/>
              <a:cs typeface="Montserrat SemiBold"/>
              <a:sym typeface="Montserrat SemiBold"/>
            </a:endParaRPr>
          </a:p>
        </p:txBody>
      </p:sp>
      <p:pic>
        <p:nvPicPr>
          <p:cNvPr id="1439" name="Google Shape;1439;p107"/>
          <p:cNvPicPr preferRelativeResize="0"/>
          <p:nvPr/>
        </p:nvPicPr>
        <p:blipFill>
          <a:blip r:embed="rId4">
            <a:alphaModFix/>
          </a:blip>
          <a:stretch>
            <a:fillRect/>
          </a:stretch>
        </p:blipFill>
        <p:spPr>
          <a:xfrm>
            <a:off x="4007225" y="5749788"/>
            <a:ext cx="696775" cy="696775"/>
          </a:xfrm>
          <a:prstGeom prst="rect">
            <a:avLst/>
          </a:prstGeom>
          <a:noFill/>
          <a:ln>
            <a:noFill/>
          </a:ln>
        </p:spPr>
      </p:pic>
      <p:grpSp>
        <p:nvGrpSpPr>
          <p:cNvPr id="1440" name="Google Shape;1440;p107"/>
          <p:cNvGrpSpPr/>
          <p:nvPr/>
        </p:nvGrpSpPr>
        <p:grpSpPr>
          <a:xfrm>
            <a:off x="7527001" y="6537000"/>
            <a:ext cx="2441400" cy="642000"/>
            <a:chOff x="7527001" y="6537000"/>
            <a:chExt cx="2441400" cy="642000"/>
          </a:xfrm>
        </p:grpSpPr>
        <p:sp>
          <p:nvSpPr>
            <p:cNvPr id="1441" name="Google Shape;1441;p107"/>
            <p:cNvSpPr/>
            <p:nvPr/>
          </p:nvSpPr>
          <p:spPr>
            <a:xfrm>
              <a:off x="7527001" y="6537000"/>
              <a:ext cx="2441400" cy="642000"/>
            </a:xfrm>
            <a:prstGeom prst="roundRect">
              <a:avLst>
                <a:gd fmla="val 4202" name="adj"/>
              </a:avLst>
            </a:prstGeom>
            <a:noFill/>
            <a:ln>
              <a:noFill/>
            </a:ln>
          </p:spPr>
          <p:txBody>
            <a:bodyPr anchorCtr="0" anchor="ctr" bIns="155425" lIns="155425" spcFirstLastPara="1" rIns="155425" wrap="square" tIns="155425">
              <a:noAutofit/>
            </a:bodyPr>
            <a:lstStyle/>
            <a:p>
              <a:pPr indent="0" lvl="0" marL="0" rtl="0" algn="ctr">
                <a:spcBef>
                  <a:spcPts val="0"/>
                </a:spcBef>
                <a:spcAft>
                  <a:spcPts val="0"/>
                </a:spcAft>
                <a:buNone/>
              </a:pPr>
              <a:r>
                <a:rPr lang="en" sz="1900">
                  <a:solidFill>
                    <a:srgbClr val="040531"/>
                  </a:solidFill>
                  <a:latin typeface="Montserrat SemiBold"/>
                  <a:ea typeface="Montserrat SemiBold"/>
                  <a:cs typeface="Montserrat SemiBold"/>
                  <a:sym typeface="Montserrat SemiBold"/>
                </a:rPr>
                <a:t>nBny89Tgbns</a:t>
              </a:r>
              <a:endParaRPr sz="1900">
                <a:solidFill>
                  <a:srgbClr val="040531"/>
                </a:solidFill>
                <a:latin typeface="Montserrat SemiBold"/>
                <a:ea typeface="Montserrat SemiBold"/>
                <a:cs typeface="Montserrat SemiBold"/>
                <a:sym typeface="Montserrat SemiBold"/>
              </a:endParaRPr>
            </a:p>
          </p:txBody>
        </p:sp>
        <p:cxnSp>
          <p:nvCxnSpPr>
            <p:cNvPr id="1442" name="Google Shape;1442;p107"/>
            <p:cNvCxnSpPr/>
            <p:nvPr/>
          </p:nvCxnSpPr>
          <p:spPr>
            <a:xfrm>
              <a:off x="7895688" y="7104113"/>
              <a:ext cx="1817700" cy="600"/>
            </a:xfrm>
            <a:prstGeom prst="straightConnector1">
              <a:avLst/>
            </a:prstGeom>
            <a:noFill/>
            <a:ln cap="flat" cmpd="sng" w="38100">
              <a:solidFill>
                <a:schemeClr val="dk1"/>
              </a:solidFill>
              <a:prstDash val="solid"/>
              <a:round/>
              <a:headEnd len="med" w="med" type="none"/>
              <a:tailEnd len="med" w="med" type="triangle"/>
            </a:ln>
          </p:spPr>
        </p:cxnSp>
      </p:grpSp>
      <p:pic>
        <p:nvPicPr>
          <p:cNvPr id="1443" name="Google Shape;1443;p107"/>
          <p:cNvPicPr preferRelativeResize="0"/>
          <p:nvPr/>
        </p:nvPicPr>
        <p:blipFill>
          <a:blip r:embed="rId5">
            <a:alphaModFix/>
          </a:blip>
          <a:stretch>
            <a:fillRect/>
          </a:stretch>
        </p:blipFill>
        <p:spPr>
          <a:xfrm>
            <a:off x="6812526" y="6536999"/>
            <a:ext cx="642000" cy="642000"/>
          </a:xfrm>
          <a:prstGeom prst="rect">
            <a:avLst/>
          </a:prstGeom>
          <a:noFill/>
          <a:ln>
            <a:noFill/>
          </a:ln>
        </p:spPr>
      </p:pic>
      <p:sp>
        <p:nvSpPr>
          <p:cNvPr id="1444" name="Google Shape;1444;p107"/>
          <p:cNvSpPr/>
          <p:nvPr/>
        </p:nvSpPr>
        <p:spPr>
          <a:xfrm flipH="1" rot="10800000">
            <a:off x="5875399" y="3951196"/>
            <a:ext cx="3919633" cy="1952086"/>
          </a:xfrm>
          <a:custGeom>
            <a:rect b="b" l="l" r="r" t="t"/>
            <a:pathLst>
              <a:path extrusionOk="0" h="19787" w="20695">
                <a:moveTo>
                  <a:pt x="0" y="0"/>
                </a:moveTo>
                <a:lnTo>
                  <a:pt x="0" y="19787"/>
                </a:lnTo>
                <a:lnTo>
                  <a:pt x="20695" y="19787"/>
                </a:lnTo>
              </a:path>
            </a:pathLst>
          </a:custGeom>
          <a:noFill/>
          <a:ln cap="flat" cmpd="sng" w="38100">
            <a:solidFill>
              <a:schemeClr val="dk1"/>
            </a:solidFill>
            <a:prstDash val="solid"/>
            <a:round/>
            <a:headEnd len="med" w="med" type="triangle"/>
            <a:tailEnd len="med" w="med" type="none"/>
          </a:ln>
        </p:spPr>
      </p:sp>
      <p:pic>
        <p:nvPicPr>
          <p:cNvPr id="1445" name="Google Shape;1445;p107"/>
          <p:cNvPicPr preferRelativeResize="0"/>
          <p:nvPr/>
        </p:nvPicPr>
        <p:blipFill>
          <a:blip r:embed="rId5">
            <a:alphaModFix/>
          </a:blip>
          <a:stretch>
            <a:fillRect/>
          </a:stretch>
        </p:blipFill>
        <p:spPr>
          <a:xfrm>
            <a:off x="11871001" y="4617524"/>
            <a:ext cx="642000" cy="642000"/>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9" name="Shape 1449"/>
        <p:cNvGrpSpPr/>
        <p:nvPr/>
      </p:nvGrpSpPr>
      <p:grpSpPr>
        <a:xfrm>
          <a:off x="0" y="0"/>
          <a:ext cx="0" cy="0"/>
          <a:chOff x="0" y="0"/>
          <a:chExt cx="0" cy="0"/>
        </a:xfrm>
      </p:grpSpPr>
      <p:sp>
        <p:nvSpPr>
          <p:cNvPr id="1450" name="Google Shape;1450;p108"/>
          <p:cNvSpPr txBox="1"/>
          <p:nvPr/>
        </p:nvSpPr>
        <p:spPr>
          <a:xfrm>
            <a:off x="3509075" y="2901675"/>
            <a:ext cx="17296800" cy="7805700"/>
          </a:xfrm>
          <a:prstGeom prst="rect">
            <a:avLst/>
          </a:prstGeom>
          <a:solidFill>
            <a:srgbClr val="FFFFFF"/>
          </a:solidFill>
          <a:ln>
            <a:noFill/>
          </a:ln>
          <a:effectLst>
            <a:outerShdw blurRad="671513" rotWithShape="0" algn="bl" dir="5460000" dist="266700">
              <a:srgbClr val="000000">
                <a:alpha val="15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2900">
              <a:solidFill>
                <a:srgbClr val="040531"/>
              </a:solidFill>
              <a:latin typeface="Montserrat"/>
              <a:ea typeface="Montserrat"/>
              <a:cs typeface="Montserrat"/>
              <a:sym typeface="Montserrat"/>
            </a:endParaRPr>
          </a:p>
        </p:txBody>
      </p:sp>
      <p:sp>
        <p:nvSpPr>
          <p:cNvPr id="1451" name="Google Shape;1451;p108"/>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End-to-End Encryption</a:t>
            </a:r>
            <a:endParaRPr/>
          </a:p>
        </p:txBody>
      </p:sp>
      <p:sp>
        <p:nvSpPr>
          <p:cNvPr id="1452" name="Google Shape;1452;p108"/>
          <p:cNvSpPr/>
          <p:nvPr/>
        </p:nvSpPr>
        <p:spPr>
          <a:xfrm>
            <a:off x="10154550" y="6012154"/>
            <a:ext cx="4074900" cy="1691700"/>
          </a:xfrm>
          <a:prstGeom prst="roundRect">
            <a:avLst>
              <a:gd fmla="val 4202" name="adj"/>
            </a:avLst>
          </a:prstGeom>
          <a:solidFill>
            <a:srgbClr val="F4FCFF"/>
          </a:solidFill>
          <a:ln cap="flat" cmpd="sng" w="19050">
            <a:solidFill>
              <a:srgbClr val="040531"/>
            </a:solidFill>
            <a:prstDash val="solid"/>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40531"/>
              </a:solidFill>
              <a:latin typeface="Montserrat SemiBold"/>
              <a:ea typeface="Montserrat SemiBold"/>
              <a:cs typeface="Montserrat SemiBold"/>
              <a:sym typeface="Montserrat SemiBold"/>
            </a:endParaRPr>
          </a:p>
        </p:txBody>
      </p:sp>
      <p:grpSp>
        <p:nvGrpSpPr>
          <p:cNvPr id="1453" name="Google Shape;1453;p108"/>
          <p:cNvGrpSpPr/>
          <p:nvPr/>
        </p:nvGrpSpPr>
        <p:grpSpPr>
          <a:xfrm>
            <a:off x="11385103" y="6153355"/>
            <a:ext cx="1613814" cy="554100"/>
            <a:chOff x="16458078" y="5307555"/>
            <a:chExt cx="1613814" cy="554100"/>
          </a:xfrm>
        </p:grpSpPr>
        <p:pic>
          <p:nvPicPr>
            <p:cNvPr id="1454" name="Google Shape;1454;p108"/>
            <p:cNvPicPr preferRelativeResize="0"/>
            <p:nvPr/>
          </p:nvPicPr>
          <p:blipFill>
            <a:blip r:embed="rId3">
              <a:alphaModFix/>
            </a:blip>
            <a:stretch>
              <a:fillRect/>
            </a:stretch>
          </p:blipFill>
          <p:spPr>
            <a:xfrm>
              <a:off x="16458078" y="5310279"/>
              <a:ext cx="333710" cy="548640"/>
            </a:xfrm>
            <a:prstGeom prst="rect">
              <a:avLst/>
            </a:prstGeom>
            <a:noFill/>
            <a:ln>
              <a:noFill/>
            </a:ln>
          </p:spPr>
        </p:pic>
        <p:sp>
          <p:nvSpPr>
            <p:cNvPr id="1455" name="Google Shape;1455;p108"/>
            <p:cNvSpPr txBox="1"/>
            <p:nvPr/>
          </p:nvSpPr>
          <p:spPr>
            <a:xfrm>
              <a:off x="16791793" y="5307555"/>
              <a:ext cx="12801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rgbClr val="040531"/>
                  </a:solidFill>
                  <a:latin typeface="Montserrat"/>
                  <a:ea typeface="Montserrat"/>
                  <a:cs typeface="Montserrat"/>
                  <a:sym typeface="Montserrat"/>
                </a:rPr>
                <a:t>Broker</a:t>
              </a:r>
              <a:endParaRPr sz="2400">
                <a:solidFill>
                  <a:srgbClr val="040531"/>
                </a:solidFill>
                <a:latin typeface="Montserrat"/>
                <a:ea typeface="Montserrat"/>
                <a:cs typeface="Montserrat"/>
                <a:sym typeface="Montserrat"/>
              </a:endParaRPr>
            </a:p>
          </p:txBody>
        </p:sp>
      </p:grpSp>
      <p:graphicFrame>
        <p:nvGraphicFramePr>
          <p:cNvPr id="1456" name="Google Shape;1456;p108"/>
          <p:cNvGraphicFramePr/>
          <p:nvPr/>
        </p:nvGraphicFramePr>
        <p:xfrm>
          <a:off x="10788817" y="7012891"/>
          <a:ext cx="3000000" cy="3000000"/>
        </p:xfrm>
        <a:graphic>
          <a:graphicData uri="http://schemas.openxmlformats.org/drawingml/2006/table">
            <a:tbl>
              <a:tblPr>
                <a:noFill/>
                <a:tableStyleId>{EA0244BF-E6FA-402A-A201-DCD0D4480055}</a:tableStyleId>
              </a:tblPr>
              <a:tblGrid>
                <a:gridCol w="488300"/>
                <a:gridCol w="488300"/>
                <a:gridCol w="488300"/>
                <a:gridCol w="488300"/>
                <a:gridCol w="488300"/>
              </a:tblGrid>
              <a:tr h="396250">
                <a:tc>
                  <a:txBody>
                    <a:bodyPr/>
                    <a:lstStyle/>
                    <a:p>
                      <a:pPr indent="0" lvl="0" marL="0" rtl="0" algn="ctr">
                        <a:spcBef>
                          <a:spcPts val="0"/>
                        </a:spcBef>
                        <a:spcAft>
                          <a:spcPts val="0"/>
                        </a:spcAft>
                        <a:buNone/>
                      </a:pPr>
                      <a:r>
                        <a:t/>
                      </a:r>
                      <a:endParaRPr b="1" sz="1500">
                        <a:solidFill>
                          <a:srgbClr val="FFFFFF"/>
                        </a:solidFill>
                        <a:latin typeface="Montserrat"/>
                        <a:ea typeface="Montserrat"/>
                        <a:cs typeface="Montserrat"/>
                        <a:sym typeface="Montserrat"/>
                      </a:endParaRPr>
                    </a:p>
                  </a:txBody>
                  <a:tcPr marT="0" marB="0" marR="0" marL="0" anchor="ctr">
                    <a:lnL cap="flat" cmpd="sng" w="28575">
                      <a:solidFill>
                        <a:srgbClr val="CCCCCC"/>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solidFill>
                      <a:srgbClr val="38CCED"/>
                    </a:solidFill>
                  </a:tcPr>
                </a:tc>
                <a:tc>
                  <a:txBody>
                    <a:bodyPr/>
                    <a:lstStyle/>
                    <a:p>
                      <a:pPr indent="0" lvl="0" marL="0" rtl="0" algn="ctr">
                        <a:spcBef>
                          <a:spcPts val="0"/>
                        </a:spcBef>
                        <a:spcAft>
                          <a:spcPts val="0"/>
                        </a:spcAft>
                        <a:buNone/>
                      </a:pPr>
                      <a:r>
                        <a:t/>
                      </a:r>
                      <a:endParaRPr sz="800"/>
                    </a:p>
                  </a:txBody>
                  <a:tcPr marT="0" marB="0" marR="0" marL="0" anchor="ctr">
                    <a:lnL cap="flat" cmpd="sng" w="28575">
                      <a:solidFill>
                        <a:srgbClr val="CCCCCC"/>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800"/>
                    </a:p>
                  </a:txBody>
                  <a:tcPr marT="0" marB="0" marR="0" marL="0" anchor="ctr">
                    <a:lnL cap="flat" cmpd="sng" w="28575">
                      <a:solidFill>
                        <a:srgbClr val="CCCCCC"/>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800"/>
                    </a:p>
                  </a:txBody>
                  <a:tcPr marT="0" marB="0" marR="0" marL="0" anchor="ctr">
                    <a:lnL cap="flat" cmpd="sng" w="28575">
                      <a:solidFill>
                        <a:srgbClr val="CCCCCC"/>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800"/>
                    </a:p>
                  </a:txBody>
                  <a:tcPr marT="0" marB="0" marR="0" marL="0" anchor="ctr">
                    <a:lnL cap="flat" cmpd="sng" w="28575">
                      <a:solidFill>
                        <a:srgbClr val="CCCCCC"/>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solidFill>
                      <a:srgbClr val="FFFFFF"/>
                    </a:solidFill>
                  </a:tcPr>
                </a:tc>
              </a:tr>
            </a:tbl>
          </a:graphicData>
        </a:graphic>
      </p:graphicFrame>
      <p:sp>
        <p:nvSpPr>
          <p:cNvPr id="1457" name="Google Shape;1457;p108"/>
          <p:cNvSpPr txBox="1"/>
          <p:nvPr/>
        </p:nvSpPr>
        <p:spPr>
          <a:xfrm>
            <a:off x="13226694" y="6985459"/>
            <a:ext cx="545400" cy="41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Montserrat"/>
                <a:ea typeface="Montserrat"/>
                <a:cs typeface="Montserrat"/>
                <a:sym typeface="Montserrat"/>
              </a:rPr>
              <a:t>P0</a:t>
            </a:r>
            <a:endParaRPr sz="1800">
              <a:latin typeface="Montserrat"/>
              <a:ea typeface="Montserrat"/>
              <a:cs typeface="Montserrat"/>
              <a:sym typeface="Montserrat"/>
            </a:endParaRPr>
          </a:p>
        </p:txBody>
      </p:sp>
      <p:grpSp>
        <p:nvGrpSpPr>
          <p:cNvPr id="1458" name="Google Shape;1458;p108"/>
          <p:cNvGrpSpPr/>
          <p:nvPr/>
        </p:nvGrpSpPr>
        <p:grpSpPr>
          <a:xfrm>
            <a:off x="10154550" y="3231013"/>
            <a:ext cx="4074900" cy="2101937"/>
            <a:chOff x="7382075" y="6275375"/>
            <a:chExt cx="4074900" cy="1691700"/>
          </a:xfrm>
        </p:grpSpPr>
        <p:sp>
          <p:nvSpPr>
            <p:cNvPr id="1459" name="Google Shape;1459;p108"/>
            <p:cNvSpPr/>
            <p:nvPr/>
          </p:nvSpPr>
          <p:spPr>
            <a:xfrm>
              <a:off x="7382075" y="6275375"/>
              <a:ext cx="4074900" cy="1691700"/>
            </a:xfrm>
            <a:prstGeom prst="roundRect">
              <a:avLst>
                <a:gd fmla="val 4202" name="adj"/>
              </a:avLst>
            </a:prstGeom>
            <a:solidFill>
              <a:srgbClr val="F4FCFF"/>
            </a:solidFill>
            <a:ln cap="flat" cmpd="sng" w="19050">
              <a:solidFill>
                <a:srgbClr val="040531"/>
              </a:solidFill>
              <a:prstDash val="solid"/>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40531"/>
                </a:solidFill>
                <a:latin typeface="Montserrat SemiBold"/>
                <a:ea typeface="Montserrat SemiBold"/>
                <a:cs typeface="Montserrat SemiBold"/>
                <a:sym typeface="Montserrat SemiBold"/>
              </a:endParaRPr>
            </a:p>
          </p:txBody>
        </p:sp>
        <p:sp>
          <p:nvSpPr>
            <p:cNvPr id="1460" name="Google Shape;1460;p108"/>
            <p:cNvSpPr txBox="1"/>
            <p:nvPr/>
          </p:nvSpPr>
          <p:spPr>
            <a:xfrm>
              <a:off x="7635723" y="6413375"/>
              <a:ext cx="3567600" cy="1040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rgbClr val="040531"/>
                  </a:solidFill>
                  <a:latin typeface="Montserrat"/>
                  <a:ea typeface="Montserrat"/>
                  <a:cs typeface="Montserrat"/>
                  <a:sym typeface="Montserrat"/>
                </a:rPr>
                <a:t>Key Management Service</a:t>
              </a:r>
              <a:endParaRPr sz="2400">
                <a:solidFill>
                  <a:srgbClr val="040531"/>
                </a:solidFill>
                <a:latin typeface="Montserrat"/>
                <a:ea typeface="Montserrat"/>
                <a:cs typeface="Montserrat"/>
                <a:sym typeface="Montserrat"/>
              </a:endParaRPr>
            </a:p>
            <a:p>
              <a:pPr indent="0" lvl="0" marL="0" rtl="0" algn="ctr">
                <a:spcBef>
                  <a:spcPts val="0"/>
                </a:spcBef>
                <a:spcAft>
                  <a:spcPts val="0"/>
                </a:spcAft>
                <a:buNone/>
              </a:pPr>
              <a:r>
                <a:rPr lang="en" sz="2400">
                  <a:solidFill>
                    <a:srgbClr val="040531"/>
                  </a:solidFill>
                  <a:latin typeface="Montserrat"/>
                  <a:ea typeface="Montserrat"/>
                  <a:cs typeface="Montserrat"/>
                  <a:sym typeface="Montserrat"/>
                </a:rPr>
                <a:t>(KMS)</a:t>
              </a:r>
              <a:endParaRPr sz="2400">
                <a:solidFill>
                  <a:srgbClr val="040531"/>
                </a:solidFill>
                <a:latin typeface="Montserrat"/>
                <a:ea typeface="Montserrat"/>
                <a:cs typeface="Montserrat"/>
                <a:sym typeface="Montserrat"/>
              </a:endParaRPr>
            </a:p>
          </p:txBody>
        </p:sp>
      </p:grpSp>
      <p:sp>
        <p:nvSpPr>
          <p:cNvPr id="1461" name="Google Shape;1461;p108"/>
          <p:cNvSpPr/>
          <p:nvPr/>
        </p:nvSpPr>
        <p:spPr>
          <a:xfrm>
            <a:off x="16929473" y="6536999"/>
            <a:ext cx="3447300" cy="642000"/>
          </a:xfrm>
          <a:prstGeom prst="roundRect">
            <a:avLst>
              <a:gd fmla="val 4202" name="adj"/>
            </a:avLst>
          </a:prstGeom>
          <a:solidFill>
            <a:srgbClr val="FFFFFF"/>
          </a:solidFill>
          <a:ln cap="flat" cmpd="sng" w="19050">
            <a:solidFill>
              <a:srgbClr val="040531"/>
            </a:solidFill>
            <a:prstDash val="dash"/>
            <a:round/>
            <a:headEnd len="sm" w="sm" type="none"/>
            <a:tailEnd len="sm" w="sm" type="none"/>
          </a:ln>
        </p:spPr>
        <p:txBody>
          <a:bodyPr anchorCtr="0" anchor="ctr" bIns="155425" lIns="155425" spcFirstLastPara="1" rIns="155425" wrap="square" tIns="155425">
            <a:noAutofit/>
          </a:bodyPr>
          <a:lstStyle/>
          <a:p>
            <a:pPr indent="0" lvl="0" marL="0" rtl="0" algn="ctr">
              <a:spcBef>
                <a:spcPts val="0"/>
              </a:spcBef>
              <a:spcAft>
                <a:spcPts val="0"/>
              </a:spcAft>
              <a:buNone/>
            </a:pPr>
            <a:r>
              <a:rPr lang="en" sz="1900">
                <a:solidFill>
                  <a:srgbClr val="040531"/>
                </a:solidFill>
                <a:latin typeface="Montserrat SemiBold"/>
                <a:ea typeface="Montserrat SemiBold"/>
                <a:cs typeface="Montserrat SemiBold"/>
                <a:sym typeface="Montserrat SemiBold"/>
              </a:rPr>
              <a:t>Consumer</a:t>
            </a:r>
            <a:endParaRPr sz="1900">
              <a:solidFill>
                <a:srgbClr val="040531"/>
              </a:solidFill>
              <a:latin typeface="Montserrat SemiBold"/>
              <a:ea typeface="Montserrat SemiBold"/>
              <a:cs typeface="Montserrat SemiBold"/>
              <a:sym typeface="Montserrat SemiBold"/>
            </a:endParaRPr>
          </a:p>
        </p:txBody>
      </p:sp>
      <p:sp>
        <p:nvSpPr>
          <p:cNvPr id="1462" name="Google Shape;1462;p108"/>
          <p:cNvSpPr/>
          <p:nvPr/>
        </p:nvSpPr>
        <p:spPr>
          <a:xfrm>
            <a:off x="4007223" y="6537001"/>
            <a:ext cx="3447300" cy="642000"/>
          </a:xfrm>
          <a:prstGeom prst="roundRect">
            <a:avLst>
              <a:gd fmla="val 4202" name="adj"/>
            </a:avLst>
          </a:prstGeom>
          <a:solidFill>
            <a:srgbClr val="FFFFFF"/>
          </a:solidFill>
          <a:ln cap="flat" cmpd="sng" w="19050">
            <a:solidFill>
              <a:srgbClr val="040531"/>
            </a:solidFill>
            <a:prstDash val="dash"/>
            <a:round/>
            <a:headEnd len="sm" w="sm" type="none"/>
            <a:tailEnd len="sm" w="sm" type="none"/>
          </a:ln>
        </p:spPr>
        <p:txBody>
          <a:bodyPr anchorCtr="0" anchor="ctr" bIns="155425" lIns="155425" spcFirstLastPara="1" rIns="155425" wrap="square" tIns="155425">
            <a:noAutofit/>
          </a:bodyPr>
          <a:lstStyle/>
          <a:p>
            <a:pPr indent="0" lvl="0" marL="0" rtl="0" algn="ctr">
              <a:spcBef>
                <a:spcPts val="0"/>
              </a:spcBef>
              <a:spcAft>
                <a:spcPts val="0"/>
              </a:spcAft>
              <a:buNone/>
            </a:pPr>
            <a:r>
              <a:rPr lang="en" sz="1900">
                <a:solidFill>
                  <a:srgbClr val="040531"/>
                </a:solidFill>
                <a:latin typeface="Montserrat SemiBold"/>
                <a:ea typeface="Montserrat SemiBold"/>
                <a:cs typeface="Montserrat SemiBold"/>
                <a:sym typeface="Montserrat SemiBold"/>
              </a:rPr>
              <a:t>Producer</a:t>
            </a:r>
            <a:endParaRPr sz="1900">
              <a:solidFill>
                <a:srgbClr val="040531"/>
              </a:solidFill>
              <a:latin typeface="Montserrat SemiBold"/>
              <a:ea typeface="Montserrat SemiBold"/>
              <a:cs typeface="Montserrat SemiBold"/>
              <a:sym typeface="Montserrat SemiBold"/>
            </a:endParaRPr>
          </a:p>
        </p:txBody>
      </p:sp>
      <p:pic>
        <p:nvPicPr>
          <p:cNvPr id="1463" name="Google Shape;1463;p108"/>
          <p:cNvPicPr preferRelativeResize="0"/>
          <p:nvPr/>
        </p:nvPicPr>
        <p:blipFill>
          <a:blip r:embed="rId4">
            <a:alphaModFix/>
          </a:blip>
          <a:stretch>
            <a:fillRect/>
          </a:stretch>
        </p:blipFill>
        <p:spPr>
          <a:xfrm>
            <a:off x="4007225" y="5749788"/>
            <a:ext cx="696775" cy="696775"/>
          </a:xfrm>
          <a:prstGeom prst="rect">
            <a:avLst/>
          </a:prstGeom>
          <a:noFill/>
          <a:ln>
            <a:noFill/>
          </a:ln>
        </p:spPr>
      </p:pic>
      <p:grpSp>
        <p:nvGrpSpPr>
          <p:cNvPr id="1464" name="Google Shape;1464;p108"/>
          <p:cNvGrpSpPr/>
          <p:nvPr/>
        </p:nvGrpSpPr>
        <p:grpSpPr>
          <a:xfrm>
            <a:off x="7527001" y="6537000"/>
            <a:ext cx="2441400" cy="642000"/>
            <a:chOff x="7527001" y="6537000"/>
            <a:chExt cx="2441400" cy="642000"/>
          </a:xfrm>
        </p:grpSpPr>
        <p:sp>
          <p:nvSpPr>
            <p:cNvPr id="1465" name="Google Shape;1465;p108"/>
            <p:cNvSpPr/>
            <p:nvPr/>
          </p:nvSpPr>
          <p:spPr>
            <a:xfrm>
              <a:off x="7527001" y="6537000"/>
              <a:ext cx="2441400" cy="642000"/>
            </a:xfrm>
            <a:prstGeom prst="roundRect">
              <a:avLst>
                <a:gd fmla="val 4202" name="adj"/>
              </a:avLst>
            </a:prstGeom>
            <a:noFill/>
            <a:ln>
              <a:noFill/>
            </a:ln>
          </p:spPr>
          <p:txBody>
            <a:bodyPr anchorCtr="0" anchor="ctr" bIns="155425" lIns="155425" spcFirstLastPara="1" rIns="155425" wrap="square" tIns="155425">
              <a:noAutofit/>
            </a:bodyPr>
            <a:lstStyle/>
            <a:p>
              <a:pPr indent="0" lvl="0" marL="0" rtl="0" algn="ctr">
                <a:spcBef>
                  <a:spcPts val="0"/>
                </a:spcBef>
                <a:spcAft>
                  <a:spcPts val="0"/>
                </a:spcAft>
                <a:buNone/>
              </a:pPr>
              <a:r>
                <a:rPr lang="en" sz="1900">
                  <a:solidFill>
                    <a:srgbClr val="040531"/>
                  </a:solidFill>
                  <a:latin typeface="Montserrat SemiBold"/>
                  <a:ea typeface="Montserrat SemiBold"/>
                  <a:cs typeface="Montserrat SemiBold"/>
                  <a:sym typeface="Montserrat SemiBold"/>
                </a:rPr>
                <a:t>nBny89Tgbns</a:t>
              </a:r>
              <a:endParaRPr sz="1900">
                <a:solidFill>
                  <a:srgbClr val="040531"/>
                </a:solidFill>
                <a:latin typeface="Montserrat SemiBold"/>
                <a:ea typeface="Montserrat SemiBold"/>
                <a:cs typeface="Montserrat SemiBold"/>
                <a:sym typeface="Montserrat SemiBold"/>
              </a:endParaRPr>
            </a:p>
          </p:txBody>
        </p:sp>
        <p:cxnSp>
          <p:nvCxnSpPr>
            <p:cNvPr id="1466" name="Google Shape;1466;p108"/>
            <p:cNvCxnSpPr/>
            <p:nvPr/>
          </p:nvCxnSpPr>
          <p:spPr>
            <a:xfrm>
              <a:off x="7895688" y="7104113"/>
              <a:ext cx="1817700" cy="600"/>
            </a:xfrm>
            <a:prstGeom prst="straightConnector1">
              <a:avLst/>
            </a:prstGeom>
            <a:noFill/>
            <a:ln cap="flat" cmpd="sng" w="38100">
              <a:solidFill>
                <a:schemeClr val="dk1"/>
              </a:solidFill>
              <a:prstDash val="solid"/>
              <a:round/>
              <a:headEnd len="med" w="med" type="none"/>
              <a:tailEnd len="med" w="med" type="triangle"/>
            </a:ln>
          </p:spPr>
        </p:cxnSp>
      </p:grpSp>
      <p:grpSp>
        <p:nvGrpSpPr>
          <p:cNvPr id="1467" name="Google Shape;1467;p108"/>
          <p:cNvGrpSpPr/>
          <p:nvPr/>
        </p:nvGrpSpPr>
        <p:grpSpPr>
          <a:xfrm>
            <a:off x="14358763" y="6537000"/>
            <a:ext cx="2441400" cy="642000"/>
            <a:chOff x="7527001" y="6537000"/>
            <a:chExt cx="2441400" cy="642000"/>
          </a:xfrm>
        </p:grpSpPr>
        <p:sp>
          <p:nvSpPr>
            <p:cNvPr id="1468" name="Google Shape;1468;p108"/>
            <p:cNvSpPr/>
            <p:nvPr/>
          </p:nvSpPr>
          <p:spPr>
            <a:xfrm>
              <a:off x="7527001" y="6537000"/>
              <a:ext cx="2441400" cy="642000"/>
            </a:xfrm>
            <a:prstGeom prst="roundRect">
              <a:avLst>
                <a:gd fmla="val 4202" name="adj"/>
              </a:avLst>
            </a:prstGeom>
            <a:noFill/>
            <a:ln>
              <a:noFill/>
            </a:ln>
          </p:spPr>
          <p:txBody>
            <a:bodyPr anchorCtr="0" anchor="ctr" bIns="155425" lIns="155425" spcFirstLastPara="1" rIns="155425" wrap="square" tIns="155425">
              <a:noAutofit/>
            </a:bodyPr>
            <a:lstStyle/>
            <a:p>
              <a:pPr indent="0" lvl="0" marL="0" rtl="0" algn="ctr">
                <a:spcBef>
                  <a:spcPts val="0"/>
                </a:spcBef>
                <a:spcAft>
                  <a:spcPts val="0"/>
                </a:spcAft>
                <a:buNone/>
              </a:pPr>
              <a:r>
                <a:rPr lang="en" sz="1900">
                  <a:solidFill>
                    <a:schemeClr val="dk2"/>
                  </a:solidFill>
                  <a:latin typeface="Montserrat SemiBold"/>
                  <a:ea typeface="Montserrat SemiBold"/>
                  <a:cs typeface="Montserrat SemiBold"/>
                  <a:sym typeface="Montserrat SemiBold"/>
                </a:rPr>
                <a:t>nBny89Tgbns</a:t>
              </a:r>
              <a:endParaRPr sz="1900">
                <a:solidFill>
                  <a:srgbClr val="040531"/>
                </a:solidFill>
                <a:latin typeface="Montserrat SemiBold"/>
                <a:ea typeface="Montserrat SemiBold"/>
                <a:cs typeface="Montserrat SemiBold"/>
                <a:sym typeface="Montserrat SemiBold"/>
              </a:endParaRPr>
            </a:p>
          </p:txBody>
        </p:sp>
        <p:cxnSp>
          <p:nvCxnSpPr>
            <p:cNvPr id="1469" name="Google Shape;1469;p108"/>
            <p:cNvCxnSpPr/>
            <p:nvPr/>
          </p:nvCxnSpPr>
          <p:spPr>
            <a:xfrm>
              <a:off x="7895688" y="7104113"/>
              <a:ext cx="1817700" cy="600"/>
            </a:xfrm>
            <a:prstGeom prst="straightConnector1">
              <a:avLst/>
            </a:prstGeom>
            <a:noFill/>
            <a:ln cap="flat" cmpd="sng" w="38100">
              <a:solidFill>
                <a:schemeClr val="dk1"/>
              </a:solidFill>
              <a:prstDash val="solid"/>
              <a:round/>
              <a:headEnd len="med" w="med" type="none"/>
              <a:tailEnd len="med" w="med" type="triangle"/>
            </a:ln>
          </p:spPr>
        </p:cxnSp>
      </p:grpSp>
      <p:pic>
        <p:nvPicPr>
          <p:cNvPr id="1470" name="Google Shape;1470;p108"/>
          <p:cNvPicPr preferRelativeResize="0"/>
          <p:nvPr/>
        </p:nvPicPr>
        <p:blipFill>
          <a:blip r:embed="rId4">
            <a:alphaModFix/>
          </a:blip>
          <a:stretch>
            <a:fillRect/>
          </a:stretch>
        </p:blipFill>
        <p:spPr>
          <a:xfrm>
            <a:off x="19680000" y="5749788"/>
            <a:ext cx="696775" cy="696775"/>
          </a:xfrm>
          <a:prstGeom prst="rect">
            <a:avLst/>
          </a:prstGeom>
          <a:noFill/>
          <a:ln>
            <a:noFill/>
          </a:ln>
        </p:spPr>
      </p:pic>
      <p:pic>
        <p:nvPicPr>
          <p:cNvPr id="1471" name="Google Shape;1471;p108"/>
          <p:cNvPicPr preferRelativeResize="0"/>
          <p:nvPr/>
        </p:nvPicPr>
        <p:blipFill>
          <a:blip r:embed="rId5">
            <a:alphaModFix/>
          </a:blip>
          <a:stretch>
            <a:fillRect/>
          </a:stretch>
        </p:blipFill>
        <p:spPr>
          <a:xfrm>
            <a:off x="6812526" y="6536999"/>
            <a:ext cx="642000" cy="642000"/>
          </a:xfrm>
          <a:prstGeom prst="rect">
            <a:avLst/>
          </a:prstGeom>
          <a:noFill/>
          <a:ln>
            <a:noFill/>
          </a:ln>
        </p:spPr>
      </p:pic>
      <p:pic>
        <p:nvPicPr>
          <p:cNvPr id="1472" name="Google Shape;1472;p108"/>
          <p:cNvPicPr preferRelativeResize="0"/>
          <p:nvPr/>
        </p:nvPicPr>
        <p:blipFill>
          <a:blip r:embed="rId5">
            <a:alphaModFix/>
          </a:blip>
          <a:stretch>
            <a:fillRect/>
          </a:stretch>
        </p:blipFill>
        <p:spPr>
          <a:xfrm>
            <a:off x="16929501" y="6536999"/>
            <a:ext cx="642000" cy="642000"/>
          </a:xfrm>
          <a:prstGeom prst="rect">
            <a:avLst/>
          </a:prstGeom>
          <a:noFill/>
          <a:ln>
            <a:noFill/>
          </a:ln>
        </p:spPr>
      </p:pic>
      <p:sp>
        <p:nvSpPr>
          <p:cNvPr id="1473" name="Google Shape;1473;p108"/>
          <p:cNvSpPr/>
          <p:nvPr/>
        </p:nvSpPr>
        <p:spPr>
          <a:xfrm flipH="1" rot="10800000">
            <a:off x="5875399" y="3951196"/>
            <a:ext cx="3919633" cy="1952086"/>
          </a:xfrm>
          <a:custGeom>
            <a:rect b="b" l="l" r="r" t="t"/>
            <a:pathLst>
              <a:path extrusionOk="0" h="19787" w="20695">
                <a:moveTo>
                  <a:pt x="0" y="0"/>
                </a:moveTo>
                <a:lnTo>
                  <a:pt x="0" y="19787"/>
                </a:lnTo>
                <a:lnTo>
                  <a:pt x="20695" y="19787"/>
                </a:lnTo>
              </a:path>
            </a:pathLst>
          </a:custGeom>
          <a:noFill/>
          <a:ln cap="flat" cmpd="sng" w="38100">
            <a:solidFill>
              <a:schemeClr val="dk1"/>
            </a:solidFill>
            <a:prstDash val="solid"/>
            <a:round/>
            <a:headEnd len="med" w="med" type="triangle"/>
            <a:tailEnd len="med" w="med" type="none"/>
          </a:ln>
        </p:spPr>
      </p:sp>
      <p:sp>
        <p:nvSpPr>
          <p:cNvPr id="1474" name="Google Shape;1474;p108"/>
          <p:cNvSpPr/>
          <p:nvPr/>
        </p:nvSpPr>
        <p:spPr>
          <a:xfrm rot="10800000">
            <a:off x="14807137" y="3951196"/>
            <a:ext cx="3919633" cy="1952086"/>
          </a:xfrm>
          <a:custGeom>
            <a:rect b="b" l="l" r="r" t="t"/>
            <a:pathLst>
              <a:path extrusionOk="0" h="19787" w="20695">
                <a:moveTo>
                  <a:pt x="0" y="0"/>
                </a:moveTo>
                <a:lnTo>
                  <a:pt x="0" y="19787"/>
                </a:lnTo>
                <a:lnTo>
                  <a:pt x="20695" y="19787"/>
                </a:lnTo>
              </a:path>
            </a:pathLst>
          </a:custGeom>
          <a:noFill/>
          <a:ln cap="flat" cmpd="sng" w="38100">
            <a:solidFill>
              <a:schemeClr val="dk1"/>
            </a:solidFill>
            <a:prstDash val="solid"/>
            <a:round/>
            <a:headEnd len="med" w="med" type="triangle"/>
            <a:tailEnd len="med" w="med" type="none"/>
          </a:ln>
        </p:spPr>
      </p:sp>
      <p:pic>
        <p:nvPicPr>
          <p:cNvPr id="1475" name="Google Shape;1475;p108"/>
          <p:cNvPicPr preferRelativeResize="0"/>
          <p:nvPr/>
        </p:nvPicPr>
        <p:blipFill>
          <a:blip r:embed="rId5">
            <a:alphaModFix/>
          </a:blip>
          <a:stretch>
            <a:fillRect/>
          </a:stretch>
        </p:blipFill>
        <p:spPr>
          <a:xfrm>
            <a:off x="11871001" y="4617524"/>
            <a:ext cx="642000" cy="64200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9" name="Shape 1479"/>
        <p:cNvGrpSpPr/>
        <p:nvPr/>
      </p:nvGrpSpPr>
      <p:grpSpPr>
        <a:xfrm>
          <a:off x="0" y="0"/>
          <a:ext cx="0" cy="0"/>
          <a:chOff x="0" y="0"/>
          <a:chExt cx="0" cy="0"/>
        </a:xfrm>
      </p:grpSpPr>
      <p:sp>
        <p:nvSpPr>
          <p:cNvPr id="1480" name="Google Shape;1480;p109"/>
          <p:cNvSpPr txBox="1"/>
          <p:nvPr>
            <p:ph type="ctrTitle"/>
          </p:nvPr>
        </p:nvSpPr>
        <p:spPr>
          <a:xfrm>
            <a:off x="1521343" y="4701067"/>
            <a:ext cx="20381700" cy="3012900"/>
          </a:xfrm>
          <a:prstGeom prst="rect">
            <a:avLst/>
          </a:prstGeom>
        </p:spPr>
        <p:txBody>
          <a:bodyPr anchorCtr="0" anchor="b" bIns="121875" lIns="0" spcFirstLastPara="1" rIns="243800" wrap="square" tIns="121875">
            <a:noAutofit/>
          </a:bodyPr>
          <a:lstStyle/>
          <a:p>
            <a:pPr indent="0" lvl="0" marL="0" rtl="0" algn="l">
              <a:spcBef>
                <a:spcPts val="0"/>
              </a:spcBef>
              <a:spcAft>
                <a:spcPts val="0"/>
              </a:spcAft>
              <a:buNone/>
            </a:pPr>
            <a:r>
              <a:rPr lang="en"/>
              <a:t>Hands On: Setting Up Encryption</a:t>
            </a:r>
            <a:endParaRPr/>
          </a:p>
        </p:txBody>
      </p:sp>
      <p:sp>
        <p:nvSpPr>
          <p:cNvPr id="1481" name="Google Shape;1481;p109"/>
          <p:cNvSpPr txBox="1"/>
          <p:nvPr>
            <p:ph idx="1" type="subTitle"/>
          </p:nvPr>
        </p:nvSpPr>
        <p:spPr>
          <a:xfrm>
            <a:off x="1521333" y="8562333"/>
            <a:ext cx="10223100" cy="1460100"/>
          </a:xfrm>
          <a:prstGeom prst="rect">
            <a:avLst/>
          </a:prstGeom>
        </p:spPr>
        <p:txBody>
          <a:bodyPr anchorCtr="0" anchor="t" bIns="121875" lIns="0" spcFirstLastPara="1" rIns="24380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5" name="Shape 1485"/>
        <p:cNvGrpSpPr/>
        <p:nvPr/>
      </p:nvGrpSpPr>
      <p:grpSpPr>
        <a:xfrm>
          <a:off x="0" y="0"/>
          <a:ext cx="0" cy="0"/>
          <a:chOff x="0" y="0"/>
          <a:chExt cx="0" cy="0"/>
        </a:xfrm>
      </p:grpSpPr>
      <p:sp>
        <p:nvSpPr>
          <p:cNvPr id="1486" name="Google Shape;1486;p110"/>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Hands On: Setting Up Encryption</a:t>
            </a:r>
            <a:endParaRPr/>
          </a:p>
        </p:txBody>
      </p:sp>
      <p:pic>
        <p:nvPicPr>
          <p:cNvPr descr="https://cnfl.io/kafka-security-101-module-7 | Practice using SSL to encrypt your Kafka data in motion by creating certificates and configuring your brokers to use SSL. Follow along as Dan Weston (Developer, Confluent) covers all of this in detail. &#10;&#10;Use the promo code 101SECURITY to get $25 of free Confluent Cloud usage: https://cnfl.io/try-cloud-kafka-security-101-course&#10;&#10;Promo code details: https://cnfl.io/promo-code-details-kafka-security-101-course&#10;&#10;LEARN MORE&#10;► Generate SSL key and certificate for each Kafka broker: https://kafka.apache.org/090/documentation.html#security_ssl&#10;&#10;CONNECT&#10;Subscribe: https://youtube.com/c/confluent?sub_confirmation=1&#10;Site: https://confluent.io &#10;GitHub: https://github.com/confluentinc&#10;Facebook: https://facebook.com/confluentinc &#10;Twitter: https://twitter.com/confluentinc &#10;LinkedIn: https://www.linkedin.com/company/confluent&#10;Instagram: https://www.instagram.com/confluent_inc&#10;&#10;ABOUT CONFLUENT&#10;Confluent is pioneering a fundamentally new category of data infrastructure focused on data in motion. Confluent’s cloud-native offering is the foundational platform for data in motion – designed to be the intelligent connective tissue enabling real-time data, from multiple sources, to constantly stream across the organization. With Confluent, organizations can meet the new business imperative of delivering rich, digital front-end customer experiences and transitioning to sophisticated, real-time, software-driven backend operations. To learn more, please visit www.confluent.io.&#10;&#10;#security #apachekafka #kafka #confluent" id="1487" name="Google Shape;1487;p110" title="Kafka Security: Setting Up Encryption (Hands On)">
            <a:hlinkClick r:id="rId3"/>
          </p:cNvPr>
          <p:cNvPicPr preferRelativeResize="0"/>
          <p:nvPr/>
        </p:nvPicPr>
        <p:blipFill>
          <a:blip r:embed="rId4">
            <a:alphaModFix/>
          </a:blip>
          <a:stretch>
            <a:fillRect/>
          </a:stretch>
        </p:blipFill>
        <p:spPr>
          <a:xfrm>
            <a:off x="5768775" y="2613960"/>
            <a:ext cx="12846600" cy="9634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7"/>
                                        </p:tgtEl>
                                        <p:attrNameLst>
                                          <p:attrName>style.visibility</p:attrName>
                                        </p:attrNameLst>
                                      </p:cBhvr>
                                      <p:to>
                                        <p:strVal val="visible"/>
                                      </p:to>
                                    </p:set>
                                    <p:animEffect filter="fade" transition="in">
                                      <p:cBhvr>
                                        <p:cTn dur="1000"/>
                                        <p:tgtEl>
                                          <p:spTgt spid="14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1" name="Shape 1491"/>
        <p:cNvGrpSpPr/>
        <p:nvPr/>
      </p:nvGrpSpPr>
      <p:grpSpPr>
        <a:xfrm>
          <a:off x="0" y="0"/>
          <a:ext cx="0" cy="0"/>
          <a:chOff x="0" y="0"/>
          <a:chExt cx="0" cy="0"/>
        </a:xfrm>
      </p:grpSpPr>
      <p:sp>
        <p:nvSpPr>
          <p:cNvPr id="1492" name="Google Shape;1492;p111"/>
          <p:cNvSpPr txBox="1"/>
          <p:nvPr>
            <p:ph type="ctrTitle"/>
          </p:nvPr>
        </p:nvSpPr>
        <p:spPr>
          <a:xfrm>
            <a:off x="1521343" y="4701067"/>
            <a:ext cx="20381700" cy="3012900"/>
          </a:xfrm>
          <a:prstGeom prst="rect">
            <a:avLst/>
          </a:prstGeom>
        </p:spPr>
        <p:txBody>
          <a:bodyPr anchorCtr="0" anchor="b" bIns="121875" lIns="0" spcFirstLastPara="1" rIns="243800" wrap="square" tIns="121875">
            <a:noAutofit/>
          </a:bodyPr>
          <a:lstStyle/>
          <a:p>
            <a:pPr indent="0" lvl="0" marL="0" rtl="0" algn="l">
              <a:spcBef>
                <a:spcPts val="0"/>
              </a:spcBef>
              <a:spcAft>
                <a:spcPts val="0"/>
              </a:spcAft>
              <a:buNone/>
            </a:pPr>
            <a:r>
              <a:rPr lang="en"/>
              <a:t>Hands On: Requiring Encryption for Broker Traffic</a:t>
            </a:r>
            <a:endParaRPr/>
          </a:p>
        </p:txBody>
      </p:sp>
      <p:sp>
        <p:nvSpPr>
          <p:cNvPr id="1493" name="Google Shape;1493;p111"/>
          <p:cNvSpPr txBox="1"/>
          <p:nvPr>
            <p:ph idx="1" type="subTitle"/>
          </p:nvPr>
        </p:nvSpPr>
        <p:spPr>
          <a:xfrm>
            <a:off x="1521333" y="8562333"/>
            <a:ext cx="10223100" cy="1460100"/>
          </a:xfrm>
          <a:prstGeom prst="rect">
            <a:avLst/>
          </a:prstGeom>
        </p:spPr>
        <p:txBody>
          <a:bodyPr anchorCtr="0" anchor="t" bIns="121875" lIns="0" spcFirstLastPara="1" rIns="24380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7" name="Shape 1497"/>
        <p:cNvGrpSpPr/>
        <p:nvPr/>
      </p:nvGrpSpPr>
      <p:grpSpPr>
        <a:xfrm>
          <a:off x="0" y="0"/>
          <a:ext cx="0" cy="0"/>
          <a:chOff x="0" y="0"/>
          <a:chExt cx="0" cy="0"/>
        </a:xfrm>
      </p:grpSpPr>
      <p:sp>
        <p:nvSpPr>
          <p:cNvPr id="1498" name="Google Shape;1498;p112"/>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Hands On: Requiring Encryption for </a:t>
            </a:r>
            <a:endParaRPr/>
          </a:p>
          <a:p>
            <a:pPr indent="0" lvl="0" marL="0" rtl="0" algn="l">
              <a:spcBef>
                <a:spcPts val="0"/>
              </a:spcBef>
              <a:spcAft>
                <a:spcPts val="0"/>
              </a:spcAft>
              <a:buNone/>
            </a:pPr>
            <a:r>
              <a:rPr lang="en"/>
              <a:t>Broker Traffic</a:t>
            </a:r>
            <a:endParaRPr/>
          </a:p>
        </p:txBody>
      </p:sp>
      <p:pic>
        <p:nvPicPr>
          <p:cNvPr descr="https://cnfl.io/kafka-security-101-module-8 | In the previous module, you configured your brokers to use SSL, now learn how to configure your Kafka client to encrypt with SSL, and to require SSL for your client-broker traffic. Follow along as Dan Weston (Developer, Confluent) covers all of this in detail. &#10;&#10;Use the promo code 101SECURITY to get $25 of free Confluent Cloud usage: https://cnfl.io/try-cloud-kafka-security-101-course&#10;&#10;Promo code details: https://cnfl.io/promo-code-details-kafka-security-101-course&#10;&#10;LEARN MORE&#10;► Generate SSL key and certificate for each Kafka broker: https://kafka.apache.org/090/documentation.html#security_ssl&#10;&#10;CONNECT&#10;Subscribe: https://youtube.com/c/confluent?sub_confirmation=1&#10;Site: https://confluent.io &#10;GitHub: https://github.com/confluentinc&#10;Facebook: https://facebook.com/confluentinc &#10;Twitter: https://twitter.com/confluentinc &#10;LinkedIn: https://www.linkedin.com/company/confluent&#10;Instagram: https://www.instagram.com/confluent_inc&#10;&#10;ABOUT CONFLUENT&#10;Confluent is pioneering a fundamentally new category of data infrastructure focused on data in motion. Confluent’s cloud-native offering is the foundational platform for data in motion – designed to be the intelligent connective tissue enabling real-time data, from multiple sources, to constantly stream across the organization. With Confluent, organizations can meet the new business imperative of delivering rich, digital front-end customer experiences and transitioning to sophisticated, real-time, software-driven backend operations. To learn more, please visit www.confluent.io.&#10;&#10;#security #apachekafka #kafka #confluent" id="1499" name="Google Shape;1499;p112" title="Kafka Security: Requiring Encryption for Broker Traffic (Hands On)">
            <a:hlinkClick r:id="rId3"/>
          </p:cNvPr>
          <p:cNvPicPr preferRelativeResize="0"/>
          <p:nvPr/>
        </p:nvPicPr>
        <p:blipFill>
          <a:blip r:embed="rId4">
            <a:alphaModFix/>
          </a:blip>
          <a:stretch>
            <a:fillRect/>
          </a:stretch>
        </p:blipFill>
        <p:spPr>
          <a:xfrm>
            <a:off x="5768775" y="2613960"/>
            <a:ext cx="12846600" cy="9634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9"/>
                                        </p:tgtEl>
                                        <p:attrNameLst>
                                          <p:attrName>style.visibility</p:attrName>
                                        </p:attrNameLst>
                                      </p:cBhvr>
                                      <p:to>
                                        <p:strVal val="visible"/>
                                      </p:to>
                                    </p:set>
                                    <p:animEffect filter="fade" transition="in">
                                      <p:cBhvr>
                                        <p:cTn dur="1000"/>
                                        <p:tgtEl>
                                          <p:spTgt spid="14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3" name="Shape 1503"/>
        <p:cNvGrpSpPr/>
        <p:nvPr/>
      </p:nvGrpSpPr>
      <p:grpSpPr>
        <a:xfrm>
          <a:off x="0" y="0"/>
          <a:ext cx="0" cy="0"/>
          <a:chOff x="0" y="0"/>
          <a:chExt cx="0" cy="0"/>
        </a:xfrm>
      </p:grpSpPr>
      <p:sp>
        <p:nvSpPr>
          <p:cNvPr id="1504" name="Google Shape;1504;p113"/>
          <p:cNvSpPr txBox="1"/>
          <p:nvPr>
            <p:ph type="ctrTitle"/>
          </p:nvPr>
        </p:nvSpPr>
        <p:spPr>
          <a:xfrm>
            <a:off x="1521343" y="4701067"/>
            <a:ext cx="20381700" cy="3012900"/>
          </a:xfrm>
          <a:prstGeom prst="rect">
            <a:avLst/>
          </a:prstGeom>
        </p:spPr>
        <p:txBody>
          <a:bodyPr anchorCtr="0" anchor="b" bIns="121875" lIns="0" spcFirstLastPara="1" rIns="243800" wrap="square" tIns="121875">
            <a:noAutofit/>
          </a:bodyPr>
          <a:lstStyle/>
          <a:p>
            <a:pPr indent="0" lvl="0" marL="0" rtl="0" algn="l">
              <a:spcBef>
                <a:spcPts val="0"/>
              </a:spcBef>
              <a:spcAft>
                <a:spcPts val="0"/>
              </a:spcAft>
              <a:buNone/>
            </a:pPr>
            <a:r>
              <a:rPr lang="en"/>
              <a:t>Securing ZooKeeper</a:t>
            </a:r>
            <a:endParaRPr/>
          </a:p>
        </p:txBody>
      </p:sp>
      <p:sp>
        <p:nvSpPr>
          <p:cNvPr id="1505" name="Google Shape;1505;p113"/>
          <p:cNvSpPr txBox="1"/>
          <p:nvPr>
            <p:ph idx="1" type="subTitle"/>
          </p:nvPr>
        </p:nvSpPr>
        <p:spPr>
          <a:xfrm>
            <a:off x="1521333" y="8562333"/>
            <a:ext cx="10223100" cy="1460100"/>
          </a:xfrm>
          <a:prstGeom prst="rect">
            <a:avLst/>
          </a:prstGeom>
        </p:spPr>
        <p:txBody>
          <a:bodyPr anchorCtr="0" anchor="t" bIns="121875" lIns="0" spcFirstLastPara="1" rIns="24380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09" name="Shape 1509"/>
        <p:cNvGrpSpPr/>
        <p:nvPr/>
      </p:nvGrpSpPr>
      <p:grpSpPr>
        <a:xfrm>
          <a:off x="0" y="0"/>
          <a:ext cx="0" cy="0"/>
          <a:chOff x="0" y="0"/>
          <a:chExt cx="0" cy="0"/>
        </a:xfrm>
      </p:grpSpPr>
      <p:sp>
        <p:nvSpPr>
          <p:cNvPr id="1510" name="Google Shape;1510;p114"/>
          <p:cNvSpPr txBox="1"/>
          <p:nvPr>
            <p:ph type="title"/>
          </p:nvPr>
        </p:nvSpPr>
        <p:spPr>
          <a:xfrm>
            <a:off x="1218675" y="899275"/>
            <a:ext cx="97068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sz="5100"/>
              <a:t>Securing ZooKeeper</a:t>
            </a:r>
            <a:endParaRPr sz="5100"/>
          </a:p>
        </p:txBody>
      </p:sp>
      <p:sp>
        <p:nvSpPr>
          <p:cNvPr id="1511" name="Google Shape;1511;p114"/>
          <p:cNvSpPr txBox="1"/>
          <p:nvPr>
            <p:ph idx="2" type="body"/>
          </p:nvPr>
        </p:nvSpPr>
        <p:spPr>
          <a:xfrm>
            <a:off x="13364800" y="3174800"/>
            <a:ext cx="9516000" cy="7034400"/>
          </a:xfrm>
          <a:prstGeom prst="rect">
            <a:avLst/>
          </a:prstGeom>
        </p:spPr>
        <p:txBody>
          <a:bodyPr anchorCtr="0" anchor="t" bIns="121875" lIns="0" spcFirstLastPara="1" rIns="121900" wrap="square" tIns="0">
            <a:noAutofit/>
          </a:bodyPr>
          <a:lstStyle/>
          <a:p>
            <a:pPr indent="0" lvl="0" marL="0" rtl="0" algn="l">
              <a:lnSpc>
                <a:spcPct val="115000"/>
              </a:lnSpc>
              <a:spcBef>
                <a:spcPts val="1000"/>
              </a:spcBef>
              <a:spcAft>
                <a:spcPts val="0"/>
              </a:spcAft>
              <a:buNone/>
            </a:pPr>
            <a:r>
              <a:rPr b="1" lang="en" sz="4000"/>
              <a:t>SASL</a:t>
            </a:r>
            <a:endParaRPr/>
          </a:p>
        </p:txBody>
      </p:sp>
      <p:sp>
        <p:nvSpPr>
          <p:cNvPr id="1512" name="Google Shape;1512;p114"/>
          <p:cNvSpPr txBox="1"/>
          <p:nvPr>
            <p:ph idx="1" type="body"/>
          </p:nvPr>
        </p:nvSpPr>
        <p:spPr>
          <a:xfrm>
            <a:off x="1218675" y="3174800"/>
            <a:ext cx="9516000" cy="7034400"/>
          </a:xfrm>
          <a:prstGeom prst="rect">
            <a:avLst/>
          </a:prstGeom>
        </p:spPr>
        <p:txBody>
          <a:bodyPr anchorCtr="0" anchor="t" bIns="121875" lIns="0" spcFirstLastPara="1" rIns="121900" wrap="square" tIns="0">
            <a:noAutofit/>
          </a:bodyPr>
          <a:lstStyle/>
          <a:p>
            <a:pPr indent="0" lvl="0" marL="0" rtl="0" algn="l">
              <a:lnSpc>
                <a:spcPct val="115000"/>
              </a:lnSpc>
              <a:spcBef>
                <a:spcPts val="1000"/>
              </a:spcBef>
              <a:spcAft>
                <a:spcPts val="0"/>
              </a:spcAft>
              <a:buNone/>
            </a:pPr>
            <a:r>
              <a:rPr b="1" lang="en" sz="4000"/>
              <a:t>SSL client authentication</a:t>
            </a:r>
            <a:endParaRPr b="1" sz="4000"/>
          </a:p>
          <a:p>
            <a:pPr indent="0" lvl="0" marL="914400" rtl="0" algn="l">
              <a:lnSpc>
                <a:spcPct val="115000"/>
              </a:lnSpc>
              <a:spcBef>
                <a:spcPts val="1000"/>
              </a:spcBef>
              <a:spcAft>
                <a:spcPts val="0"/>
              </a:spcAft>
              <a:buNone/>
            </a:pPr>
            <a:r>
              <a:t/>
            </a:r>
            <a:endParaRPr sz="3200"/>
          </a:p>
        </p:txBody>
      </p:sp>
      <p:sp>
        <p:nvSpPr>
          <p:cNvPr id="1513" name="Google Shape;1513;p114"/>
          <p:cNvSpPr txBox="1"/>
          <p:nvPr>
            <p:ph idx="1" type="body"/>
          </p:nvPr>
        </p:nvSpPr>
        <p:spPr>
          <a:xfrm>
            <a:off x="1218675" y="1883575"/>
            <a:ext cx="9516000" cy="810000"/>
          </a:xfrm>
          <a:prstGeom prst="rect">
            <a:avLst/>
          </a:prstGeom>
        </p:spPr>
        <p:txBody>
          <a:bodyPr anchorCtr="0" anchor="t" bIns="121875" lIns="0" spcFirstLastPara="1" rIns="121900" wrap="square" tIns="0">
            <a:noAutofit/>
          </a:bodyPr>
          <a:lstStyle/>
          <a:p>
            <a:pPr indent="0" lvl="0" marL="0" rtl="0" algn="l">
              <a:lnSpc>
                <a:spcPct val="115000"/>
              </a:lnSpc>
              <a:spcBef>
                <a:spcPts val="1000"/>
              </a:spcBef>
              <a:spcAft>
                <a:spcPts val="0"/>
              </a:spcAft>
              <a:buNone/>
            </a:pPr>
            <a:r>
              <a:rPr lang="en"/>
              <a:t>Set </a:t>
            </a:r>
            <a:r>
              <a:rPr b="1" lang="en">
                <a:solidFill>
                  <a:schemeClr val="accent5"/>
                </a:solidFill>
                <a:latin typeface="Source Code Pro"/>
                <a:ea typeface="Source Code Pro"/>
                <a:cs typeface="Source Code Pro"/>
                <a:sym typeface="Source Code Pro"/>
              </a:rPr>
              <a:t>zookeeper.set.acl </a:t>
            </a:r>
            <a:r>
              <a:rPr lang="en"/>
              <a:t>to</a:t>
            </a:r>
            <a:r>
              <a:rPr b="1" lang="en">
                <a:solidFill>
                  <a:schemeClr val="accent5"/>
                </a:solidFill>
                <a:latin typeface="Source Code Pro"/>
                <a:ea typeface="Source Code Pro"/>
                <a:cs typeface="Source Code Pro"/>
                <a:sym typeface="Source Code Pro"/>
              </a:rPr>
              <a:t> true</a:t>
            </a:r>
            <a:endParaRPr/>
          </a:p>
          <a:p>
            <a:pPr indent="0" lvl="0" marL="914400" rtl="0" algn="l">
              <a:lnSpc>
                <a:spcPct val="115000"/>
              </a:lnSpc>
              <a:spcBef>
                <a:spcPts val="1000"/>
              </a:spcBef>
              <a:spcAft>
                <a:spcPts val="0"/>
              </a:spcAft>
              <a:buNone/>
            </a:pPr>
            <a:r>
              <a:t/>
            </a:r>
            <a:endParaRPr sz="3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1">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17" name="Shape 1517"/>
        <p:cNvGrpSpPr/>
        <p:nvPr/>
      </p:nvGrpSpPr>
      <p:grpSpPr>
        <a:xfrm>
          <a:off x="0" y="0"/>
          <a:ext cx="0" cy="0"/>
          <a:chOff x="0" y="0"/>
          <a:chExt cx="0" cy="0"/>
        </a:xfrm>
      </p:grpSpPr>
      <p:sp>
        <p:nvSpPr>
          <p:cNvPr id="1518" name="Google Shape;1518;p115"/>
          <p:cNvSpPr txBox="1"/>
          <p:nvPr>
            <p:ph type="title"/>
          </p:nvPr>
        </p:nvSpPr>
        <p:spPr>
          <a:xfrm>
            <a:off x="1218675" y="899275"/>
            <a:ext cx="97068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sz="5100"/>
              <a:t>Securing ZooKeeper</a:t>
            </a:r>
            <a:endParaRPr sz="5100"/>
          </a:p>
        </p:txBody>
      </p:sp>
      <p:sp>
        <p:nvSpPr>
          <p:cNvPr id="1519" name="Google Shape;1519;p115"/>
          <p:cNvSpPr txBox="1"/>
          <p:nvPr>
            <p:ph idx="2" type="body"/>
          </p:nvPr>
        </p:nvSpPr>
        <p:spPr>
          <a:xfrm>
            <a:off x="13364800" y="3174800"/>
            <a:ext cx="9516000" cy="7034400"/>
          </a:xfrm>
          <a:prstGeom prst="rect">
            <a:avLst/>
          </a:prstGeom>
        </p:spPr>
        <p:txBody>
          <a:bodyPr anchorCtr="0" anchor="t" bIns="121875" lIns="0" spcFirstLastPara="1" rIns="121900" wrap="square" tIns="0">
            <a:noAutofit/>
          </a:bodyPr>
          <a:lstStyle/>
          <a:p>
            <a:pPr indent="0" lvl="0" marL="0" rtl="0" algn="l">
              <a:lnSpc>
                <a:spcPct val="115000"/>
              </a:lnSpc>
              <a:spcBef>
                <a:spcPts val="1000"/>
              </a:spcBef>
              <a:spcAft>
                <a:spcPts val="0"/>
              </a:spcAft>
              <a:buNone/>
            </a:pPr>
            <a:r>
              <a:rPr b="1" lang="en" sz="4000"/>
              <a:t>SASL</a:t>
            </a:r>
            <a:endParaRPr b="1" sz="4000"/>
          </a:p>
          <a:p>
            <a:pPr indent="0" lvl="0" marL="0" rtl="0" algn="l">
              <a:lnSpc>
                <a:spcPct val="115000"/>
              </a:lnSpc>
              <a:spcBef>
                <a:spcPts val="1000"/>
              </a:spcBef>
              <a:spcAft>
                <a:spcPts val="0"/>
              </a:spcAft>
              <a:buNone/>
            </a:pPr>
            <a:r>
              <a:t/>
            </a:r>
            <a:endParaRPr/>
          </a:p>
        </p:txBody>
      </p:sp>
      <p:sp>
        <p:nvSpPr>
          <p:cNvPr id="1520" name="Google Shape;1520;p115"/>
          <p:cNvSpPr txBox="1"/>
          <p:nvPr>
            <p:ph idx="1" type="body"/>
          </p:nvPr>
        </p:nvSpPr>
        <p:spPr>
          <a:xfrm>
            <a:off x="1218675" y="3174800"/>
            <a:ext cx="9516000" cy="7034400"/>
          </a:xfrm>
          <a:prstGeom prst="rect">
            <a:avLst/>
          </a:prstGeom>
        </p:spPr>
        <p:txBody>
          <a:bodyPr anchorCtr="0" anchor="t" bIns="121875" lIns="0" spcFirstLastPara="1" rIns="121900" wrap="square" tIns="0">
            <a:noAutofit/>
          </a:bodyPr>
          <a:lstStyle/>
          <a:p>
            <a:pPr indent="0" lvl="0" marL="0" rtl="0" algn="l">
              <a:lnSpc>
                <a:spcPct val="115000"/>
              </a:lnSpc>
              <a:spcBef>
                <a:spcPts val="1000"/>
              </a:spcBef>
              <a:spcAft>
                <a:spcPts val="0"/>
              </a:spcAft>
              <a:buNone/>
            </a:pPr>
            <a:r>
              <a:rPr b="1" lang="en" sz="4000"/>
              <a:t>SSL client authentication</a:t>
            </a:r>
            <a:endParaRPr b="1" sz="4000"/>
          </a:p>
          <a:p>
            <a:pPr indent="0" lvl="0" marL="914400" rtl="0" algn="l">
              <a:lnSpc>
                <a:spcPct val="115000"/>
              </a:lnSpc>
              <a:spcBef>
                <a:spcPts val="1000"/>
              </a:spcBef>
              <a:spcAft>
                <a:spcPts val="0"/>
              </a:spcAft>
              <a:buNone/>
            </a:pPr>
            <a:r>
              <a:t/>
            </a:r>
            <a:endParaRPr sz="3200"/>
          </a:p>
        </p:txBody>
      </p:sp>
      <p:sp>
        <p:nvSpPr>
          <p:cNvPr id="1521" name="Google Shape;1521;p115"/>
          <p:cNvSpPr txBox="1"/>
          <p:nvPr>
            <p:ph idx="1" type="body"/>
          </p:nvPr>
        </p:nvSpPr>
        <p:spPr>
          <a:xfrm>
            <a:off x="1218675" y="3174800"/>
            <a:ext cx="9516000" cy="7034400"/>
          </a:xfrm>
          <a:prstGeom prst="rect">
            <a:avLst/>
          </a:prstGeom>
        </p:spPr>
        <p:txBody>
          <a:bodyPr anchorCtr="0" anchor="t" bIns="121875" lIns="0" spcFirstLastPara="1" rIns="121900" wrap="square" tIns="0">
            <a:noAutofit/>
          </a:bodyPr>
          <a:lstStyle/>
          <a:p>
            <a:pPr indent="0" lvl="0" marL="0" rtl="0" algn="l">
              <a:lnSpc>
                <a:spcPct val="115000"/>
              </a:lnSpc>
              <a:spcBef>
                <a:spcPts val="1000"/>
              </a:spcBef>
              <a:spcAft>
                <a:spcPts val="0"/>
              </a:spcAft>
              <a:buNone/>
            </a:pPr>
            <a:r>
              <a:t/>
            </a:r>
            <a:endParaRPr b="1" sz="4000"/>
          </a:p>
          <a:p>
            <a:pPr indent="-431800" lvl="0" marL="457200" rtl="0" algn="l">
              <a:lnSpc>
                <a:spcPct val="115000"/>
              </a:lnSpc>
              <a:spcBef>
                <a:spcPts val="1000"/>
              </a:spcBef>
              <a:spcAft>
                <a:spcPts val="0"/>
              </a:spcAft>
              <a:buSzPts val="3200"/>
              <a:buChar char="●"/>
            </a:pPr>
            <a:r>
              <a:rPr lang="en"/>
              <a:t>Each broker and CLI tool must use same Distinguished Name for </a:t>
            </a:r>
            <a:r>
              <a:rPr i="1" lang="en"/>
              <a:t>authorization</a:t>
            </a:r>
            <a:endParaRPr/>
          </a:p>
          <a:p>
            <a:pPr indent="0" lvl="0" marL="914400" rtl="0" algn="l">
              <a:lnSpc>
                <a:spcPct val="115000"/>
              </a:lnSpc>
              <a:spcBef>
                <a:spcPts val="1000"/>
              </a:spcBef>
              <a:spcAft>
                <a:spcPts val="0"/>
              </a:spcAft>
              <a:buNone/>
            </a:pPr>
            <a:r>
              <a:t/>
            </a:r>
            <a:endParaRPr sz="3200"/>
          </a:p>
        </p:txBody>
      </p:sp>
      <p:sp>
        <p:nvSpPr>
          <p:cNvPr id="1522" name="Google Shape;1522;p115"/>
          <p:cNvSpPr txBox="1"/>
          <p:nvPr>
            <p:ph idx="1" type="body"/>
          </p:nvPr>
        </p:nvSpPr>
        <p:spPr>
          <a:xfrm>
            <a:off x="1218675" y="1883575"/>
            <a:ext cx="9516000" cy="810000"/>
          </a:xfrm>
          <a:prstGeom prst="rect">
            <a:avLst/>
          </a:prstGeom>
        </p:spPr>
        <p:txBody>
          <a:bodyPr anchorCtr="0" anchor="t" bIns="121875" lIns="0" spcFirstLastPara="1" rIns="121900" wrap="square" tIns="0">
            <a:noAutofit/>
          </a:bodyPr>
          <a:lstStyle/>
          <a:p>
            <a:pPr indent="0" lvl="0" marL="0" rtl="0" algn="l">
              <a:lnSpc>
                <a:spcPct val="115000"/>
              </a:lnSpc>
              <a:spcBef>
                <a:spcPts val="1000"/>
              </a:spcBef>
              <a:spcAft>
                <a:spcPts val="0"/>
              </a:spcAft>
              <a:buNone/>
            </a:pPr>
            <a:r>
              <a:rPr lang="en"/>
              <a:t>Set </a:t>
            </a:r>
            <a:r>
              <a:rPr b="1" lang="en">
                <a:solidFill>
                  <a:schemeClr val="accent5"/>
                </a:solidFill>
                <a:latin typeface="Source Code Pro"/>
                <a:ea typeface="Source Code Pro"/>
                <a:cs typeface="Source Code Pro"/>
                <a:sym typeface="Source Code Pro"/>
              </a:rPr>
              <a:t>zookeeper.set.acl </a:t>
            </a:r>
            <a:r>
              <a:rPr lang="en"/>
              <a:t>to</a:t>
            </a:r>
            <a:r>
              <a:rPr b="1" lang="en">
                <a:solidFill>
                  <a:schemeClr val="accent5"/>
                </a:solidFill>
                <a:latin typeface="Source Code Pro"/>
                <a:ea typeface="Source Code Pro"/>
                <a:cs typeface="Source Code Pro"/>
                <a:sym typeface="Source Code Pro"/>
              </a:rPr>
              <a:t> true</a:t>
            </a:r>
            <a:endParaRPr/>
          </a:p>
          <a:p>
            <a:pPr indent="0" lvl="0" marL="914400" rtl="0" algn="l">
              <a:lnSpc>
                <a:spcPct val="115000"/>
              </a:lnSpc>
              <a:spcBef>
                <a:spcPts val="1000"/>
              </a:spcBef>
              <a:spcAft>
                <a:spcPts val="0"/>
              </a:spcAft>
              <a:buNone/>
            </a:pPr>
            <a:r>
              <a:t/>
            </a:r>
            <a:endParaRPr sz="3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1">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26" name="Shape 1526"/>
        <p:cNvGrpSpPr/>
        <p:nvPr/>
      </p:nvGrpSpPr>
      <p:grpSpPr>
        <a:xfrm>
          <a:off x="0" y="0"/>
          <a:ext cx="0" cy="0"/>
          <a:chOff x="0" y="0"/>
          <a:chExt cx="0" cy="0"/>
        </a:xfrm>
      </p:grpSpPr>
      <p:sp>
        <p:nvSpPr>
          <p:cNvPr id="1527" name="Google Shape;1527;p116"/>
          <p:cNvSpPr txBox="1"/>
          <p:nvPr>
            <p:ph type="title"/>
          </p:nvPr>
        </p:nvSpPr>
        <p:spPr>
          <a:xfrm>
            <a:off x="1218675" y="899275"/>
            <a:ext cx="97068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sz="5100"/>
              <a:t>Securing ZooKeeper</a:t>
            </a:r>
            <a:endParaRPr sz="5100"/>
          </a:p>
        </p:txBody>
      </p:sp>
      <p:sp>
        <p:nvSpPr>
          <p:cNvPr id="1528" name="Google Shape;1528;p116"/>
          <p:cNvSpPr txBox="1"/>
          <p:nvPr>
            <p:ph idx="2" type="body"/>
          </p:nvPr>
        </p:nvSpPr>
        <p:spPr>
          <a:xfrm>
            <a:off x="13364800" y="3174800"/>
            <a:ext cx="9516000" cy="7034400"/>
          </a:xfrm>
          <a:prstGeom prst="rect">
            <a:avLst/>
          </a:prstGeom>
        </p:spPr>
        <p:txBody>
          <a:bodyPr anchorCtr="0" anchor="t" bIns="121875" lIns="0" spcFirstLastPara="1" rIns="121900" wrap="square" tIns="0">
            <a:noAutofit/>
          </a:bodyPr>
          <a:lstStyle/>
          <a:p>
            <a:pPr indent="0" lvl="0" marL="0" rtl="0" algn="l">
              <a:lnSpc>
                <a:spcPct val="115000"/>
              </a:lnSpc>
              <a:spcBef>
                <a:spcPts val="1000"/>
              </a:spcBef>
              <a:spcAft>
                <a:spcPts val="0"/>
              </a:spcAft>
              <a:buNone/>
            </a:pPr>
            <a:r>
              <a:rPr b="1" lang="en" sz="4000"/>
              <a:t>SASL</a:t>
            </a:r>
            <a:endParaRPr b="1" sz="4000"/>
          </a:p>
          <a:p>
            <a:pPr indent="0" lvl="0" marL="0" rtl="0" algn="l">
              <a:lnSpc>
                <a:spcPct val="115000"/>
              </a:lnSpc>
              <a:spcBef>
                <a:spcPts val="1000"/>
              </a:spcBef>
              <a:spcAft>
                <a:spcPts val="0"/>
              </a:spcAft>
              <a:buNone/>
            </a:pPr>
            <a:r>
              <a:t/>
            </a:r>
            <a:endParaRPr/>
          </a:p>
        </p:txBody>
      </p:sp>
      <p:sp>
        <p:nvSpPr>
          <p:cNvPr id="1529" name="Google Shape;1529;p116"/>
          <p:cNvSpPr txBox="1"/>
          <p:nvPr>
            <p:ph idx="1" type="body"/>
          </p:nvPr>
        </p:nvSpPr>
        <p:spPr>
          <a:xfrm>
            <a:off x="1218675" y="5243925"/>
            <a:ext cx="9516000" cy="4965300"/>
          </a:xfrm>
          <a:prstGeom prst="rect">
            <a:avLst/>
          </a:prstGeom>
        </p:spPr>
        <p:txBody>
          <a:bodyPr anchorCtr="0" anchor="t" bIns="121875" lIns="0" spcFirstLastPara="1" rIns="121900" wrap="square" tIns="0">
            <a:noAutofit/>
          </a:bodyPr>
          <a:lstStyle/>
          <a:p>
            <a:pPr indent="-431800" lvl="0" marL="457200" rtl="0" algn="l">
              <a:lnSpc>
                <a:spcPct val="115000"/>
              </a:lnSpc>
              <a:spcBef>
                <a:spcPts val="1000"/>
              </a:spcBef>
              <a:spcAft>
                <a:spcPts val="0"/>
              </a:spcAft>
              <a:buSzPts val="3200"/>
              <a:buChar char="●"/>
            </a:pPr>
            <a:r>
              <a:rPr lang="en"/>
              <a:t>Use wildcard certificates OR Subject Alternative Name with list of broker hostnames</a:t>
            </a:r>
            <a:endParaRPr/>
          </a:p>
          <a:p>
            <a:pPr indent="0" lvl="0" marL="914400" rtl="0" algn="l">
              <a:lnSpc>
                <a:spcPct val="115000"/>
              </a:lnSpc>
              <a:spcBef>
                <a:spcPts val="1000"/>
              </a:spcBef>
              <a:spcAft>
                <a:spcPts val="0"/>
              </a:spcAft>
              <a:buNone/>
            </a:pPr>
            <a:r>
              <a:t/>
            </a:r>
            <a:endParaRPr sz="3200"/>
          </a:p>
        </p:txBody>
      </p:sp>
      <p:sp>
        <p:nvSpPr>
          <p:cNvPr id="1530" name="Google Shape;1530;p116"/>
          <p:cNvSpPr txBox="1"/>
          <p:nvPr>
            <p:ph idx="1" type="body"/>
          </p:nvPr>
        </p:nvSpPr>
        <p:spPr>
          <a:xfrm>
            <a:off x="1218675" y="1883575"/>
            <a:ext cx="9516000" cy="810000"/>
          </a:xfrm>
          <a:prstGeom prst="rect">
            <a:avLst/>
          </a:prstGeom>
        </p:spPr>
        <p:txBody>
          <a:bodyPr anchorCtr="0" anchor="t" bIns="121875" lIns="0" spcFirstLastPara="1" rIns="121900" wrap="square" tIns="0">
            <a:noAutofit/>
          </a:bodyPr>
          <a:lstStyle/>
          <a:p>
            <a:pPr indent="0" lvl="0" marL="0" rtl="0" algn="l">
              <a:lnSpc>
                <a:spcPct val="115000"/>
              </a:lnSpc>
              <a:spcBef>
                <a:spcPts val="1000"/>
              </a:spcBef>
              <a:spcAft>
                <a:spcPts val="0"/>
              </a:spcAft>
              <a:buNone/>
            </a:pPr>
            <a:r>
              <a:rPr lang="en"/>
              <a:t>Set </a:t>
            </a:r>
            <a:r>
              <a:rPr b="1" lang="en">
                <a:solidFill>
                  <a:schemeClr val="accent5"/>
                </a:solidFill>
                <a:latin typeface="Source Code Pro"/>
                <a:ea typeface="Source Code Pro"/>
                <a:cs typeface="Source Code Pro"/>
                <a:sym typeface="Source Code Pro"/>
              </a:rPr>
              <a:t>zookeeper.set.acl </a:t>
            </a:r>
            <a:r>
              <a:rPr lang="en"/>
              <a:t>to</a:t>
            </a:r>
            <a:r>
              <a:rPr b="1" lang="en">
                <a:solidFill>
                  <a:schemeClr val="accent5"/>
                </a:solidFill>
                <a:latin typeface="Source Code Pro"/>
                <a:ea typeface="Source Code Pro"/>
                <a:cs typeface="Source Code Pro"/>
                <a:sym typeface="Source Code Pro"/>
              </a:rPr>
              <a:t> true</a:t>
            </a:r>
            <a:endParaRPr/>
          </a:p>
          <a:p>
            <a:pPr indent="0" lvl="0" marL="914400" rtl="0" algn="l">
              <a:lnSpc>
                <a:spcPct val="115000"/>
              </a:lnSpc>
              <a:spcBef>
                <a:spcPts val="1000"/>
              </a:spcBef>
              <a:spcAft>
                <a:spcPts val="0"/>
              </a:spcAft>
              <a:buNone/>
            </a:pPr>
            <a:r>
              <a:t/>
            </a:r>
            <a:endParaRPr sz="3200"/>
          </a:p>
        </p:txBody>
      </p:sp>
      <p:sp>
        <p:nvSpPr>
          <p:cNvPr id="1531" name="Google Shape;1531;p116"/>
          <p:cNvSpPr txBox="1"/>
          <p:nvPr>
            <p:ph idx="1" type="body"/>
          </p:nvPr>
        </p:nvSpPr>
        <p:spPr>
          <a:xfrm>
            <a:off x="1218675" y="3174800"/>
            <a:ext cx="9516000" cy="2069100"/>
          </a:xfrm>
          <a:prstGeom prst="rect">
            <a:avLst/>
          </a:prstGeom>
        </p:spPr>
        <p:txBody>
          <a:bodyPr anchorCtr="0" anchor="t" bIns="121875" lIns="0" spcFirstLastPara="1" rIns="121900" wrap="square" tIns="0">
            <a:noAutofit/>
          </a:bodyPr>
          <a:lstStyle/>
          <a:p>
            <a:pPr indent="0" lvl="0" marL="0" rtl="0" algn="l">
              <a:lnSpc>
                <a:spcPct val="115000"/>
              </a:lnSpc>
              <a:spcBef>
                <a:spcPts val="1000"/>
              </a:spcBef>
              <a:spcAft>
                <a:spcPts val="0"/>
              </a:spcAft>
              <a:buNone/>
            </a:pPr>
            <a:r>
              <a:rPr b="1" lang="en" sz="4000"/>
              <a:t>SSL client authentication</a:t>
            </a:r>
            <a:endParaRPr b="1" sz="4000"/>
          </a:p>
          <a:p>
            <a:pPr indent="-431800" lvl="0" marL="457200" rtl="0" algn="l">
              <a:spcBef>
                <a:spcPts val="1000"/>
              </a:spcBef>
              <a:spcAft>
                <a:spcPts val="0"/>
              </a:spcAft>
              <a:buSzPts val="3200"/>
              <a:buChar char="●"/>
            </a:pPr>
            <a:r>
              <a:rPr lang="en"/>
              <a:t>Each broker and CLI tool must use same Distinguished Name for </a:t>
            </a:r>
            <a:r>
              <a:rPr i="1" lang="en"/>
              <a:t>authorization</a:t>
            </a:r>
            <a:endParaRPr sz="3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9">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6"/>
          <p:cNvSpPr txBox="1"/>
          <p:nvPr/>
        </p:nvSpPr>
        <p:spPr>
          <a:xfrm>
            <a:off x="3713800" y="2901675"/>
            <a:ext cx="16333500" cy="7805700"/>
          </a:xfrm>
          <a:prstGeom prst="rect">
            <a:avLst/>
          </a:prstGeom>
          <a:solidFill>
            <a:srgbClr val="FFFFFF"/>
          </a:solidFill>
          <a:ln>
            <a:noFill/>
          </a:ln>
          <a:effectLst>
            <a:outerShdw blurRad="671513" rotWithShape="0" algn="bl" dir="5460000" dist="266700">
              <a:srgbClr val="000000">
                <a:alpha val="15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2900">
              <a:solidFill>
                <a:srgbClr val="040531"/>
              </a:solidFill>
              <a:latin typeface="Montserrat"/>
              <a:ea typeface="Montserrat"/>
              <a:cs typeface="Montserrat"/>
              <a:sym typeface="Montserrat"/>
            </a:endParaRPr>
          </a:p>
        </p:txBody>
      </p:sp>
      <p:sp>
        <p:nvSpPr>
          <p:cNvPr id="225" name="Google Shape;225;p36"/>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Data Flow in Kafka</a:t>
            </a:r>
            <a:endParaRPr/>
          </a:p>
        </p:txBody>
      </p:sp>
      <p:pic>
        <p:nvPicPr>
          <p:cNvPr id="226" name="Google Shape;226;p36"/>
          <p:cNvPicPr preferRelativeResize="0"/>
          <p:nvPr/>
        </p:nvPicPr>
        <p:blipFill>
          <a:blip r:embed="rId3">
            <a:alphaModFix/>
          </a:blip>
          <a:stretch>
            <a:fillRect/>
          </a:stretch>
        </p:blipFill>
        <p:spPr>
          <a:xfrm>
            <a:off x="12535076" y="4875751"/>
            <a:ext cx="375650" cy="375650"/>
          </a:xfrm>
          <a:prstGeom prst="rect">
            <a:avLst/>
          </a:prstGeom>
          <a:noFill/>
          <a:ln>
            <a:noFill/>
          </a:ln>
        </p:spPr>
      </p:pic>
      <p:pic>
        <p:nvPicPr>
          <p:cNvPr id="227" name="Google Shape;227;p36"/>
          <p:cNvPicPr preferRelativeResize="0"/>
          <p:nvPr/>
        </p:nvPicPr>
        <p:blipFill>
          <a:blip r:embed="rId4">
            <a:alphaModFix/>
          </a:blip>
          <a:stretch>
            <a:fillRect/>
          </a:stretch>
        </p:blipFill>
        <p:spPr>
          <a:xfrm>
            <a:off x="7434038" y="3446538"/>
            <a:ext cx="1398175" cy="1398175"/>
          </a:xfrm>
          <a:prstGeom prst="rect">
            <a:avLst/>
          </a:prstGeom>
          <a:noFill/>
          <a:ln>
            <a:noFill/>
          </a:ln>
        </p:spPr>
      </p:pic>
      <p:cxnSp>
        <p:nvCxnSpPr>
          <p:cNvPr id="228" name="Google Shape;228;p36"/>
          <p:cNvCxnSpPr/>
          <p:nvPr/>
        </p:nvCxnSpPr>
        <p:spPr>
          <a:xfrm flipH="1" rot="10800000">
            <a:off x="9431038" y="4171500"/>
            <a:ext cx="1366200" cy="2400"/>
          </a:xfrm>
          <a:prstGeom prst="straightConnector1">
            <a:avLst/>
          </a:prstGeom>
          <a:noFill/>
          <a:ln cap="flat" cmpd="sng" w="38100">
            <a:solidFill>
              <a:schemeClr val="dk1"/>
            </a:solidFill>
            <a:prstDash val="solid"/>
            <a:round/>
            <a:headEnd len="med" w="med" type="none"/>
            <a:tailEnd len="med" w="med" type="triangle"/>
          </a:ln>
        </p:spPr>
      </p:cxnSp>
      <p:sp>
        <p:nvSpPr>
          <p:cNvPr id="229" name="Google Shape;229;p36"/>
          <p:cNvSpPr txBox="1"/>
          <p:nvPr/>
        </p:nvSpPr>
        <p:spPr>
          <a:xfrm>
            <a:off x="7054925" y="494202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Producer</a:t>
            </a:r>
            <a:endParaRPr sz="2400">
              <a:solidFill>
                <a:srgbClr val="040531"/>
              </a:solidFill>
              <a:latin typeface="Montserrat SemiBold"/>
              <a:ea typeface="Montserrat SemiBold"/>
              <a:cs typeface="Montserrat SemiBold"/>
              <a:sym typeface="Montserrat SemiBold"/>
            </a:endParaRPr>
          </a:p>
        </p:txBody>
      </p:sp>
      <p:sp>
        <p:nvSpPr>
          <p:cNvPr id="230" name="Google Shape;230;p36"/>
          <p:cNvSpPr/>
          <p:nvPr/>
        </p:nvSpPr>
        <p:spPr>
          <a:xfrm>
            <a:off x="11016929" y="3876517"/>
            <a:ext cx="2589900" cy="587100"/>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 sz="1900">
                <a:solidFill>
                  <a:schemeClr val="dk1"/>
                </a:solidFill>
                <a:latin typeface="Montserrat SemiBold"/>
                <a:ea typeface="Montserrat SemiBold"/>
                <a:cs typeface="Montserrat SemiBold"/>
                <a:sym typeface="Montserrat SemiBold"/>
              </a:rPr>
              <a:t>Leader Broker</a:t>
            </a:r>
            <a:endParaRPr sz="1900">
              <a:solidFill>
                <a:schemeClr val="dk1"/>
              </a:solidFill>
              <a:latin typeface="Montserrat SemiBold"/>
              <a:ea typeface="Montserrat SemiBold"/>
              <a:cs typeface="Montserrat SemiBold"/>
              <a:sym typeface="Montserrat SemiBold"/>
            </a:endParaRPr>
          </a:p>
        </p:txBody>
      </p:sp>
      <p:sp>
        <p:nvSpPr>
          <p:cNvPr id="231" name="Google Shape;231;p36"/>
          <p:cNvSpPr/>
          <p:nvPr/>
        </p:nvSpPr>
        <p:spPr>
          <a:xfrm>
            <a:off x="11021377" y="3876517"/>
            <a:ext cx="186000" cy="587100"/>
          </a:xfrm>
          <a:prstGeom prst="roundRect">
            <a:avLst>
              <a:gd fmla="val 0" name="adj"/>
            </a:avLst>
          </a:prstGeom>
          <a:solidFill>
            <a:schemeClr val="accent5"/>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cxnSp>
        <p:nvCxnSpPr>
          <p:cNvPr id="232" name="Google Shape;232;p36"/>
          <p:cNvCxnSpPr/>
          <p:nvPr/>
        </p:nvCxnSpPr>
        <p:spPr>
          <a:xfrm>
            <a:off x="12311888" y="4700400"/>
            <a:ext cx="0" cy="590400"/>
          </a:xfrm>
          <a:prstGeom prst="straightConnector1">
            <a:avLst/>
          </a:prstGeom>
          <a:noFill/>
          <a:ln cap="flat" cmpd="sng" w="38100">
            <a:solidFill>
              <a:schemeClr val="dk1"/>
            </a:solidFill>
            <a:prstDash val="solid"/>
            <a:round/>
            <a:headEnd len="med" w="med" type="none"/>
            <a:tailEnd len="med" w="med" type="triangle"/>
          </a:ln>
        </p:spPr>
      </p:cxnSp>
      <p:pic>
        <p:nvPicPr>
          <p:cNvPr id="233" name="Google Shape;233;p36"/>
          <p:cNvPicPr preferRelativeResize="0"/>
          <p:nvPr/>
        </p:nvPicPr>
        <p:blipFill>
          <a:blip r:embed="rId5">
            <a:alphaModFix/>
          </a:blip>
          <a:stretch>
            <a:fillRect/>
          </a:stretch>
        </p:blipFill>
        <p:spPr>
          <a:xfrm>
            <a:off x="11885315" y="5527568"/>
            <a:ext cx="853150" cy="853150"/>
          </a:xfrm>
          <a:prstGeom prst="rect">
            <a:avLst/>
          </a:prstGeom>
          <a:noFill/>
          <a:ln>
            <a:noFill/>
          </a:ln>
        </p:spPr>
      </p:pic>
      <p:sp>
        <p:nvSpPr>
          <p:cNvPr id="234" name="Google Shape;234;p36"/>
          <p:cNvSpPr txBox="1"/>
          <p:nvPr/>
        </p:nvSpPr>
        <p:spPr>
          <a:xfrm>
            <a:off x="11233675" y="6656900"/>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Log</a:t>
            </a:r>
            <a:endParaRPr sz="2400">
              <a:solidFill>
                <a:srgbClr val="040531"/>
              </a:solidFill>
              <a:latin typeface="Montserrat SemiBold"/>
              <a:ea typeface="Montserrat SemiBold"/>
              <a:cs typeface="Montserrat SemiBold"/>
              <a:sym typeface="Montserrat SemiBold"/>
            </a:endParaRPr>
          </a:p>
        </p:txBody>
      </p:sp>
      <p:cxnSp>
        <p:nvCxnSpPr>
          <p:cNvPr id="235" name="Google Shape;235;p36"/>
          <p:cNvCxnSpPr/>
          <p:nvPr/>
        </p:nvCxnSpPr>
        <p:spPr>
          <a:xfrm>
            <a:off x="13837750" y="4161363"/>
            <a:ext cx="670500" cy="17400"/>
          </a:xfrm>
          <a:prstGeom prst="straightConnector1">
            <a:avLst/>
          </a:prstGeom>
          <a:noFill/>
          <a:ln cap="flat" cmpd="sng" w="38100">
            <a:solidFill>
              <a:schemeClr val="dk1"/>
            </a:solidFill>
            <a:prstDash val="solid"/>
            <a:round/>
            <a:headEnd len="med" w="med" type="none"/>
            <a:tailEnd len="med" w="med" type="triangle"/>
          </a:ln>
        </p:spPr>
      </p:cxnSp>
      <p:sp>
        <p:nvSpPr>
          <p:cNvPr id="236" name="Google Shape;236;p36"/>
          <p:cNvSpPr/>
          <p:nvPr/>
        </p:nvSpPr>
        <p:spPr>
          <a:xfrm>
            <a:off x="14739154" y="3876529"/>
            <a:ext cx="2589900" cy="587100"/>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 sz="1900">
                <a:solidFill>
                  <a:schemeClr val="dk1"/>
                </a:solidFill>
                <a:latin typeface="Montserrat SemiBold"/>
                <a:ea typeface="Montserrat SemiBold"/>
                <a:cs typeface="Montserrat SemiBold"/>
                <a:sym typeface="Montserrat SemiBold"/>
              </a:rPr>
              <a:t>Follower Broker</a:t>
            </a:r>
            <a:endParaRPr sz="1900">
              <a:solidFill>
                <a:schemeClr val="dk1"/>
              </a:solidFill>
              <a:latin typeface="Montserrat SemiBold"/>
              <a:ea typeface="Montserrat SemiBold"/>
              <a:cs typeface="Montserrat SemiBold"/>
              <a:sym typeface="Montserrat SemiBold"/>
            </a:endParaRPr>
          </a:p>
        </p:txBody>
      </p:sp>
      <p:sp>
        <p:nvSpPr>
          <p:cNvPr id="237" name="Google Shape;237;p36"/>
          <p:cNvSpPr/>
          <p:nvPr/>
        </p:nvSpPr>
        <p:spPr>
          <a:xfrm>
            <a:off x="14739152" y="3876529"/>
            <a:ext cx="186000" cy="587100"/>
          </a:xfrm>
          <a:prstGeom prst="roundRect">
            <a:avLst>
              <a:gd fmla="val 0" name="adj"/>
            </a:avLst>
          </a:prstGeom>
          <a:solidFill>
            <a:schemeClr val="accent5"/>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pic>
        <p:nvPicPr>
          <p:cNvPr id="238" name="Google Shape;238;p36"/>
          <p:cNvPicPr preferRelativeResize="0"/>
          <p:nvPr/>
        </p:nvPicPr>
        <p:blipFill>
          <a:blip r:embed="rId5">
            <a:alphaModFix/>
          </a:blip>
          <a:stretch>
            <a:fillRect/>
          </a:stretch>
        </p:blipFill>
        <p:spPr>
          <a:xfrm>
            <a:off x="15607540" y="5527568"/>
            <a:ext cx="853150" cy="853150"/>
          </a:xfrm>
          <a:prstGeom prst="rect">
            <a:avLst/>
          </a:prstGeom>
          <a:noFill/>
          <a:ln>
            <a:noFill/>
          </a:ln>
        </p:spPr>
      </p:pic>
      <p:cxnSp>
        <p:nvCxnSpPr>
          <p:cNvPr id="239" name="Google Shape;239;p36"/>
          <p:cNvCxnSpPr/>
          <p:nvPr/>
        </p:nvCxnSpPr>
        <p:spPr>
          <a:xfrm>
            <a:off x="16092663" y="4700400"/>
            <a:ext cx="0" cy="590400"/>
          </a:xfrm>
          <a:prstGeom prst="straightConnector1">
            <a:avLst/>
          </a:prstGeom>
          <a:noFill/>
          <a:ln cap="flat" cmpd="sng" w="38100">
            <a:solidFill>
              <a:schemeClr val="dk1"/>
            </a:solidFill>
            <a:prstDash val="solid"/>
            <a:round/>
            <a:headEnd len="med" w="med" type="none"/>
            <a:tailEnd len="med" w="med" type="triangle"/>
          </a:ln>
        </p:spPr>
      </p:cxnSp>
      <p:sp>
        <p:nvSpPr>
          <p:cNvPr id="240" name="Google Shape;240;p36"/>
          <p:cNvSpPr txBox="1"/>
          <p:nvPr/>
        </p:nvSpPr>
        <p:spPr>
          <a:xfrm>
            <a:off x="14955900" y="6656900"/>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Log</a:t>
            </a:r>
            <a:endParaRPr sz="2400">
              <a:solidFill>
                <a:srgbClr val="040531"/>
              </a:solidFill>
              <a:latin typeface="Montserrat SemiBold"/>
              <a:ea typeface="Montserrat SemiBold"/>
              <a:cs typeface="Montserrat SemiBold"/>
              <a:sym typeface="Montserrat SemiBold"/>
            </a:endParaRPr>
          </a:p>
        </p:txBody>
      </p:sp>
      <p:pic>
        <p:nvPicPr>
          <p:cNvPr id="241" name="Google Shape;241;p36"/>
          <p:cNvPicPr preferRelativeResize="0"/>
          <p:nvPr/>
        </p:nvPicPr>
        <p:blipFill>
          <a:blip r:embed="rId3">
            <a:alphaModFix/>
          </a:blip>
          <a:stretch>
            <a:fillRect/>
          </a:stretch>
        </p:blipFill>
        <p:spPr>
          <a:xfrm>
            <a:off x="16268876" y="4875751"/>
            <a:ext cx="375650" cy="375650"/>
          </a:xfrm>
          <a:prstGeom prst="rect">
            <a:avLst/>
          </a:prstGeom>
          <a:noFill/>
          <a:ln>
            <a:noFill/>
          </a:ln>
        </p:spPr>
      </p:pic>
      <p:sp>
        <p:nvSpPr>
          <p:cNvPr id="242" name="Google Shape;242;p36"/>
          <p:cNvSpPr/>
          <p:nvPr/>
        </p:nvSpPr>
        <p:spPr>
          <a:xfrm>
            <a:off x="11457887" y="4721850"/>
            <a:ext cx="1398154" cy="3970360"/>
          </a:xfrm>
          <a:custGeom>
            <a:rect b="b" l="l" r="r" t="t"/>
            <a:pathLst>
              <a:path extrusionOk="0" h="19787" w="20695">
                <a:moveTo>
                  <a:pt x="0" y="0"/>
                </a:moveTo>
                <a:lnTo>
                  <a:pt x="0" y="19787"/>
                </a:lnTo>
                <a:lnTo>
                  <a:pt x="20695" y="19787"/>
                </a:lnTo>
              </a:path>
            </a:pathLst>
          </a:custGeom>
          <a:noFill/>
          <a:ln cap="flat" cmpd="sng" w="38100">
            <a:solidFill>
              <a:schemeClr val="dk1"/>
            </a:solidFill>
            <a:prstDash val="solid"/>
            <a:round/>
            <a:headEnd len="med" w="med" type="none"/>
            <a:tailEnd len="med" w="med" type="triangle"/>
          </a:ln>
        </p:spPr>
      </p:sp>
      <p:grpSp>
        <p:nvGrpSpPr>
          <p:cNvPr id="243" name="Google Shape;243;p36"/>
          <p:cNvGrpSpPr/>
          <p:nvPr/>
        </p:nvGrpSpPr>
        <p:grpSpPr>
          <a:xfrm>
            <a:off x="12582750" y="8033800"/>
            <a:ext cx="2156400" cy="1946450"/>
            <a:chOff x="13804963" y="9458975"/>
            <a:chExt cx="2156400" cy="1946450"/>
          </a:xfrm>
        </p:grpSpPr>
        <p:pic>
          <p:nvPicPr>
            <p:cNvPr id="244" name="Google Shape;244;p36"/>
            <p:cNvPicPr preferRelativeResize="0"/>
            <p:nvPr/>
          </p:nvPicPr>
          <p:blipFill>
            <a:blip r:embed="rId6">
              <a:alphaModFix/>
            </a:blip>
            <a:stretch>
              <a:fillRect/>
            </a:stretch>
          </p:blipFill>
          <p:spPr>
            <a:xfrm>
              <a:off x="14211414" y="9458975"/>
              <a:ext cx="1343475" cy="1343475"/>
            </a:xfrm>
            <a:prstGeom prst="rect">
              <a:avLst/>
            </a:prstGeom>
            <a:noFill/>
            <a:ln>
              <a:noFill/>
            </a:ln>
          </p:spPr>
        </p:pic>
        <p:sp>
          <p:nvSpPr>
            <p:cNvPr id="245" name="Google Shape;245;p36"/>
            <p:cNvSpPr txBox="1"/>
            <p:nvPr/>
          </p:nvSpPr>
          <p:spPr>
            <a:xfrm>
              <a:off x="13804963" y="1091912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ZooKeeper</a:t>
              </a:r>
              <a:endParaRPr sz="2400">
                <a:solidFill>
                  <a:srgbClr val="040531"/>
                </a:solidFill>
                <a:latin typeface="Montserrat SemiBold"/>
                <a:ea typeface="Montserrat SemiBold"/>
                <a:cs typeface="Montserrat SemiBold"/>
                <a:sym typeface="Montserrat SemiBold"/>
              </a:endParaRPr>
            </a:p>
          </p:txBody>
        </p:sp>
      </p:grpSp>
      <p:sp>
        <p:nvSpPr>
          <p:cNvPr id="246" name="Google Shape;246;p36"/>
          <p:cNvSpPr/>
          <p:nvPr/>
        </p:nvSpPr>
        <p:spPr>
          <a:xfrm flipH="1">
            <a:off x="9938929" y="4721850"/>
            <a:ext cx="1290333" cy="3970360"/>
          </a:xfrm>
          <a:custGeom>
            <a:rect b="b" l="l" r="r" t="t"/>
            <a:pathLst>
              <a:path extrusionOk="0" h="19787" w="20695">
                <a:moveTo>
                  <a:pt x="0" y="0"/>
                </a:moveTo>
                <a:lnTo>
                  <a:pt x="0" y="19787"/>
                </a:lnTo>
                <a:lnTo>
                  <a:pt x="20695" y="19787"/>
                </a:lnTo>
              </a:path>
            </a:pathLst>
          </a:custGeom>
          <a:noFill/>
          <a:ln cap="flat" cmpd="sng" w="38100">
            <a:solidFill>
              <a:schemeClr val="dk1"/>
            </a:solidFill>
            <a:prstDash val="solid"/>
            <a:round/>
            <a:headEnd len="med" w="med" type="none"/>
            <a:tailEnd len="med" w="med" type="triangle"/>
          </a:ln>
        </p:spPr>
      </p:sp>
      <p:pic>
        <p:nvPicPr>
          <p:cNvPr id="247" name="Google Shape;247;p36"/>
          <p:cNvPicPr preferRelativeResize="0"/>
          <p:nvPr/>
        </p:nvPicPr>
        <p:blipFill>
          <a:blip r:embed="rId7">
            <a:alphaModFix/>
          </a:blip>
          <a:stretch>
            <a:fillRect/>
          </a:stretch>
        </p:blipFill>
        <p:spPr>
          <a:xfrm>
            <a:off x="7933025" y="7737903"/>
            <a:ext cx="1398175" cy="1398175"/>
          </a:xfrm>
          <a:prstGeom prst="rect">
            <a:avLst/>
          </a:prstGeom>
          <a:noFill/>
          <a:ln>
            <a:noFill/>
          </a:ln>
        </p:spPr>
      </p:pic>
      <p:sp>
        <p:nvSpPr>
          <p:cNvPr id="248" name="Google Shape;248;p36"/>
          <p:cNvSpPr txBox="1"/>
          <p:nvPr/>
        </p:nvSpPr>
        <p:spPr>
          <a:xfrm>
            <a:off x="7553913" y="9136075"/>
            <a:ext cx="2156400" cy="48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40531"/>
                </a:solidFill>
                <a:latin typeface="Montserrat SemiBold"/>
                <a:ea typeface="Montserrat SemiBold"/>
                <a:cs typeface="Montserrat SemiBold"/>
                <a:sym typeface="Montserrat SemiBold"/>
              </a:rPr>
              <a:t>Consumer</a:t>
            </a:r>
            <a:endParaRPr sz="2400">
              <a:solidFill>
                <a:srgbClr val="040531"/>
              </a:solidFill>
              <a:latin typeface="Montserrat SemiBold"/>
              <a:ea typeface="Montserrat SemiBold"/>
              <a:cs typeface="Montserrat SemiBold"/>
              <a:sym typeface="Montserrat SemiBold"/>
            </a:endParaRPr>
          </a:p>
        </p:txBody>
      </p:sp>
      <p:pic>
        <p:nvPicPr>
          <p:cNvPr id="249" name="Google Shape;249;p36"/>
          <p:cNvPicPr preferRelativeResize="0"/>
          <p:nvPr/>
        </p:nvPicPr>
        <p:blipFill>
          <a:blip r:embed="rId3">
            <a:alphaModFix/>
          </a:blip>
          <a:stretch>
            <a:fillRect/>
          </a:stretch>
        </p:blipFill>
        <p:spPr>
          <a:xfrm>
            <a:off x="10206713" y="8131126"/>
            <a:ext cx="375650" cy="375650"/>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35" name="Shape 1535"/>
        <p:cNvGrpSpPr/>
        <p:nvPr/>
      </p:nvGrpSpPr>
      <p:grpSpPr>
        <a:xfrm>
          <a:off x="0" y="0"/>
          <a:ext cx="0" cy="0"/>
          <a:chOff x="0" y="0"/>
          <a:chExt cx="0" cy="0"/>
        </a:xfrm>
      </p:grpSpPr>
      <p:sp>
        <p:nvSpPr>
          <p:cNvPr id="1536" name="Google Shape;1536;p117"/>
          <p:cNvSpPr txBox="1"/>
          <p:nvPr>
            <p:ph type="title"/>
          </p:nvPr>
        </p:nvSpPr>
        <p:spPr>
          <a:xfrm>
            <a:off x="1218675" y="899275"/>
            <a:ext cx="97068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sz="5100"/>
              <a:t>Securing ZooKeeper</a:t>
            </a:r>
            <a:endParaRPr sz="5100"/>
          </a:p>
        </p:txBody>
      </p:sp>
      <p:sp>
        <p:nvSpPr>
          <p:cNvPr id="1537" name="Google Shape;1537;p117"/>
          <p:cNvSpPr txBox="1"/>
          <p:nvPr>
            <p:ph idx="2" type="body"/>
          </p:nvPr>
        </p:nvSpPr>
        <p:spPr>
          <a:xfrm>
            <a:off x="13364800" y="3174800"/>
            <a:ext cx="9516000" cy="7034400"/>
          </a:xfrm>
          <a:prstGeom prst="rect">
            <a:avLst/>
          </a:prstGeom>
        </p:spPr>
        <p:txBody>
          <a:bodyPr anchorCtr="0" anchor="t" bIns="121875" lIns="0" spcFirstLastPara="1" rIns="121900" wrap="square" tIns="0">
            <a:noAutofit/>
          </a:bodyPr>
          <a:lstStyle/>
          <a:p>
            <a:pPr indent="0" lvl="0" marL="0" rtl="0" algn="l">
              <a:lnSpc>
                <a:spcPct val="115000"/>
              </a:lnSpc>
              <a:spcBef>
                <a:spcPts val="1000"/>
              </a:spcBef>
              <a:spcAft>
                <a:spcPts val="0"/>
              </a:spcAft>
              <a:buNone/>
            </a:pPr>
            <a:r>
              <a:t/>
            </a:r>
            <a:endParaRPr b="1" sz="4000"/>
          </a:p>
          <a:p>
            <a:pPr indent="-431800" lvl="0" marL="457200" rtl="0" algn="l">
              <a:lnSpc>
                <a:spcPct val="115000"/>
              </a:lnSpc>
              <a:spcBef>
                <a:spcPts val="1000"/>
              </a:spcBef>
              <a:spcAft>
                <a:spcPts val="0"/>
              </a:spcAft>
              <a:buSzPts val="3200"/>
              <a:buChar char="●"/>
            </a:pPr>
            <a:r>
              <a:rPr lang="en"/>
              <a:t>Integrate with Kerberos</a:t>
            </a:r>
            <a:endParaRPr/>
          </a:p>
          <a:p>
            <a:pPr indent="0" lvl="0" marL="0" rtl="0" algn="l">
              <a:lnSpc>
                <a:spcPct val="115000"/>
              </a:lnSpc>
              <a:spcBef>
                <a:spcPts val="1000"/>
              </a:spcBef>
              <a:spcAft>
                <a:spcPts val="0"/>
              </a:spcAft>
              <a:buNone/>
            </a:pPr>
            <a:r>
              <a:t/>
            </a:r>
            <a:endParaRPr/>
          </a:p>
        </p:txBody>
      </p:sp>
      <p:sp>
        <p:nvSpPr>
          <p:cNvPr id="1538" name="Google Shape;1538;p117"/>
          <p:cNvSpPr txBox="1"/>
          <p:nvPr>
            <p:ph idx="1" type="body"/>
          </p:nvPr>
        </p:nvSpPr>
        <p:spPr>
          <a:xfrm>
            <a:off x="1218675" y="3174800"/>
            <a:ext cx="9516000" cy="7034400"/>
          </a:xfrm>
          <a:prstGeom prst="rect">
            <a:avLst/>
          </a:prstGeom>
        </p:spPr>
        <p:txBody>
          <a:bodyPr anchorCtr="0" anchor="t" bIns="121875" lIns="0" spcFirstLastPara="1" rIns="121900" wrap="square" tIns="0">
            <a:noAutofit/>
          </a:bodyPr>
          <a:lstStyle/>
          <a:p>
            <a:pPr indent="0" lvl="0" marL="0" rtl="0" algn="l">
              <a:lnSpc>
                <a:spcPct val="115000"/>
              </a:lnSpc>
              <a:spcBef>
                <a:spcPts val="1000"/>
              </a:spcBef>
              <a:spcAft>
                <a:spcPts val="0"/>
              </a:spcAft>
              <a:buNone/>
            </a:pPr>
            <a:r>
              <a:rPr b="1" lang="en" sz="4000"/>
              <a:t>SSL client authentication</a:t>
            </a:r>
            <a:endParaRPr b="1" sz="4000"/>
          </a:p>
          <a:p>
            <a:pPr indent="-431800" lvl="0" marL="457200" rtl="0" algn="l">
              <a:lnSpc>
                <a:spcPct val="115000"/>
              </a:lnSpc>
              <a:spcBef>
                <a:spcPts val="1000"/>
              </a:spcBef>
              <a:spcAft>
                <a:spcPts val="0"/>
              </a:spcAft>
              <a:buSzPts val="3200"/>
              <a:buChar char="●"/>
            </a:pPr>
            <a:r>
              <a:rPr lang="en"/>
              <a:t>Each broker and CLI tool must use same Distinguished Name</a:t>
            </a:r>
            <a:r>
              <a:rPr lang="en"/>
              <a:t> for </a:t>
            </a:r>
            <a:r>
              <a:rPr i="1" lang="en"/>
              <a:t>authorization</a:t>
            </a:r>
            <a:endParaRPr i="1"/>
          </a:p>
          <a:p>
            <a:pPr indent="-431800" lvl="0" marL="457200" rtl="0" algn="l">
              <a:lnSpc>
                <a:spcPct val="115000"/>
              </a:lnSpc>
              <a:spcBef>
                <a:spcPts val="1000"/>
              </a:spcBef>
              <a:spcAft>
                <a:spcPts val="0"/>
              </a:spcAft>
              <a:buSzPts val="3200"/>
              <a:buChar char="●"/>
            </a:pPr>
            <a:r>
              <a:rPr lang="en"/>
              <a:t>Use wildcard certificates OR Subject Alternative Name with list of </a:t>
            </a:r>
            <a:r>
              <a:rPr lang="en"/>
              <a:t>broker</a:t>
            </a:r>
            <a:r>
              <a:rPr lang="en"/>
              <a:t> hostnames</a:t>
            </a:r>
            <a:endParaRPr/>
          </a:p>
          <a:p>
            <a:pPr indent="0" lvl="0" marL="914400" rtl="0" algn="l">
              <a:lnSpc>
                <a:spcPct val="115000"/>
              </a:lnSpc>
              <a:spcBef>
                <a:spcPts val="1000"/>
              </a:spcBef>
              <a:spcAft>
                <a:spcPts val="0"/>
              </a:spcAft>
              <a:buNone/>
            </a:pPr>
            <a:r>
              <a:t/>
            </a:r>
            <a:endParaRPr sz="3200"/>
          </a:p>
        </p:txBody>
      </p:sp>
      <p:sp>
        <p:nvSpPr>
          <p:cNvPr id="1539" name="Google Shape;1539;p117"/>
          <p:cNvSpPr txBox="1"/>
          <p:nvPr>
            <p:ph idx="1" type="body"/>
          </p:nvPr>
        </p:nvSpPr>
        <p:spPr>
          <a:xfrm>
            <a:off x="1218675" y="1883575"/>
            <a:ext cx="9516000" cy="810000"/>
          </a:xfrm>
          <a:prstGeom prst="rect">
            <a:avLst/>
          </a:prstGeom>
        </p:spPr>
        <p:txBody>
          <a:bodyPr anchorCtr="0" anchor="t" bIns="121875" lIns="0" spcFirstLastPara="1" rIns="121900" wrap="square" tIns="0">
            <a:noAutofit/>
          </a:bodyPr>
          <a:lstStyle/>
          <a:p>
            <a:pPr indent="0" lvl="0" marL="0" rtl="0" algn="l">
              <a:lnSpc>
                <a:spcPct val="115000"/>
              </a:lnSpc>
              <a:spcBef>
                <a:spcPts val="1000"/>
              </a:spcBef>
              <a:spcAft>
                <a:spcPts val="0"/>
              </a:spcAft>
              <a:buNone/>
            </a:pPr>
            <a:r>
              <a:rPr lang="en"/>
              <a:t>Set </a:t>
            </a:r>
            <a:r>
              <a:rPr b="1" lang="en">
                <a:solidFill>
                  <a:schemeClr val="accent5"/>
                </a:solidFill>
                <a:latin typeface="Source Code Pro"/>
                <a:ea typeface="Source Code Pro"/>
                <a:cs typeface="Source Code Pro"/>
                <a:sym typeface="Source Code Pro"/>
              </a:rPr>
              <a:t>zookeeper.set.acl </a:t>
            </a:r>
            <a:r>
              <a:rPr lang="en"/>
              <a:t>to</a:t>
            </a:r>
            <a:r>
              <a:rPr b="1" lang="en">
                <a:solidFill>
                  <a:schemeClr val="accent5"/>
                </a:solidFill>
                <a:latin typeface="Source Code Pro"/>
                <a:ea typeface="Source Code Pro"/>
                <a:cs typeface="Source Code Pro"/>
                <a:sym typeface="Source Code Pro"/>
              </a:rPr>
              <a:t> true</a:t>
            </a:r>
            <a:endParaRPr/>
          </a:p>
          <a:p>
            <a:pPr indent="0" lvl="0" marL="914400" rtl="0" algn="l">
              <a:lnSpc>
                <a:spcPct val="115000"/>
              </a:lnSpc>
              <a:spcBef>
                <a:spcPts val="1000"/>
              </a:spcBef>
              <a:spcAft>
                <a:spcPts val="0"/>
              </a:spcAft>
              <a:buNone/>
            </a:pPr>
            <a:r>
              <a:t/>
            </a:r>
            <a:endParaRPr sz="3200"/>
          </a:p>
        </p:txBody>
      </p:sp>
      <p:sp>
        <p:nvSpPr>
          <p:cNvPr id="1540" name="Google Shape;1540;p117"/>
          <p:cNvSpPr txBox="1"/>
          <p:nvPr>
            <p:ph idx="2" type="body"/>
          </p:nvPr>
        </p:nvSpPr>
        <p:spPr>
          <a:xfrm>
            <a:off x="13364800" y="3174800"/>
            <a:ext cx="9516000" cy="966600"/>
          </a:xfrm>
          <a:prstGeom prst="rect">
            <a:avLst/>
          </a:prstGeom>
        </p:spPr>
        <p:txBody>
          <a:bodyPr anchorCtr="0" anchor="t" bIns="121875" lIns="0" spcFirstLastPara="1" rIns="121900" wrap="square" tIns="0">
            <a:noAutofit/>
          </a:bodyPr>
          <a:lstStyle/>
          <a:p>
            <a:pPr indent="0" lvl="0" marL="0" rtl="0" algn="l">
              <a:lnSpc>
                <a:spcPct val="115000"/>
              </a:lnSpc>
              <a:spcBef>
                <a:spcPts val="1000"/>
              </a:spcBef>
              <a:spcAft>
                <a:spcPts val="0"/>
              </a:spcAft>
              <a:buNone/>
            </a:pPr>
            <a:r>
              <a:rPr b="1" lang="en" sz="4000"/>
              <a:t>SASL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7">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44" name="Shape 1544"/>
        <p:cNvGrpSpPr/>
        <p:nvPr/>
      </p:nvGrpSpPr>
      <p:grpSpPr>
        <a:xfrm>
          <a:off x="0" y="0"/>
          <a:ext cx="0" cy="0"/>
          <a:chOff x="0" y="0"/>
          <a:chExt cx="0" cy="0"/>
        </a:xfrm>
      </p:grpSpPr>
      <p:sp>
        <p:nvSpPr>
          <p:cNvPr id="1545" name="Google Shape;1545;p118"/>
          <p:cNvSpPr txBox="1"/>
          <p:nvPr>
            <p:ph type="title"/>
          </p:nvPr>
        </p:nvSpPr>
        <p:spPr>
          <a:xfrm>
            <a:off x="1218675" y="899275"/>
            <a:ext cx="97068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sz="5100"/>
              <a:t>Securing ZooKeeper</a:t>
            </a:r>
            <a:endParaRPr sz="5100"/>
          </a:p>
        </p:txBody>
      </p:sp>
      <p:sp>
        <p:nvSpPr>
          <p:cNvPr id="1546" name="Google Shape;1546;p118"/>
          <p:cNvSpPr txBox="1"/>
          <p:nvPr>
            <p:ph idx="2" type="body"/>
          </p:nvPr>
        </p:nvSpPr>
        <p:spPr>
          <a:xfrm>
            <a:off x="13364800" y="3174800"/>
            <a:ext cx="9516000" cy="7034400"/>
          </a:xfrm>
          <a:prstGeom prst="rect">
            <a:avLst/>
          </a:prstGeom>
        </p:spPr>
        <p:txBody>
          <a:bodyPr anchorCtr="0" anchor="t" bIns="121875" lIns="0" spcFirstLastPara="1" rIns="121900" wrap="square" tIns="0">
            <a:noAutofit/>
          </a:bodyPr>
          <a:lstStyle/>
          <a:p>
            <a:pPr indent="0" lvl="0" marL="0" rtl="0" algn="l">
              <a:lnSpc>
                <a:spcPct val="115000"/>
              </a:lnSpc>
              <a:spcBef>
                <a:spcPts val="1000"/>
              </a:spcBef>
              <a:spcAft>
                <a:spcPts val="0"/>
              </a:spcAft>
              <a:buNone/>
            </a:pPr>
            <a:r>
              <a:t/>
            </a:r>
            <a:endParaRPr b="1" sz="4000"/>
          </a:p>
          <a:p>
            <a:pPr indent="-431800" lvl="0" marL="457200" rtl="0" algn="l">
              <a:lnSpc>
                <a:spcPct val="115000"/>
              </a:lnSpc>
              <a:spcBef>
                <a:spcPts val="1000"/>
              </a:spcBef>
              <a:spcAft>
                <a:spcPts val="0"/>
              </a:spcAft>
              <a:buSzPts val="3200"/>
              <a:buChar char="●"/>
            </a:pPr>
            <a:r>
              <a:rPr lang="en"/>
              <a:t>Integrate with Kerberos</a:t>
            </a:r>
            <a:endParaRPr/>
          </a:p>
          <a:p>
            <a:pPr indent="-431800" lvl="0" marL="457200" rtl="0" algn="l">
              <a:lnSpc>
                <a:spcPct val="115000"/>
              </a:lnSpc>
              <a:spcBef>
                <a:spcPts val="1000"/>
              </a:spcBef>
              <a:spcAft>
                <a:spcPts val="0"/>
              </a:spcAft>
              <a:buSzPts val="3200"/>
              <a:buChar char="●"/>
            </a:pPr>
            <a:r>
              <a:rPr lang="en"/>
              <a:t>Use TLS encryption</a:t>
            </a:r>
            <a:endParaRPr/>
          </a:p>
          <a:p>
            <a:pPr indent="-431800" lvl="1" marL="914400" rtl="0" algn="l">
              <a:lnSpc>
                <a:spcPct val="115000"/>
              </a:lnSpc>
              <a:spcBef>
                <a:spcPts val="1000"/>
              </a:spcBef>
              <a:spcAft>
                <a:spcPts val="0"/>
              </a:spcAft>
              <a:buSzPts val="3200"/>
              <a:buChar char="○"/>
            </a:pPr>
            <a:r>
              <a:rPr lang="en">
                <a:latin typeface="Source Code Pro"/>
                <a:ea typeface="Source Code Pro"/>
                <a:cs typeface="Source Code Pro"/>
                <a:sym typeface="Source Code Pro"/>
              </a:rPr>
              <a:t>ssl.clientAuth=none</a:t>
            </a:r>
            <a:r>
              <a:rPr lang="en"/>
              <a:t> in the ZooKeeper configuration</a:t>
            </a:r>
            <a:endParaRPr/>
          </a:p>
          <a:p>
            <a:pPr indent="0" lvl="0" marL="0" rtl="0" algn="l">
              <a:lnSpc>
                <a:spcPct val="115000"/>
              </a:lnSpc>
              <a:spcBef>
                <a:spcPts val="1000"/>
              </a:spcBef>
              <a:spcAft>
                <a:spcPts val="0"/>
              </a:spcAft>
              <a:buNone/>
            </a:pPr>
            <a:r>
              <a:t/>
            </a:r>
            <a:endParaRPr/>
          </a:p>
        </p:txBody>
      </p:sp>
      <p:sp>
        <p:nvSpPr>
          <p:cNvPr id="1547" name="Google Shape;1547;p118"/>
          <p:cNvSpPr txBox="1"/>
          <p:nvPr>
            <p:ph idx="1" type="body"/>
          </p:nvPr>
        </p:nvSpPr>
        <p:spPr>
          <a:xfrm>
            <a:off x="1218675" y="3174800"/>
            <a:ext cx="9516000" cy="7034400"/>
          </a:xfrm>
          <a:prstGeom prst="rect">
            <a:avLst/>
          </a:prstGeom>
        </p:spPr>
        <p:txBody>
          <a:bodyPr anchorCtr="0" anchor="t" bIns="121875" lIns="0" spcFirstLastPara="1" rIns="121900" wrap="square" tIns="0">
            <a:noAutofit/>
          </a:bodyPr>
          <a:lstStyle/>
          <a:p>
            <a:pPr indent="0" lvl="0" marL="0" rtl="0" algn="l">
              <a:lnSpc>
                <a:spcPct val="115000"/>
              </a:lnSpc>
              <a:spcBef>
                <a:spcPts val="1000"/>
              </a:spcBef>
              <a:spcAft>
                <a:spcPts val="0"/>
              </a:spcAft>
              <a:buNone/>
            </a:pPr>
            <a:r>
              <a:rPr b="1" lang="en" sz="4000"/>
              <a:t>SSL client authentication</a:t>
            </a:r>
            <a:endParaRPr b="1" sz="4000"/>
          </a:p>
          <a:p>
            <a:pPr indent="-431800" lvl="0" marL="457200" rtl="0" algn="l">
              <a:lnSpc>
                <a:spcPct val="115000"/>
              </a:lnSpc>
              <a:spcBef>
                <a:spcPts val="1000"/>
              </a:spcBef>
              <a:spcAft>
                <a:spcPts val="0"/>
              </a:spcAft>
              <a:buSzPts val="3200"/>
              <a:buChar char="●"/>
            </a:pPr>
            <a:r>
              <a:rPr lang="en"/>
              <a:t>Each broker and CLI tool must use same Distinguished Name for </a:t>
            </a:r>
            <a:r>
              <a:rPr i="1" lang="en"/>
              <a:t>authorization</a:t>
            </a:r>
            <a:endParaRPr i="1"/>
          </a:p>
          <a:p>
            <a:pPr indent="-431800" lvl="0" marL="457200" rtl="0" algn="l">
              <a:lnSpc>
                <a:spcPct val="115000"/>
              </a:lnSpc>
              <a:spcBef>
                <a:spcPts val="1000"/>
              </a:spcBef>
              <a:spcAft>
                <a:spcPts val="0"/>
              </a:spcAft>
              <a:buSzPts val="3200"/>
              <a:buChar char="●"/>
            </a:pPr>
            <a:r>
              <a:rPr lang="en"/>
              <a:t>Use wildcard certificates OR Subject Alternative Name with list of </a:t>
            </a:r>
            <a:r>
              <a:rPr lang="en"/>
              <a:t>broker</a:t>
            </a:r>
            <a:r>
              <a:rPr lang="en"/>
              <a:t> hostnames</a:t>
            </a:r>
            <a:endParaRPr/>
          </a:p>
          <a:p>
            <a:pPr indent="0" lvl="0" marL="914400" rtl="0" algn="l">
              <a:lnSpc>
                <a:spcPct val="115000"/>
              </a:lnSpc>
              <a:spcBef>
                <a:spcPts val="1000"/>
              </a:spcBef>
              <a:spcAft>
                <a:spcPts val="0"/>
              </a:spcAft>
              <a:buNone/>
            </a:pPr>
            <a:r>
              <a:t/>
            </a:r>
            <a:endParaRPr sz="3200"/>
          </a:p>
        </p:txBody>
      </p:sp>
      <p:sp>
        <p:nvSpPr>
          <p:cNvPr id="1548" name="Google Shape;1548;p118"/>
          <p:cNvSpPr txBox="1"/>
          <p:nvPr>
            <p:ph idx="1" type="body"/>
          </p:nvPr>
        </p:nvSpPr>
        <p:spPr>
          <a:xfrm>
            <a:off x="1218675" y="1883575"/>
            <a:ext cx="9516000" cy="810000"/>
          </a:xfrm>
          <a:prstGeom prst="rect">
            <a:avLst/>
          </a:prstGeom>
        </p:spPr>
        <p:txBody>
          <a:bodyPr anchorCtr="0" anchor="t" bIns="121875" lIns="0" spcFirstLastPara="1" rIns="121900" wrap="square" tIns="0">
            <a:noAutofit/>
          </a:bodyPr>
          <a:lstStyle/>
          <a:p>
            <a:pPr indent="0" lvl="0" marL="0" rtl="0" algn="l">
              <a:lnSpc>
                <a:spcPct val="115000"/>
              </a:lnSpc>
              <a:spcBef>
                <a:spcPts val="1000"/>
              </a:spcBef>
              <a:spcAft>
                <a:spcPts val="0"/>
              </a:spcAft>
              <a:buNone/>
            </a:pPr>
            <a:r>
              <a:rPr lang="en"/>
              <a:t>Set </a:t>
            </a:r>
            <a:r>
              <a:rPr b="1" lang="en">
                <a:solidFill>
                  <a:schemeClr val="accent5"/>
                </a:solidFill>
                <a:latin typeface="Source Code Pro"/>
                <a:ea typeface="Source Code Pro"/>
                <a:cs typeface="Source Code Pro"/>
                <a:sym typeface="Source Code Pro"/>
              </a:rPr>
              <a:t>zookeeper.set.acl </a:t>
            </a:r>
            <a:r>
              <a:rPr lang="en"/>
              <a:t>to</a:t>
            </a:r>
            <a:r>
              <a:rPr b="1" lang="en">
                <a:solidFill>
                  <a:schemeClr val="accent5"/>
                </a:solidFill>
                <a:latin typeface="Source Code Pro"/>
                <a:ea typeface="Source Code Pro"/>
                <a:cs typeface="Source Code Pro"/>
                <a:sym typeface="Source Code Pro"/>
              </a:rPr>
              <a:t> true</a:t>
            </a:r>
            <a:endParaRPr/>
          </a:p>
          <a:p>
            <a:pPr indent="0" lvl="0" marL="914400" rtl="0" algn="l">
              <a:lnSpc>
                <a:spcPct val="115000"/>
              </a:lnSpc>
              <a:spcBef>
                <a:spcPts val="1000"/>
              </a:spcBef>
              <a:spcAft>
                <a:spcPts val="0"/>
              </a:spcAft>
              <a:buNone/>
            </a:pPr>
            <a:r>
              <a:t/>
            </a:r>
            <a:endParaRPr sz="3200"/>
          </a:p>
        </p:txBody>
      </p:sp>
      <p:sp>
        <p:nvSpPr>
          <p:cNvPr id="1549" name="Google Shape;1549;p118"/>
          <p:cNvSpPr txBox="1"/>
          <p:nvPr>
            <p:ph idx="2" type="body"/>
          </p:nvPr>
        </p:nvSpPr>
        <p:spPr>
          <a:xfrm>
            <a:off x="13364800" y="3174800"/>
            <a:ext cx="9516000" cy="810000"/>
          </a:xfrm>
          <a:prstGeom prst="rect">
            <a:avLst/>
          </a:prstGeom>
        </p:spPr>
        <p:txBody>
          <a:bodyPr anchorCtr="0" anchor="t" bIns="121875" lIns="0" spcFirstLastPara="1" rIns="121900" wrap="square" tIns="0">
            <a:noAutofit/>
          </a:bodyPr>
          <a:lstStyle/>
          <a:p>
            <a:pPr indent="0" lvl="0" marL="0" rtl="0" algn="l">
              <a:lnSpc>
                <a:spcPct val="115000"/>
              </a:lnSpc>
              <a:spcBef>
                <a:spcPts val="1000"/>
              </a:spcBef>
              <a:spcAft>
                <a:spcPts val="0"/>
              </a:spcAft>
              <a:buNone/>
            </a:pPr>
            <a:r>
              <a:rPr b="1" lang="en" sz="4000"/>
              <a:t>SASL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6">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3" name="Shape 1553"/>
        <p:cNvGrpSpPr/>
        <p:nvPr/>
      </p:nvGrpSpPr>
      <p:grpSpPr>
        <a:xfrm>
          <a:off x="0" y="0"/>
          <a:ext cx="0" cy="0"/>
          <a:chOff x="0" y="0"/>
          <a:chExt cx="0" cy="0"/>
        </a:xfrm>
      </p:grpSpPr>
      <p:sp>
        <p:nvSpPr>
          <p:cNvPr id="1554" name="Google Shape;1554;p119"/>
          <p:cNvSpPr txBox="1"/>
          <p:nvPr>
            <p:ph type="title"/>
          </p:nvPr>
        </p:nvSpPr>
        <p:spPr>
          <a:xfrm>
            <a:off x="1218675" y="899275"/>
            <a:ext cx="97068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sz="5100"/>
              <a:t>Securing ZooKeeper</a:t>
            </a:r>
            <a:endParaRPr sz="5100"/>
          </a:p>
        </p:txBody>
      </p:sp>
      <p:sp>
        <p:nvSpPr>
          <p:cNvPr id="1555" name="Google Shape;1555;p119"/>
          <p:cNvSpPr txBox="1"/>
          <p:nvPr>
            <p:ph idx="2" type="body"/>
          </p:nvPr>
        </p:nvSpPr>
        <p:spPr>
          <a:xfrm>
            <a:off x="13364800" y="3174800"/>
            <a:ext cx="9516000" cy="7034400"/>
          </a:xfrm>
          <a:prstGeom prst="rect">
            <a:avLst/>
          </a:prstGeom>
        </p:spPr>
        <p:txBody>
          <a:bodyPr anchorCtr="0" anchor="t" bIns="121875" lIns="0" spcFirstLastPara="1" rIns="121900" wrap="square" tIns="0">
            <a:noAutofit/>
          </a:bodyPr>
          <a:lstStyle/>
          <a:p>
            <a:pPr indent="0" lvl="0" marL="0" rtl="0" algn="l">
              <a:lnSpc>
                <a:spcPct val="115000"/>
              </a:lnSpc>
              <a:spcBef>
                <a:spcPts val="1000"/>
              </a:spcBef>
              <a:spcAft>
                <a:spcPts val="0"/>
              </a:spcAft>
              <a:buNone/>
            </a:pPr>
            <a:r>
              <a:t/>
            </a:r>
            <a:endParaRPr b="1" sz="4000"/>
          </a:p>
          <a:p>
            <a:pPr indent="-431800" lvl="0" marL="457200" rtl="0" algn="l">
              <a:lnSpc>
                <a:spcPct val="115000"/>
              </a:lnSpc>
              <a:spcBef>
                <a:spcPts val="1000"/>
              </a:spcBef>
              <a:spcAft>
                <a:spcPts val="0"/>
              </a:spcAft>
              <a:buSzPts val="3200"/>
              <a:buChar char="●"/>
            </a:pPr>
            <a:r>
              <a:rPr lang="en"/>
              <a:t>Integrate with Kerberos</a:t>
            </a:r>
            <a:endParaRPr/>
          </a:p>
          <a:p>
            <a:pPr indent="-431800" lvl="0" marL="457200" rtl="0" algn="l">
              <a:lnSpc>
                <a:spcPct val="115000"/>
              </a:lnSpc>
              <a:spcBef>
                <a:spcPts val="1000"/>
              </a:spcBef>
              <a:spcAft>
                <a:spcPts val="0"/>
              </a:spcAft>
              <a:buSzPts val="3200"/>
              <a:buChar char="●"/>
            </a:pPr>
            <a:r>
              <a:rPr lang="en"/>
              <a:t>Use TLS encryption</a:t>
            </a:r>
            <a:endParaRPr/>
          </a:p>
          <a:p>
            <a:pPr indent="-431800" lvl="1" marL="914400" rtl="0" algn="l">
              <a:lnSpc>
                <a:spcPct val="115000"/>
              </a:lnSpc>
              <a:spcBef>
                <a:spcPts val="1000"/>
              </a:spcBef>
              <a:spcAft>
                <a:spcPts val="0"/>
              </a:spcAft>
              <a:buSzPts val="3200"/>
              <a:buChar char="○"/>
            </a:pPr>
            <a:r>
              <a:rPr lang="en">
                <a:latin typeface="Source Code Pro"/>
                <a:ea typeface="Source Code Pro"/>
                <a:cs typeface="Source Code Pro"/>
                <a:sym typeface="Source Code Pro"/>
              </a:rPr>
              <a:t>ssl.clientAuth=none</a:t>
            </a:r>
            <a:r>
              <a:rPr lang="en"/>
              <a:t> in the ZooKeeper configuration</a:t>
            </a:r>
            <a:endParaRPr/>
          </a:p>
          <a:p>
            <a:pPr indent="-431800" lvl="0" marL="457200" rtl="0" algn="l">
              <a:lnSpc>
                <a:spcPct val="115000"/>
              </a:lnSpc>
              <a:spcBef>
                <a:spcPts val="1000"/>
              </a:spcBef>
              <a:spcAft>
                <a:spcPts val="0"/>
              </a:spcAft>
              <a:buSzPts val="3200"/>
              <a:buChar char="●"/>
            </a:pPr>
            <a:r>
              <a:rPr lang="en"/>
              <a:t>Configure each broker with same Kerberos principal</a:t>
            </a:r>
            <a:endParaRPr/>
          </a:p>
        </p:txBody>
      </p:sp>
      <p:sp>
        <p:nvSpPr>
          <p:cNvPr id="1556" name="Google Shape;1556;p119"/>
          <p:cNvSpPr txBox="1"/>
          <p:nvPr>
            <p:ph idx="1" type="body"/>
          </p:nvPr>
        </p:nvSpPr>
        <p:spPr>
          <a:xfrm>
            <a:off x="1218675" y="3174800"/>
            <a:ext cx="9516000" cy="7034400"/>
          </a:xfrm>
          <a:prstGeom prst="rect">
            <a:avLst/>
          </a:prstGeom>
        </p:spPr>
        <p:txBody>
          <a:bodyPr anchorCtr="0" anchor="t" bIns="121875" lIns="0" spcFirstLastPara="1" rIns="121900" wrap="square" tIns="0">
            <a:noAutofit/>
          </a:bodyPr>
          <a:lstStyle/>
          <a:p>
            <a:pPr indent="0" lvl="0" marL="0" rtl="0" algn="l">
              <a:lnSpc>
                <a:spcPct val="115000"/>
              </a:lnSpc>
              <a:spcBef>
                <a:spcPts val="1000"/>
              </a:spcBef>
              <a:spcAft>
                <a:spcPts val="0"/>
              </a:spcAft>
              <a:buNone/>
            </a:pPr>
            <a:r>
              <a:rPr b="1" lang="en" sz="4000"/>
              <a:t>SSL client authentication</a:t>
            </a:r>
            <a:endParaRPr b="1" sz="4000"/>
          </a:p>
          <a:p>
            <a:pPr indent="-431800" lvl="0" marL="457200" rtl="0" algn="l">
              <a:lnSpc>
                <a:spcPct val="115000"/>
              </a:lnSpc>
              <a:spcBef>
                <a:spcPts val="1000"/>
              </a:spcBef>
              <a:spcAft>
                <a:spcPts val="0"/>
              </a:spcAft>
              <a:buSzPts val="3200"/>
              <a:buChar char="●"/>
            </a:pPr>
            <a:r>
              <a:rPr lang="en"/>
              <a:t>Each broker and CLI tool must use same Distinguished Name for </a:t>
            </a:r>
            <a:r>
              <a:rPr i="1" lang="en"/>
              <a:t>authorization</a:t>
            </a:r>
            <a:endParaRPr i="1"/>
          </a:p>
          <a:p>
            <a:pPr indent="-431800" lvl="0" marL="457200" rtl="0" algn="l">
              <a:lnSpc>
                <a:spcPct val="115000"/>
              </a:lnSpc>
              <a:spcBef>
                <a:spcPts val="1000"/>
              </a:spcBef>
              <a:spcAft>
                <a:spcPts val="0"/>
              </a:spcAft>
              <a:buSzPts val="3200"/>
              <a:buChar char="●"/>
            </a:pPr>
            <a:r>
              <a:rPr lang="en"/>
              <a:t>Use wildcard certificates OR Subject Alternative Name with list of </a:t>
            </a:r>
            <a:r>
              <a:rPr lang="en"/>
              <a:t>broker</a:t>
            </a:r>
            <a:r>
              <a:rPr lang="en"/>
              <a:t> hostnames</a:t>
            </a:r>
            <a:endParaRPr/>
          </a:p>
          <a:p>
            <a:pPr indent="0" lvl="0" marL="914400" rtl="0" algn="l">
              <a:lnSpc>
                <a:spcPct val="115000"/>
              </a:lnSpc>
              <a:spcBef>
                <a:spcPts val="1000"/>
              </a:spcBef>
              <a:spcAft>
                <a:spcPts val="0"/>
              </a:spcAft>
              <a:buNone/>
            </a:pPr>
            <a:r>
              <a:t/>
            </a:r>
            <a:endParaRPr sz="3200"/>
          </a:p>
        </p:txBody>
      </p:sp>
      <p:sp>
        <p:nvSpPr>
          <p:cNvPr id="1557" name="Google Shape;1557;p119"/>
          <p:cNvSpPr txBox="1"/>
          <p:nvPr>
            <p:ph idx="1" type="body"/>
          </p:nvPr>
        </p:nvSpPr>
        <p:spPr>
          <a:xfrm>
            <a:off x="1218675" y="1883575"/>
            <a:ext cx="9516000" cy="810000"/>
          </a:xfrm>
          <a:prstGeom prst="rect">
            <a:avLst/>
          </a:prstGeom>
        </p:spPr>
        <p:txBody>
          <a:bodyPr anchorCtr="0" anchor="t" bIns="121875" lIns="0" spcFirstLastPara="1" rIns="121900" wrap="square" tIns="0">
            <a:noAutofit/>
          </a:bodyPr>
          <a:lstStyle/>
          <a:p>
            <a:pPr indent="0" lvl="0" marL="0" rtl="0" algn="l">
              <a:lnSpc>
                <a:spcPct val="115000"/>
              </a:lnSpc>
              <a:spcBef>
                <a:spcPts val="1000"/>
              </a:spcBef>
              <a:spcAft>
                <a:spcPts val="0"/>
              </a:spcAft>
              <a:buNone/>
            </a:pPr>
            <a:r>
              <a:rPr lang="en"/>
              <a:t>Set </a:t>
            </a:r>
            <a:r>
              <a:rPr b="1" lang="en">
                <a:solidFill>
                  <a:schemeClr val="accent5"/>
                </a:solidFill>
                <a:latin typeface="Source Code Pro"/>
                <a:ea typeface="Source Code Pro"/>
                <a:cs typeface="Source Code Pro"/>
                <a:sym typeface="Source Code Pro"/>
              </a:rPr>
              <a:t>zookeeper.set.acl </a:t>
            </a:r>
            <a:r>
              <a:rPr lang="en"/>
              <a:t>to</a:t>
            </a:r>
            <a:r>
              <a:rPr b="1" lang="en">
                <a:solidFill>
                  <a:schemeClr val="accent5"/>
                </a:solidFill>
                <a:latin typeface="Source Code Pro"/>
                <a:ea typeface="Source Code Pro"/>
                <a:cs typeface="Source Code Pro"/>
                <a:sym typeface="Source Code Pro"/>
              </a:rPr>
              <a:t> true</a:t>
            </a:r>
            <a:endParaRPr/>
          </a:p>
          <a:p>
            <a:pPr indent="0" lvl="0" marL="914400" rtl="0" algn="l">
              <a:lnSpc>
                <a:spcPct val="115000"/>
              </a:lnSpc>
              <a:spcBef>
                <a:spcPts val="1000"/>
              </a:spcBef>
              <a:spcAft>
                <a:spcPts val="0"/>
              </a:spcAft>
              <a:buNone/>
            </a:pPr>
            <a:r>
              <a:t/>
            </a:r>
            <a:endParaRPr sz="3200"/>
          </a:p>
        </p:txBody>
      </p:sp>
      <p:sp>
        <p:nvSpPr>
          <p:cNvPr id="1558" name="Google Shape;1558;p119"/>
          <p:cNvSpPr txBox="1"/>
          <p:nvPr>
            <p:ph idx="2" type="body"/>
          </p:nvPr>
        </p:nvSpPr>
        <p:spPr>
          <a:xfrm>
            <a:off x="13364800" y="3174800"/>
            <a:ext cx="9516000" cy="7034400"/>
          </a:xfrm>
          <a:prstGeom prst="rect">
            <a:avLst/>
          </a:prstGeom>
        </p:spPr>
        <p:txBody>
          <a:bodyPr anchorCtr="0" anchor="t" bIns="121875" lIns="0" spcFirstLastPara="1" rIns="121900" wrap="square" tIns="0">
            <a:noAutofit/>
          </a:bodyPr>
          <a:lstStyle/>
          <a:p>
            <a:pPr indent="0" lvl="0" marL="0" rtl="0" algn="l">
              <a:lnSpc>
                <a:spcPct val="115000"/>
              </a:lnSpc>
              <a:spcBef>
                <a:spcPts val="1000"/>
              </a:spcBef>
              <a:spcAft>
                <a:spcPts val="0"/>
              </a:spcAft>
              <a:buNone/>
            </a:pPr>
            <a:r>
              <a:rPr b="1" lang="en" sz="4000"/>
              <a:t>SASL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5">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2" name="Shape 1562"/>
        <p:cNvGrpSpPr/>
        <p:nvPr/>
      </p:nvGrpSpPr>
      <p:grpSpPr>
        <a:xfrm>
          <a:off x="0" y="0"/>
          <a:ext cx="0" cy="0"/>
          <a:chOff x="0" y="0"/>
          <a:chExt cx="0" cy="0"/>
        </a:xfrm>
      </p:grpSpPr>
      <p:sp>
        <p:nvSpPr>
          <p:cNvPr id="1563" name="Google Shape;1563;p120"/>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Securing ZooKeeper</a:t>
            </a:r>
            <a:endParaRPr/>
          </a:p>
        </p:txBody>
      </p:sp>
      <p:sp>
        <p:nvSpPr>
          <p:cNvPr id="1564" name="Google Shape;1564;p120"/>
          <p:cNvSpPr txBox="1"/>
          <p:nvPr>
            <p:ph idx="1" type="body"/>
          </p:nvPr>
        </p:nvSpPr>
        <p:spPr>
          <a:xfrm>
            <a:off x="1297900" y="3675200"/>
            <a:ext cx="13389900" cy="4704900"/>
          </a:xfrm>
          <a:prstGeom prst="rect">
            <a:avLst/>
          </a:prstGeom>
        </p:spPr>
        <p:txBody>
          <a:bodyPr anchorCtr="0" anchor="t" bIns="121875" lIns="0" spcFirstLastPara="1" rIns="121900" wrap="square" tIns="0">
            <a:noAutofit/>
          </a:bodyPr>
          <a:lstStyle/>
          <a:p>
            <a:pPr indent="0" lvl="0" marL="0" rtl="0" algn="l">
              <a:spcBef>
                <a:spcPts val="1000"/>
              </a:spcBef>
              <a:spcAft>
                <a:spcPts val="0"/>
              </a:spcAft>
              <a:buNone/>
            </a:pPr>
            <a:r>
              <a:rPr b="1" lang="en"/>
              <a:t>SSL + SASL</a:t>
            </a:r>
            <a:endParaRPr b="1"/>
          </a:p>
          <a:p>
            <a:pPr indent="-431800" lvl="0" marL="457200" rtl="0" algn="l">
              <a:spcBef>
                <a:spcPts val="1000"/>
              </a:spcBef>
              <a:spcAft>
                <a:spcPts val="0"/>
              </a:spcAft>
              <a:buSzPts val="3200"/>
              <a:buChar char="●"/>
            </a:pPr>
            <a:r>
              <a:rPr b="1" lang="en"/>
              <a:t>Able to use either identity</a:t>
            </a:r>
            <a:endParaRPr b="1"/>
          </a:p>
          <a:p>
            <a:pPr indent="-431800" lvl="0" marL="457200" rtl="0" algn="l">
              <a:spcBef>
                <a:spcPts val="0"/>
              </a:spcBef>
              <a:spcAft>
                <a:spcPts val="0"/>
              </a:spcAft>
              <a:buSzPts val="3200"/>
              <a:buChar char="●"/>
            </a:pPr>
            <a:r>
              <a:rPr b="1" lang="en"/>
              <a:t>No need to use same distinguished name</a:t>
            </a:r>
            <a:endParaRPr b="1"/>
          </a:p>
          <a:p>
            <a:pPr indent="-431800" lvl="0" marL="457200" rtl="0" algn="l">
              <a:spcBef>
                <a:spcPts val="0"/>
              </a:spcBef>
              <a:spcAft>
                <a:spcPts val="0"/>
              </a:spcAft>
              <a:buSzPts val="3200"/>
              <a:buChar char="●"/>
            </a:pPr>
            <a:r>
              <a:rPr b="1" lang="en"/>
              <a:t>Ability to use hostnames in the distinguished name</a:t>
            </a:r>
            <a:endParaRPr b="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8" name="Shape 1568"/>
        <p:cNvGrpSpPr/>
        <p:nvPr/>
      </p:nvGrpSpPr>
      <p:grpSpPr>
        <a:xfrm>
          <a:off x="0" y="0"/>
          <a:ext cx="0" cy="0"/>
          <a:chOff x="0" y="0"/>
          <a:chExt cx="0" cy="0"/>
        </a:xfrm>
      </p:grpSpPr>
      <p:sp>
        <p:nvSpPr>
          <p:cNvPr id="1569" name="Google Shape;1569;p121"/>
          <p:cNvSpPr txBox="1"/>
          <p:nvPr>
            <p:ph type="ctrTitle"/>
          </p:nvPr>
        </p:nvSpPr>
        <p:spPr>
          <a:xfrm>
            <a:off x="1521343" y="4701067"/>
            <a:ext cx="20381700" cy="3012900"/>
          </a:xfrm>
          <a:prstGeom prst="rect">
            <a:avLst/>
          </a:prstGeom>
        </p:spPr>
        <p:txBody>
          <a:bodyPr anchorCtr="0" anchor="b" bIns="121875" lIns="0" spcFirstLastPara="1" rIns="243800" wrap="square" tIns="121875">
            <a:noAutofit/>
          </a:bodyPr>
          <a:lstStyle/>
          <a:p>
            <a:pPr indent="0" lvl="0" marL="0" rtl="0" algn="l">
              <a:spcBef>
                <a:spcPts val="0"/>
              </a:spcBef>
              <a:spcAft>
                <a:spcPts val="0"/>
              </a:spcAft>
              <a:buNone/>
            </a:pPr>
            <a:r>
              <a:rPr lang="en"/>
              <a:t>Audit Logs</a:t>
            </a:r>
            <a:endParaRPr/>
          </a:p>
        </p:txBody>
      </p:sp>
      <p:sp>
        <p:nvSpPr>
          <p:cNvPr id="1570" name="Google Shape;1570;p121"/>
          <p:cNvSpPr txBox="1"/>
          <p:nvPr>
            <p:ph idx="1" type="subTitle"/>
          </p:nvPr>
        </p:nvSpPr>
        <p:spPr>
          <a:xfrm>
            <a:off x="1521333" y="8562333"/>
            <a:ext cx="10223100" cy="1460100"/>
          </a:xfrm>
          <a:prstGeom prst="rect">
            <a:avLst/>
          </a:prstGeom>
        </p:spPr>
        <p:txBody>
          <a:bodyPr anchorCtr="0" anchor="t" bIns="121875" lIns="0" spcFirstLastPara="1" rIns="24380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4" name="Shape 1574"/>
        <p:cNvGrpSpPr/>
        <p:nvPr/>
      </p:nvGrpSpPr>
      <p:grpSpPr>
        <a:xfrm>
          <a:off x="0" y="0"/>
          <a:ext cx="0" cy="0"/>
          <a:chOff x="0" y="0"/>
          <a:chExt cx="0" cy="0"/>
        </a:xfrm>
      </p:grpSpPr>
      <p:sp>
        <p:nvSpPr>
          <p:cNvPr id="1575" name="Google Shape;1575;p122"/>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Audit Logs</a:t>
            </a:r>
            <a:endParaRPr/>
          </a:p>
        </p:txBody>
      </p:sp>
      <p:pic>
        <p:nvPicPr>
          <p:cNvPr id="1576" name="Google Shape;1576;p122"/>
          <p:cNvPicPr preferRelativeResize="0"/>
          <p:nvPr/>
        </p:nvPicPr>
        <p:blipFill>
          <a:blip r:embed="rId3">
            <a:alphaModFix/>
          </a:blip>
          <a:stretch>
            <a:fillRect/>
          </a:stretch>
        </p:blipFill>
        <p:spPr>
          <a:xfrm>
            <a:off x="15496100" y="4476758"/>
            <a:ext cx="4762500" cy="4762500"/>
          </a:xfrm>
          <a:prstGeom prst="rect">
            <a:avLst/>
          </a:prstGeom>
          <a:noFill/>
          <a:ln>
            <a:noFill/>
          </a:ln>
        </p:spPr>
      </p:pic>
      <p:sp>
        <p:nvSpPr>
          <p:cNvPr id="1577" name="Google Shape;1577;p122"/>
          <p:cNvSpPr txBox="1"/>
          <p:nvPr>
            <p:ph idx="1" type="body"/>
          </p:nvPr>
        </p:nvSpPr>
        <p:spPr>
          <a:xfrm>
            <a:off x="1218675" y="2635300"/>
            <a:ext cx="12374400" cy="3411900"/>
          </a:xfrm>
          <a:prstGeom prst="rect">
            <a:avLst/>
          </a:prstGeom>
        </p:spPr>
        <p:txBody>
          <a:bodyPr anchorCtr="0" anchor="t" bIns="91425" lIns="457200" spcFirstLastPara="1" rIns="91425" wrap="square" tIns="91425">
            <a:noAutofit/>
          </a:bodyPr>
          <a:lstStyle/>
          <a:p>
            <a:pPr indent="-444500" lvl="0" marL="457200" rtl="0" algn="l">
              <a:lnSpc>
                <a:spcPct val="115000"/>
              </a:lnSpc>
              <a:spcBef>
                <a:spcPts val="1000"/>
              </a:spcBef>
              <a:spcAft>
                <a:spcPts val="0"/>
              </a:spcAft>
              <a:buSzPts val="3400"/>
              <a:buAutoNum type="arabicPeriod"/>
            </a:pPr>
            <a:r>
              <a:rPr b="1" lang="en" sz="3400"/>
              <a:t>Insight</a:t>
            </a:r>
            <a:r>
              <a:rPr lang="en" sz="3400"/>
              <a:t> – Logging every attempted operation</a:t>
            </a:r>
            <a:endParaRPr sz="3400"/>
          </a:p>
          <a:p>
            <a:pPr indent="0" lvl="0" marL="0" rtl="0" algn="l">
              <a:lnSpc>
                <a:spcPct val="115000"/>
              </a:lnSpc>
              <a:spcBef>
                <a:spcPts val="1000"/>
              </a:spcBef>
              <a:spcAft>
                <a:spcPts val="0"/>
              </a:spcAft>
              <a:buNone/>
            </a:pPr>
            <a:r>
              <a:t/>
            </a:r>
            <a:endParaRPr sz="3400"/>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1" name="Shape 1581"/>
        <p:cNvGrpSpPr/>
        <p:nvPr/>
      </p:nvGrpSpPr>
      <p:grpSpPr>
        <a:xfrm>
          <a:off x="0" y="0"/>
          <a:ext cx="0" cy="0"/>
          <a:chOff x="0" y="0"/>
          <a:chExt cx="0" cy="0"/>
        </a:xfrm>
      </p:grpSpPr>
      <p:sp>
        <p:nvSpPr>
          <p:cNvPr id="1582" name="Google Shape;1582;p123"/>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Audit Logs</a:t>
            </a:r>
            <a:endParaRPr/>
          </a:p>
        </p:txBody>
      </p:sp>
      <p:pic>
        <p:nvPicPr>
          <p:cNvPr id="1583" name="Google Shape;1583;p123"/>
          <p:cNvPicPr preferRelativeResize="0"/>
          <p:nvPr/>
        </p:nvPicPr>
        <p:blipFill>
          <a:blip r:embed="rId3">
            <a:alphaModFix/>
          </a:blip>
          <a:stretch>
            <a:fillRect/>
          </a:stretch>
        </p:blipFill>
        <p:spPr>
          <a:xfrm>
            <a:off x="15496100" y="4476750"/>
            <a:ext cx="4762500" cy="4762500"/>
          </a:xfrm>
          <a:prstGeom prst="rect">
            <a:avLst/>
          </a:prstGeom>
          <a:noFill/>
          <a:ln>
            <a:noFill/>
          </a:ln>
        </p:spPr>
      </p:pic>
      <p:sp>
        <p:nvSpPr>
          <p:cNvPr id="1584" name="Google Shape;1584;p123"/>
          <p:cNvSpPr txBox="1"/>
          <p:nvPr>
            <p:ph idx="1" type="body"/>
          </p:nvPr>
        </p:nvSpPr>
        <p:spPr>
          <a:xfrm>
            <a:off x="1218675" y="2635300"/>
            <a:ext cx="12374400" cy="3411900"/>
          </a:xfrm>
          <a:prstGeom prst="rect">
            <a:avLst/>
          </a:prstGeom>
        </p:spPr>
        <p:txBody>
          <a:bodyPr anchorCtr="0" anchor="t" bIns="91425" lIns="457200" spcFirstLastPara="1" rIns="91425" wrap="square" tIns="91425">
            <a:noAutofit/>
          </a:bodyPr>
          <a:lstStyle/>
          <a:p>
            <a:pPr indent="-444500" lvl="0" marL="457200" rtl="0" algn="l">
              <a:lnSpc>
                <a:spcPct val="115000"/>
              </a:lnSpc>
              <a:spcBef>
                <a:spcPts val="1000"/>
              </a:spcBef>
              <a:spcAft>
                <a:spcPts val="0"/>
              </a:spcAft>
              <a:buSzPts val="3400"/>
              <a:buAutoNum type="arabicPeriod"/>
            </a:pPr>
            <a:r>
              <a:rPr b="1" lang="en" sz="3400"/>
              <a:t>Insight</a:t>
            </a:r>
            <a:r>
              <a:rPr lang="en" sz="3400"/>
              <a:t> – Logging every attempted operation</a:t>
            </a:r>
            <a:endParaRPr sz="3400"/>
          </a:p>
          <a:p>
            <a:pPr indent="-444500" lvl="0" marL="457200" rtl="0" algn="l">
              <a:lnSpc>
                <a:spcPct val="115000"/>
              </a:lnSpc>
              <a:spcBef>
                <a:spcPts val="0"/>
              </a:spcBef>
              <a:spcAft>
                <a:spcPts val="0"/>
              </a:spcAft>
              <a:buSzPts val="3400"/>
              <a:buAutoNum type="arabicPeriod"/>
            </a:pPr>
            <a:r>
              <a:rPr b="1" lang="en" sz="3400"/>
              <a:t>Security</a:t>
            </a:r>
            <a:r>
              <a:rPr lang="en" sz="3400"/>
              <a:t> – Monitoring and validating operations</a:t>
            </a:r>
            <a:endParaRPr sz="3400"/>
          </a:p>
          <a:p>
            <a:pPr indent="0" lvl="0" marL="0" rtl="0" algn="l">
              <a:lnSpc>
                <a:spcPct val="115000"/>
              </a:lnSpc>
              <a:spcBef>
                <a:spcPts val="1000"/>
              </a:spcBef>
              <a:spcAft>
                <a:spcPts val="0"/>
              </a:spcAft>
              <a:buNone/>
            </a:pPr>
            <a:r>
              <a:t/>
            </a:r>
            <a:endParaRPr sz="3400"/>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8" name="Shape 1588"/>
        <p:cNvGrpSpPr/>
        <p:nvPr/>
      </p:nvGrpSpPr>
      <p:grpSpPr>
        <a:xfrm>
          <a:off x="0" y="0"/>
          <a:ext cx="0" cy="0"/>
          <a:chOff x="0" y="0"/>
          <a:chExt cx="0" cy="0"/>
        </a:xfrm>
      </p:grpSpPr>
      <p:sp>
        <p:nvSpPr>
          <p:cNvPr id="1589" name="Google Shape;1589;p124"/>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Audit Logs</a:t>
            </a:r>
            <a:endParaRPr/>
          </a:p>
        </p:txBody>
      </p:sp>
      <p:pic>
        <p:nvPicPr>
          <p:cNvPr id="1590" name="Google Shape;1590;p124"/>
          <p:cNvPicPr preferRelativeResize="0"/>
          <p:nvPr/>
        </p:nvPicPr>
        <p:blipFill>
          <a:blip r:embed="rId3">
            <a:alphaModFix/>
          </a:blip>
          <a:stretch>
            <a:fillRect/>
          </a:stretch>
        </p:blipFill>
        <p:spPr>
          <a:xfrm>
            <a:off x="15496100" y="4476750"/>
            <a:ext cx="4762500" cy="4762500"/>
          </a:xfrm>
          <a:prstGeom prst="rect">
            <a:avLst/>
          </a:prstGeom>
          <a:noFill/>
          <a:ln>
            <a:noFill/>
          </a:ln>
        </p:spPr>
      </p:pic>
      <p:sp>
        <p:nvSpPr>
          <p:cNvPr id="1591" name="Google Shape;1591;p124"/>
          <p:cNvSpPr txBox="1"/>
          <p:nvPr>
            <p:ph idx="1" type="body"/>
          </p:nvPr>
        </p:nvSpPr>
        <p:spPr>
          <a:xfrm>
            <a:off x="1218675" y="2635300"/>
            <a:ext cx="12374400" cy="3411900"/>
          </a:xfrm>
          <a:prstGeom prst="rect">
            <a:avLst/>
          </a:prstGeom>
        </p:spPr>
        <p:txBody>
          <a:bodyPr anchorCtr="0" anchor="t" bIns="91425" lIns="457200" spcFirstLastPara="1" rIns="91425" wrap="square" tIns="91425">
            <a:noAutofit/>
          </a:bodyPr>
          <a:lstStyle/>
          <a:p>
            <a:pPr indent="-444500" lvl="0" marL="457200" rtl="0" algn="l">
              <a:spcBef>
                <a:spcPts val="1000"/>
              </a:spcBef>
              <a:spcAft>
                <a:spcPts val="0"/>
              </a:spcAft>
              <a:buSzPts val="3400"/>
              <a:buAutoNum type="arabicPeriod"/>
            </a:pPr>
            <a:r>
              <a:rPr b="1" lang="en" sz="3400"/>
              <a:t>Insight</a:t>
            </a:r>
            <a:r>
              <a:rPr lang="en" sz="3400"/>
              <a:t> – Logging every attempted operation</a:t>
            </a:r>
            <a:endParaRPr sz="3400"/>
          </a:p>
          <a:p>
            <a:pPr indent="-444500" lvl="0" marL="457200" rtl="0" algn="l">
              <a:spcBef>
                <a:spcPts val="0"/>
              </a:spcBef>
              <a:spcAft>
                <a:spcPts val="0"/>
              </a:spcAft>
              <a:buSzPts val="3400"/>
              <a:buAutoNum type="arabicPeriod"/>
            </a:pPr>
            <a:r>
              <a:rPr b="1" lang="en" sz="3400"/>
              <a:t>Security</a:t>
            </a:r>
            <a:r>
              <a:rPr lang="en" sz="3400"/>
              <a:t> – Monitoring and validating operations</a:t>
            </a:r>
            <a:endParaRPr sz="3400"/>
          </a:p>
          <a:p>
            <a:pPr indent="-444500" lvl="0" marL="457200" rtl="0" algn="l">
              <a:spcBef>
                <a:spcPts val="0"/>
              </a:spcBef>
              <a:spcAft>
                <a:spcPts val="0"/>
              </a:spcAft>
              <a:buSzPts val="3400"/>
              <a:buAutoNum type="arabicPeriod"/>
            </a:pPr>
            <a:r>
              <a:rPr b="1" lang="en" sz="3400"/>
              <a:t>Impact</a:t>
            </a:r>
            <a:r>
              <a:rPr lang="en" sz="3400"/>
              <a:t> – Debugging client interactions</a:t>
            </a:r>
            <a:endParaRPr b="1" sz="3400"/>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5" name="Shape 1595"/>
        <p:cNvGrpSpPr/>
        <p:nvPr/>
      </p:nvGrpSpPr>
      <p:grpSpPr>
        <a:xfrm>
          <a:off x="0" y="0"/>
          <a:ext cx="0" cy="0"/>
          <a:chOff x="0" y="0"/>
          <a:chExt cx="0" cy="0"/>
        </a:xfrm>
      </p:grpSpPr>
      <p:sp>
        <p:nvSpPr>
          <p:cNvPr id="1596" name="Google Shape;1596;p125"/>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Audit Logs</a:t>
            </a:r>
            <a:endParaRPr/>
          </a:p>
        </p:txBody>
      </p:sp>
      <p:pic>
        <p:nvPicPr>
          <p:cNvPr id="1597" name="Google Shape;1597;p125"/>
          <p:cNvPicPr preferRelativeResize="0"/>
          <p:nvPr/>
        </p:nvPicPr>
        <p:blipFill>
          <a:blip r:embed="rId3">
            <a:alphaModFix/>
          </a:blip>
          <a:stretch>
            <a:fillRect/>
          </a:stretch>
        </p:blipFill>
        <p:spPr>
          <a:xfrm>
            <a:off x="15496100" y="4476750"/>
            <a:ext cx="4762500" cy="4762500"/>
          </a:xfrm>
          <a:prstGeom prst="rect">
            <a:avLst/>
          </a:prstGeom>
          <a:noFill/>
          <a:ln>
            <a:noFill/>
          </a:ln>
        </p:spPr>
      </p:pic>
      <p:sp>
        <p:nvSpPr>
          <p:cNvPr id="1598" name="Google Shape;1598;p125"/>
          <p:cNvSpPr txBox="1"/>
          <p:nvPr>
            <p:ph idx="1" type="body"/>
          </p:nvPr>
        </p:nvSpPr>
        <p:spPr>
          <a:xfrm>
            <a:off x="1218675" y="2635300"/>
            <a:ext cx="12374400" cy="3411900"/>
          </a:xfrm>
          <a:prstGeom prst="rect">
            <a:avLst/>
          </a:prstGeom>
        </p:spPr>
        <p:txBody>
          <a:bodyPr anchorCtr="0" anchor="t" bIns="91425" lIns="457200" spcFirstLastPara="1" rIns="91425" wrap="square" tIns="91425">
            <a:noAutofit/>
          </a:bodyPr>
          <a:lstStyle/>
          <a:p>
            <a:pPr indent="-444500" lvl="0" marL="457200" rtl="0" algn="l">
              <a:lnSpc>
                <a:spcPct val="115000"/>
              </a:lnSpc>
              <a:spcBef>
                <a:spcPts val="1000"/>
              </a:spcBef>
              <a:spcAft>
                <a:spcPts val="0"/>
              </a:spcAft>
              <a:buSzPts val="3400"/>
              <a:buAutoNum type="arabicPeriod"/>
            </a:pPr>
            <a:r>
              <a:rPr b="1" lang="en" sz="3400"/>
              <a:t>Insight</a:t>
            </a:r>
            <a:r>
              <a:rPr lang="en" sz="3400"/>
              <a:t> – Logging every attempted operation</a:t>
            </a:r>
            <a:endParaRPr sz="3400"/>
          </a:p>
          <a:p>
            <a:pPr indent="-444500" lvl="0" marL="457200" rtl="0" algn="l">
              <a:lnSpc>
                <a:spcPct val="115000"/>
              </a:lnSpc>
              <a:spcBef>
                <a:spcPts val="0"/>
              </a:spcBef>
              <a:spcAft>
                <a:spcPts val="0"/>
              </a:spcAft>
              <a:buSzPts val="3400"/>
              <a:buAutoNum type="arabicPeriod"/>
            </a:pPr>
            <a:r>
              <a:rPr b="1" lang="en" sz="3400"/>
              <a:t>Security</a:t>
            </a:r>
            <a:r>
              <a:rPr lang="en" sz="3400"/>
              <a:t> – Monitoring and validating operations</a:t>
            </a:r>
            <a:endParaRPr sz="3400"/>
          </a:p>
          <a:p>
            <a:pPr indent="-444500" lvl="0" marL="457200" rtl="0" algn="l">
              <a:lnSpc>
                <a:spcPct val="115000"/>
              </a:lnSpc>
              <a:spcBef>
                <a:spcPts val="0"/>
              </a:spcBef>
              <a:spcAft>
                <a:spcPts val="0"/>
              </a:spcAft>
              <a:buSzPts val="3400"/>
              <a:buAutoNum type="arabicPeriod"/>
            </a:pPr>
            <a:r>
              <a:rPr b="1" lang="en" sz="3400"/>
              <a:t>Impact</a:t>
            </a:r>
            <a:r>
              <a:rPr lang="en" sz="3400"/>
              <a:t> – Debugging client interactions</a:t>
            </a:r>
            <a:endParaRPr sz="3400"/>
          </a:p>
          <a:p>
            <a:pPr indent="-444500" lvl="0" marL="457200" rtl="0" algn="l">
              <a:lnSpc>
                <a:spcPct val="115000"/>
              </a:lnSpc>
              <a:spcBef>
                <a:spcPts val="0"/>
              </a:spcBef>
              <a:spcAft>
                <a:spcPts val="0"/>
              </a:spcAft>
              <a:buSzPts val="3400"/>
              <a:buAutoNum type="arabicPeriod"/>
            </a:pPr>
            <a:r>
              <a:rPr b="1" lang="en" sz="3400"/>
              <a:t>Compliance</a:t>
            </a:r>
            <a:r>
              <a:rPr lang="en" sz="3400"/>
              <a:t> – Generating audit reports</a:t>
            </a:r>
            <a:endParaRPr sz="3400"/>
          </a:p>
          <a:p>
            <a:pPr indent="0" lvl="0" marL="0" rtl="0" algn="l">
              <a:lnSpc>
                <a:spcPct val="115000"/>
              </a:lnSpc>
              <a:spcBef>
                <a:spcPts val="1000"/>
              </a:spcBef>
              <a:spcAft>
                <a:spcPts val="0"/>
              </a:spcAft>
              <a:buNone/>
            </a:pPr>
            <a:r>
              <a:t/>
            </a:r>
            <a:endParaRPr sz="3400"/>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2" name="Shape 1602"/>
        <p:cNvGrpSpPr/>
        <p:nvPr/>
      </p:nvGrpSpPr>
      <p:grpSpPr>
        <a:xfrm>
          <a:off x="0" y="0"/>
          <a:ext cx="0" cy="0"/>
          <a:chOff x="0" y="0"/>
          <a:chExt cx="0" cy="0"/>
        </a:xfrm>
      </p:grpSpPr>
      <p:sp>
        <p:nvSpPr>
          <p:cNvPr id="1603" name="Google Shape;1603;p126"/>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
              <a:t>Audit Logs</a:t>
            </a:r>
            <a:endParaRPr/>
          </a:p>
        </p:txBody>
      </p:sp>
      <p:sp>
        <p:nvSpPr>
          <p:cNvPr id="1604" name="Google Shape;1604;p126"/>
          <p:cNvSpPr txBox="1"/>
          <p:nvPr>
            <p:ph idx="1" type="body"/>
          </p:nvPr>
        </p:nvSpPr>
        <p:spPr>
          <a:xfrm>
            <a:off x="2768550" y="2635300"/>
            <a:ext cx="18846900" cy="8652900"/>
          </a:xfrm>
          <a:prstGeom prst="rect">
            <a:avLst/>
          </a:prstGeom>
        </p:spPr>
        <p:txBody>
          <a:bodyPr anchorCtr="0" anchor="t" bIns="121875" lIns="0" spcFirstLastPara="1" rIns="121900" wrap="square" tIns="0">
            <a:noAutofit/>
          </a:bodyPr>
          <a:lstStyle/>
          <a:p>
            <a:pPr indent="-431800" lvl="0" marL="457200" rtl="0" algn="l">
              <a:spcBef>
                <a:spcPts val="1000"/>
              </a:spcBef>
              <a:spcAft>
                <a:spcPts val="0"/>
              </a:spcAft>
              <a:buSzPts val="3200"/>
              <a:buChar char="●"/>
            </a:pPr>
            <a:r>
              <a:rPr lang="en"/>
              <a:t>kafka.authorizer.logger</a:t>
            </a:r>
            <a:endParaRPr/>
          </a:p>
          <a:p>
            <a:pPr indent="-431800" lvl="1" marL="914400" rtl="0" algn="l">
              <a:spcBef>
                <a:spcPts val="0"/>
              </a:spcBef>
              <a:spcAft>
                <a:spcPts val="0"/>
              </a:spcAft>
              <a:buSzPts val="3200"/>
              <a:buChar char="○"/>
            </a:pPr>
            <a:r>
              <a:rPr lang="en"/>
              <a:t>Used for authorization logs</a:t>
            </a:r>
            <a:endParaRPr/>
          </a:p>
          <a:p>
            <a:pPr indent="-431800" lvl="0" marL="457200" rtl="0" algn="l">
              <a:spcBef>
                <a:spcPts val="0"/>
              </a:spcBef>
              <a:spcAft>
                <a:spcPts val="0"/>
              </a:spcAft>
              <a:buSzPts val="3200"/>
              <a:buChar char="●"/>
            </a:pPr>
            <a:r>
              <a:rPr lang="en"/>
              <a:t>kafka.request.logger</a:t>
            </a:r>
            <a:endParaRPr/>
          </a:p>
          <a:p>
            <a:pPr indent="-431800" lvl="1" marL="914400" rtl="0" algn="l">
              <a:spcBef>
                <a:spcPts val="0"/>
              </a:spcBef>
              <a:spcAft>
                <a:spcPts val="0"/>
              </a:spcAft>
              <a:buSzPts val="3200"/>
              <a:buChar char="○"/>
            </a:pPr>
            <a:r>
              <a:rPr lang="en"/>
              <a:t>Used for request logs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4">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nfluent Template 20211008">
  <a:themeElements>
    <a:clrScheme name="Confluent">
      <a:dk1>
        <a:srgbClr val="173361"/>
      </a:dk1>
      <a:lt1>
        <a:srgbClr val="FFFFFF"/>
      </a:lt1>
      <a:dk2>
        <a:srgbClr val="040531"/>
      </a:dk2>
      <a:lt2>
        <a:srgbClr val="F4FCFF"/>
      </a:lt2>
      <a:accent1>
        <a:srgbClr val="0E68BC"/>
      </a:accent1>
      <a:accent2>
        <a:srgbClr val="197EED"/>
      </a:accent2>
      <a:accent3>
        <a:srgbClr val="6144D7"/>
      </a:accent3>
      <a:accent4>
        <a:srgbClr val="AE1B85"/>
      </a:accent4>
      <a:accent5>
        <a:srgbClr val="38CCED"/>
      </a:accent5>
      <a:accent6>
        <a:srgbClr val="D7EFF6"/>
      </a:accent6>
      <a:hlink>
        <a:srgbClr val="38CCED"/>
      </a:hlink>
      <a:folHlink>
        <a:srgbClr val="FFC30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